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0" r:id="rId3"/>
    <p:sldId id="279" r:id="rId4"/>
    <p:sldId id="290" r:id="rId5"/>
    <p:sldId id="284" r:id="rId6"/>
    <p:sldId id="285" r:id="rId7"/>
    <p:sldId id="289" r:id="rId8"/>
    <p:sldId id="286" r:id="rId9"/>
    <p:sldId id="291" r:id="rId10"/>
    <p:sldId id="282" r:id="rId11"/>
    <p:sldId id="287" r:id="rId12"/>
    <p:sldId id="292" r:id="rId13"/>
  </p:sldIdLst>
  <p:sldSz cx="9144000" cy="6858000" type="screen4x3"/>
  <p:notesSz cx="6797675" cy="9928225"/>
  <p:custDataLst>
    <p:tags r:id="rId16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76" autoAdjust="0"/>
  </p:normalViewPr>
  <p:slideViewPr>
    <p:cSldViewPr>
      <p:cViewPr varScale="1">
        <p:scale>
          <a:sx n="87" d="100"/>
          <a:sy n="87" d="100"/>
        </p:scale>
        <p:origin x="151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12/1/2025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01/12/2025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Percentage Waste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/>
              <a:t>Phase 6</a:t>
            </a:r>
            <a:endParaRPr lang="en-GB" dirty="0"/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C4D6CCEC-C201-2D2B-A1D7-B2AF619D8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72" y="1196752"/>
            <a:ext cx="8507288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Q7. </a:t>
            </a:r>
            <a:r>
              <a:rPr lang="en-IE" sz="2400" dirty="0"/>
              <a:t>Calculate the percentage waste when 16 circular stool seats, 400mm in diameter, are cut from a sheet of MDF measuring 1.220m x 2.440m.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2.440  =  2.976m²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 stool seat</a:t>
            </a:r>
            <a:r>
              <a:rPr lang="en-IE" sz="2400" dirty="0"/>
              <a:t>  = 3.14  x  0.20  x  0.20  =  0.1256m²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16 stool seats</a:t>
            </a:r>
            <a:r>
              <a:rPr lang="en-IE" sz="2400" dirty="0"/>
              <a:t>  = 0.1256  x  16  =  2.0096m²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- 16 stool seats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2.976  -  2.0096  =  0.9664m²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0.9664 ÷ 2.976 = 0.324  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 =  32.4%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EBC88E5-34B3-9D36-9FC5-1E7AC2019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746F2A-8C5E-530D-B664-BDAF5210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CF9F66-134C-5F63-08F6-E56CF0342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692A5502-618B-510E-0BC2-1D38C43F4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683" y="1238103"/>
            <a:ext cx="8363272" cy="5494411"/>
          </a:xfrm>
        </p:spPr>
        <p:txBody>
          <a:bodyPr/>
          <a:lstStyle/>
          <a:p>
            <a:r>
              <a:rPr lang="en-IE" altLang="en-US" sz="2400" b="1" dirty="0"/>
              <a:t>Q8. </a:t>
            </a:r>
            <a:r>
              <a:rPr lang="en-IE" altLang="en-US" sz="2400" dirty="0"/>
              <a:t>Calculate the percentage waste when 8 half round table tops, 500mm in diameter, are cut from a sheet of pine measuring 1.220m x 2.440m.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MDF sheet</a:t>
            </a:r>
            <a:r>
              <a:rPr lang="en-IE" altLang="en-US" sz="2400" dirty="0"/>
              <a:t>  = 1.220  x  2.440  =  2.976m²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1 half round top</a:t>
            </a:r>
            <a:r>
              <a:rPr lang="en-IE" altLang="en-US" sz="2400" dirty="0"/>
              <a:t>  = ½ (3.14  x  0.25  x  0.25)  =  0.098m²</a:t>
            </a:r>
            <a:endParaRPr lang="en-GB" altLang="en-US" sz="2400" dirty="0"/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8 half round tops</a:t>
            </a:r>
            <a:r>
              <a:rPr lang="en-IE" altLang="en-US" sz="2400" dirty="0"/>
              <a:t>  = 0.098  x  8  =  0.785m²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Sheet Area - 8 half round tops</a:t>
            </a:r>
            <a:r>
              <a:rPr lang="en-IE" altLang="en-US" sz="2400" dirty="0"/>
              <a:t> </a:t>
            </a:r>
            <a:r>
              <a:rPr lang="en-IE" altLang="en-US" sz="2400" dirty="0">
                <a:solidFill>
                  <a:schemeClr val="accent2"/>
                </a:solidFill>
              </a:rPr>
              <a:t>=</a:t>
            </a:r>
            <a:r>
              <a:rPr lang="en-IE" altLang="en-US" sz="2400" dirty="0"/>
              <a:t>  </a:t>
            </a:r>
            <a:r>
              <a:rPr lang="en-IE" altLang="en-US" sz="2400" dirty="0">
                <a:solidFill>
                  <a:schemeClr val="accent2"/>
                </a:solidFill>
              </a:rPr>
              <a:t>Waste</a:t>
            </a:r>
            <a:endParaRPr lang="en-IE" altLang="en-US" sz="2400" dirty="0"/>
          </a:p>
          <a:p>
            <a:r>
              <a:rPr lang="en-IE" altLang="en-US" sz="2400" dirty="0"/>
              <a:t>2.976  -  0.785  =  2.191m²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altLang="en-US" sz="2400" dirty="0"/>
              <a:t> </a:t>
            </a:r>
          </a:p>
          <a:p>
            <a:r>
              <a:rPr lang="en-IE" altLang="en-US" sz="2400" dirty="0"/>
              <a:t>2.191 ÷ 2.976 = 0.7365   (x 100)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Percentage waste</a:t>
            </a:r>
            <a:r>
              <a:rPr lang="en-IE" altLang="en-US" sz="2400" dirty="0"/>
              <a:t>  =  73.65%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CBC66FC-91D3-DCB9-8BCF-48DC3FC57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14129BF-C3FD-95E5-CE61-B32B29582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3BEC73-CAD7-86C9-FC71-E388F99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8E9EF-858B-21C0-C9EF-2BC43406C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01BF2E74-7C34-69DA-F472-BF1FD77FF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683" y="1238103"/>
            <a:ext cx="8363272" cy="5494411"/>
          </a:xfrm>
        </p:spPr>
        <p:txBody>
          <a:bodyPr/>
          <a:lstStyle/>
          <a:p>
            <a:r>
              <a:rPr lang="en-IE" altLang="en-US" sz="2400" b="1" dirty="0"/>
              <a:t>Q9. </a:t>
            </a:r>
            <a:r>
              <a:rPr lang="en-IE" altLang="en-US" sz="2400" dirty="0"/>
              <a:t>Calculate the percentage waste when 6 half round table tops, 850mm in diameter, are cut from a sheet of MDF measuring 1.220m x 2.440m.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MDF sheet</a:t>
            </a:r>
            <a:r>
              <a:rPr lang="en-IE" altLang="en-US" sz="2400" dirty="0"/>
              <a:t>  = 1.220  x  2.440  =  2.976m²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1 half round top</a:t>
            </a:r>
            <a:r>
              <a:rPr lang="en-IE" altLang="en-US" sz="2400" dirty="0"/>
              <a:t> = ½ (3.14  x  0.425  x  0.425)  = 0.283m²</a:t>
            </a:r>
            <a:endParaRPr lang="en-GB" altLang="en-US" sz="2400" dirty="0"/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8 half round tops</a:t>
            </a:r>
            <a:r>
              <a:rPr lang="en-IE" altLang="en-US" sz="2400" dirty="0"/>
              <a:t>  = 0.283  x  6  =  1.698m²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Sheet Area - 8 half round tops</a:t>
            </a:r>
            <a:r>
              <a:rPr lang="en-IE" altLang="en-US" sz="2400" dirty="0"/>
              <a:t> </a:t>
            </a:r>
            <a:r>
              <a:rPr lang="en-IE" altLang="en-US" sz="2400" dirty="0">
                <a:solidFill>
                  <a:schemeClr val="accent2"/>
                </a:solidFill>
              </a:rPr>
              <a:t>=</a:t>
            </a:r>
            <a:r>
              <a:rPr lang="en-IE" altLang="en-US" sz="2400" dirty="0"/>
              <a:t>  </a:t>
            </a:r>
            <a:r>
              <a:rPr lang="en-IE" altLang="en-US" sz="2400" dirty="0">
                <a:solidFill>
                  <a:schemeClr val="accent2"/>
                </a:solidFill>
              </a:rPr>
              <a:t>Waste</a:t>
            </a:r>
            <a:endParaRPr lang="en-IE" altLang="en-US" sz="2400" dirty="0"/>
          </a:p>
          <a:p>
            <a:r>
              <a:rPr lang="en-IE" altLang="en-US" sz="2400" dirty="0"/>
              <a:t>2.976  -  1.698  =  2.191m²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altLang="en-US" sz="2400" dirty="0"/>
              <a:t> </a:t>
            </a:r>
          </a:p>
          <a:p>
            <a:r>
              <a:rPr lang="en-IE" altLang="en-US" sz="2400" dirty="0"/>
              <a:t>1.278 ÷ 2.976 = 0.429   (x 100)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Percentage waste</a:t>
            </a:r>
            <a:r>
              <a:rPr lang="en-IE" altLang="en-US" sz="2400" dirty="0"/>
              <a:t>  </a:t>
            </a:r>
            <a:r>
              <a:rPr lang="en-IE" altLang="en-US" sz="2400"/>
              <a:t>=  42.94%</a:t>
            </a:r>
            <a:endParaRPr lang="en-IE" altLang="en-US" sz="2400" dirty="0"/>
          </a:p>
          <a:p>
            <a:pPr>
              <a:buFont typeface="Arial" panose="020B0604020202020204" pitchFamily="34" charset="0"/>
              <a:buNone/>
            </a:pPr>
            <a:endParaRPr lang="en-IE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865D5D1-8F06-D4BA-BA86-E64F7D34B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D70EBF4-88E8-DBD5-CEE8-96578335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53B07B-10D5-66E9-4971-38E4E7986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922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IE" altLang="en-US" sz="2400" b="1" dirty="0"/>
              <a:t>Percent means per 1 hundred </a:t>
            </a:r>
          </a:p>
          <a:p>
            <a:r>
              <a:rPr lang="en-IE" altLang="en-US" sz="2400" b="1" dirty="0"/>
              <a:t>The symbol used is %</a:t>
            </a:r>
          </a:p>
          <a:p>
            <a:r>
              <a:rPr lang="en-IE" altLang="en-US" sz="2400" dirty="0"/>
              <a:t>To find the percentage we put the number over 100 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50% = </a:t>
            </a:r>
            <a:r>
              <a:rPr lang="en-IE" altLang="en-US" sz="2400" u="sng" dirty="0">
                <a:solidFill>
                  <a:srgbClr val="FF0000"/>
                </a:solidFill>
              </a:rPr>
              <a:t>50 </a:t>
            </a:r>
            <a:r>
              <a:rPr lang="en-IE" altLang="en-US" sz="2400" dirty="0">
                <a:solidFill>
                  <a:srgbClr val="FF0000"/>
                </a:solidFill>
              </a:rPr>
              <a:t>        </a:t>
            </a:r>
            <a:r>
              <a:rPr lang="en-IE" altLang="en-US" sz="2400" u="sng" dirty="0">
                <a:solidFill>
                  <a:srgbClr val="FF0000"/>
                </a:solidFill>
              </a:rPr>
              <a:t>5</a:t>
            </a:r>
            <a:r>
              <a:rPr lang="en-IE" altLang="en-US" sz="2400" dirty="0">
                <a:solidFill>
                  <a:srgbClr val="FF0000"/>
                </a:solidFill>
              </a:rPr>
              <a:t>          </a:t>
            </a:r>
            <a:r>
              <a:rPr lang="en-IE" altLang="en-US" sz="2400" u="sng" dirty="0">
                <a:solidFill>
                  <a:srgbClr val="FF0000"/>
                </a:solidFill>
              </a:rPr>
              <a:t>1</a:t>
            </a:r>
            <a:r>
              <a:rPr lang="en-IE" altLang="en-US" sz="2400" dirty="0">
                <a:solidFill>
                  <a:srgbClr val="FF0000"/>
                </a:solidFill>
              </a:rPr>
              <a:t>     or      0.5                                                                          	  100       10        2</a:t>
            </a:r>
          </a:p>
          <a:p>
            <a:endParaRPr lang="en-IE" altLang="en-US" sz="2400" dirty="0">
              <a:solidFill>
                <a:srgbClr val="FF0000"/>
              </a:solidFill>
            </a:endParaRPr>
          </a:p>
          <a:p>
            <a:r>
              <a:rPr lang="en-IE" altLang="en-US" sz="2400" dirty="0"/>
              <a:t>200 + 50% = 200 ÷ 100 = 2 </a:t>
            </a:r>
          </a:p>
          <a:p>
            <a:r>
              <a:rPr lang="en-IE" altLang="en-US" sz="2400" dirty="0"/>
              <a:t>2 x 50 = 100      200 + 100 = 300</a:t>
            </a:r>
          </a:p>
          <a:p>
            <a:r>
              <a:rPr lang="en-IE" altLang="en-US" sz="2400" dirty="0"/>
              <a:t>on your calculator type in </a:t>
            </a:r>
          </a:p>
          <a:p>
            <a:r>
              <a:rPr lang="en-IE" altLang="en-US" sz="2400" dirty="0"/>
              <a:t>200 + 50% = 300 or 200 x 0.5 = 100 </a:t>
            </a:r>
          </a:p>
          <a:p>
            <a:r>
              <a:rPr lang="en-IE" altLang="en-US" sz="2400" dirty="0"/>
              <a:t>200 + 100 = 300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IE" sz="3600" dirty="0"/>
              <a:t>Percentages</a:t>
            </a:r>
          </a:p>
        </p:txBody>
      </p:sp>
    </p:spTree>
    <p:extLst>
      <p:ext uri="{BB962C8B-B14F-4D97-AF65-F5344CB8AC3E}">
        <p14:creationId xmlns:p14="http://schemas.microsoft.com/office/powerpoint/2010/main" val="3325816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D1C7B001-EAFA-1F34-AB31-AA042CF22FD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7848" y="976762"/>
            <a:ext cx="8568952" cy="5534372"/>
          </a:xfrm>
        </p:spPr>
        <p:txBody>
          <a:bodyPr/>
          <a:lstStyle/>
          <a:p>
            <a:r>
              <a:rPr lang="en-IE" altLang="en-US" sz="2200" b="1" dirty="0" err="1"/>
              <a:t>Eg.</a:t>
            </a:r>
            <a:r>
              <a:rPr lang="en-IE" altLang="en-US" sz="2200" b="1" dirty="0"/>
              <a:t> </a:t>
            </a:r>
            <a:r>
              <a:rPr lang="en-IE" altLang="en-US" sz="2200" dirty="0"/>
              <a:t>Calculate the percentage waste when 21 circular stool seats, 325mm in diameter, are cut from a sheet of MDF measuring 1.220m x 2.440m. Formula for the area of a circle =   πr ² </a:t>
            </a:r>
          </a:p>
          <a:p>
            <a:pPr marL="0" indent="0">
              <a:buNone/>
            </a:pPr>
            <a:r>
              <a:rPr lang="en-IE" altLang="en-US" sz="2200" dirty="0"/>
              <a:t>    Formula for percentage waste  =    </a:t>
            </a:r>
            <a:r>
              <a:rPr lang="en-IE" altLang="en-US" sz="2200" u="sng" dirty="0"/>
              <a:t>Waste x 100</a:t>
            </a:r>
            <a:endParaRPr lang="en-IE" altLang="en-US" sz="2200" dirty="0"/>
          </a:p>
          <a:p>
            <a:pPr>
              <a:buFont typeface="Arial" panose="020B0604020202020204" pitchFamily="34" charset="0"/>
              <a:buNone/>
            </a:pPr>
            <a:r>
              <a:rPr lang="en-IE" altLang="en-US" sz="2200" dirty="0"/>
              <a:t>	                                                              Material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Area of MDF sheet  = </a:t>
            </a:r>
            <a:r>
              <a:rPr lang="en-IE" altLang="en-US" sz="2400" dirty="0"/>
              <a:t>1.220  x  2.440  =  2.9768m²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Area of stool seat  = </a:t>
            </a:r>
            <a:r>
              <a:rPr lang="en-IE" altLang="en-US" sz="2400" dirty="0"/>
              <a:t>3.14  x  0.1625  x  0.1625   =  0.0829m²</a:t>
            </a:r>
            <a:endParaRPr lang="en-GB" altLang="en-US" sz="2400" dirty="0"/>
          </a:p>
          <a:p>
            <a:r>
              <a:rPr lang="en-IE" altLang="en-US" sz="2400" dirty="0">
                <a:solidFill>
                  <a:srgbClr val="FF0000"/>
                </a:solidFill>
              </a:rPr>
              <a:t>Area of 21 stool seats  = </a:t>
            </a:r>
            <a:r>
              <a:rPr lang="en-IE" altLang="en-US" sz="2400" dirty="0"/>
              <a:t>0.0829  x  21  =  1.7409m²</a:t>
            </a:r>
          </a:p>
          <a:p>
            <a:r>
              <a:rPr lang="en-IE" altLang="en-US" sz="2400" dirty="0"/>
              <a:t>Sheet Area - 21 stool seats =  Waste </a:t>
            </a:r>
          </a:p>
          <a:p>
            <a:r>
              <a:rPr lang="en-IE" altLang="en-US" sz="2400" dirty="0"/>
              <a:t>2.9768  -  1.7409  =  1.2359m²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Waste ÷ Sheet Area = Percentage waste </a:t>
            </a:r>
          </a:p>
          <a:p>
            <a:r>
              <a:rPr lang="en-IE" altLang="en-US" sz="2400" dirty="0"/>
              <a:t>1.2359 ÷ 2.9768 = 0.415,   0.415 x 100 = 41.5%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Percentage waste    =  41.5%</a:t>
            </a:r>
          </a:p>
          <a:p>
            <a:endParaRPr lang="en-IE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06C0CA2-FAA9-E648-EE9D-5C3B81B39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93CC2C-87D6-C64D-12BE-F01FC8B29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53E295-415F-73A4-B48A-76A9504D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CB333AD5-7637-3A8B-391D-019D58D40DC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2940" y="1220838"/>
            <a:ext cx="8280920" cy="4943574"/>
          </a:xfrm>
        </p:spPr>
        <p:txBody>
          <a:bodyPr/>
          <a:lstStyle/>
          <a:p>
            <a:r>
              <a:rPr lang="en-IE" altLang="en-US" sz="2400" b="1" dirty="0"/>
              <a:t>Q1.</a:t>
            </a:r>
            <a:r>
              <a:rPr lang="en-IE" altLang="en-US" sz="2400" dirty="0"/>
              <a:t>Calculate the percentage waste when the material for 2 Lockers are cut from a sheet of MDF measuring 1.220m x 2.00m. Each Locker uses 0.922m²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MDF sheet</a:t>
            </a:r>
            <a:r>
              <a:rPr lang="en-IE" altLang="en-US" sz="2400" dirty="0"/>
              <a:t>  = 1.220  x  2.00  =  2.44m²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1 locker </a:t>
            </a:r>
            <a:r>
              <a:rPr lang="en-IE" altLang="en-US" sz="2400" dirty="0"/>
              <a:t>  = 0.922m²</a:t>
            </a:r>
            <a:endParaRPr lang="en-GB" altLang="en-US" sz="2400" dirty="0"/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2 lockers </a:t>
            </a:r>
            <a:r>
              <a:rPr lang="en-IE" altLang="en-US" sz="2400" dirty="0"/>
              <a:t>  = 0.922 x  2  =  1.844m²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Sheet Area – 2 lockers =</a:t>
            </a:r>
            <a:r>
              <a:rPr lang="en-IE" altLang="en-US" sz="2400" dirty="0"/>
              <a:t>  </a:t>
            </a:r>
            <a:r>
              <a:rPr lang="en-IE" altLang="en-US" sz="2400" dirty="0">
                <a:solidFill>
                  <a:schemeClr val="accent2"/>
                </a:solidFill>
              </a:rPr>
              <a:t>Waste </a:t>
            </a:r>
          </a:p>
          <a:p>
            <a:r>
              <a:rPr lang="en-IE" altLang="en-US" sz="2400" dirty="0"/>
              <a:t>2.44  -  1.844  =  0.596m²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altLang="en-US" sz="2400" dirty="0"/>
              <a:t> </a:t>
            </a:r>
          </a:p>
          <a:p>
            <a:r>
              <a:rPr lang="en-IE" altLang="en-US" sz="2400" dirty="0"/>
              <a:t>0.596 ÷ 2.44 = 0.244  (x 100)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Percentage waste</a:t>
            </a:r>
            <a:r>
              <a:rPr lang="en-IE" altLang="en-US" sz="2400" dirty="0"/>
              <a:t>  =  24%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627DA4A-071E-DE40-46D6-6A3F76D7F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FF42DD1-7F7C-AC8A-1B0F-86D9C83DC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DEB34C-941B-CC73-FC3A-A59B0C5CA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E639A823-49C7-2D7F-1E7A-F83B8579BB6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1196752"/>
            <a:ext cx="8568952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Q2. </a:t>
            </a:r>
            <a:r>
              <a:rPr lang="en-IE" sz="2400" dirty="0"/>
              <a:t>Calculate the percentage waste when 8 Squares, 400mm in width are cut from a sheet of MDF measuring 1.220m x 2.00m.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2.00  =  2.44m²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 square</a:t>
            </a:r>
            <a:r>
              <a:rPr lang="en-IE" sz="2400" dirty="0"/>
              <a:t>  = 0.40  x  0.40  =  0.16m²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8 squares</a:t>
            </a:r>
            <a:r>
              <a:rPr lang="en-IE" sz="2400" dirty="0"/>
              <a:t>  = 0.16  x  8  =  1.28m²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– 8 Squares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2.44  -  1.28  =  1.16m²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1.16 ÷ 2.44 = 0.475  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=  47.5%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ECEAA9D-80E1-A746-8295-9129CCE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B5DA2DC-D876-6EDF-F891-67B375FA2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42E43F-FB3E-C812-3148-A5B0B691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4CDA81CB-8894-58D6-C62E-69C34623DC6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1196752"/>
            <a:ext cx="8291263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Q3.</a:t>
            </a:r>
            <a:r>
              <a:rPr lang="en-IE" sz="2400" dirty="0"/>
              <a:t>Calculate the percentage waste when 7 Tops, 400mm x 300mm are cut from a sheet of MDF measuring 1.220m x 950mm.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0.950  =  1.159m²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 top</a:t>
            </a:r>
            <a:r>
              <a:rPr lang="en-IE" sz="2400" dirty="0"/>
              <a:t>  = 0.40  x  0.30  =  0.12m²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7 tops</a:t>
            </a:r>
            <a:r>
              <a:rPr lang="en-IE" sz="2400" dirty="0"/>
              <a:t>  = 0.12  x  7  =  0.84m²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– 7 Tops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1.159  -  0.84  =  0.319m²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0.319 ÷ 1.159 = 0.275 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=  27.5%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519F513-D266-BF92-383E-02EAD2698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A82286-713D-F2EB-75D9-462D6BFFE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75307B-7AE7-8643-5F63-65768238B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ACE72FE0-0A60-1EF4-2594-668305CCC5C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1196752"/>
            <a:ext cx="8363272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Q4.</a:t>
            </a:r>
            <a:r>
              <a:rPr lang="en-IE" sz="2400" dirty="0"/>
              <a:t>	Calculate the percentage waste when 12 Tops, 330mm x 350mm are cut from a sheet of MDF measuring 1.220m x 1.450m.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1.450  =  1.769m²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 top</a:t>
            </a:r>
            <a:r>
              <a:rPr lang="en-IE" sz="2400" dirty="0"/>
              <a:t>  = 0.330  x  0.350  =  0.1155m²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12 tops</a:t>
            </a:r>
            <a:r>
              <a:rPr lang="en-IE" sz="2400" dirty="0"/>
              <a:t>  = 0.1155  x  12  =  1.386m²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– 12 Tops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1.769  - 1.386   =  0.383m²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0.383 ÷ 1.769 = 0.2165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  =  21.65%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9EAE119-B56E-9898-0D12-EDAAD0A3C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DB6A6D0-28CB-7BD9-EAB3-54A44A049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CEDC39-4F48-1F46-4C74-4F6A7C2B7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CE814806-3F66-AC00-1BF1-369AB8FBEB6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1196752"/>
            <a:ext cx="8291264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Q5</a:t>
            </a:r>
            <a:r>
              <a:rPr lang="en-IE" sz="2400" dirty="0"/>
              <a:t>.Calculate the percentage waste when 16 Triangles, 400mm in width x 600mm in height are cut from a sheet of MDF measuring 1.220m x 2.100m.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2.10  =  2.562m²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 1 Triangle</a:t>
            </a:r>
            <a:r>
              <a:rPr lang="en-IE" sz="2400" dirty="0"/>
              <a:t>  = 0.20  x  0.60  =  0.12m²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16 Triangles</a:t>
            </a:r>
            <a:r>
              <a:rPr lang="en-IE" sz="2400" dirty="0"/>
              <a:t>  = 0.12  x  16  =  01.92m²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– 16 Triangles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2.562  -  1.92  =  0.642m²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0.642 ÷ 2.562 = 0.250 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=  25%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311F658-FDBE-62A6-E20C-34E66355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4B0EC4A-C92A-DE0C-D317-F5AE884A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727C59-DC34-012F-8FC2-6A3224DEA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34CD6080-5A66-E161-BD26-D6681CCBEF2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1050405"/>
            <a:ext cx="8435280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Q6</a:t>
            </a:r>
            <a:r>
              <a:rPr lang="en-IE" sz="2400" dirty="0"/>
              <a:t>.Calculate the percentage waste when 7 Triangles, 450mm in width x 500mm in height are cut from a sheet of MDF measuring 1.220m x 2.100m.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2.10  =  2.562m²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Triangle</a:t>
            </a:r>
            <a:r>
              <a:rPr lang="en-IE" sz="2400" dirty="0"/>
              <a:t>  = 0.225  x  0.50  =  0.1125m²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7 Triangles</a:t>
            </a:r>
            <a:r>
              <a:rPr lang="en-IE" sz="2400" dirty="0"/>
              <a:t>  = 0.1125  x  7  =  0.7875m²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– 7 Triangles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2.562  -  0.7875  =  1.7745m²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1.7745 ÷ 2.562 = 0.692 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  =  69.2%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CD1F3DF-6CDE-6C87-F883-F58AF539A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CD5418-4667-3F54-2D6A-93E19897A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42EAF9-A033-726D-4013-CCB347CD6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202182ec-df86-4768-b358-837f68e74f0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871</TotalTime>
  <Words>1113</Words>
  <Application>Microsoft Office PowerPoint</Application>
  <PresentationFormat>On-screen Show (4:3)</PresentationFormat>
  <Paragraphs>145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 2</vt:lpstr>
      <vt:lpstr>Flow</vt:lpstr>
      <vt:lpstr>Wood Manufacturing &amp; Finishing Percentage Waste</vt:lpstr>
      <vt:lpstr>Percentages</vt:lpstr>
      <vt:lpstr>Percentage Waste</vt:lpstr>
      <vt:lpstr>Percentage Waste</vt:lpstr>
      <vt:lpstr>Percentage Waste</vt:lpstr>
      <vt:lpstr>Percentage Waste</vt:lpstr>
      <vt:lpstr>Percentage Waste</vt:lpstr>
      <vt:lpstr>Percentage Waste</vt:lpstr>
      <vt:lpstr>Percentage Waste</vt:lpstr>
      <vt:lpstr>Percentage Waste</vt:lpstr>
      <vt:lpstr>Percentage Waste</vt:lpstr>
      <vt:lpstr>Percentage Waste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103</cp:revision>
  <cp:lastPrinted>2020-09-29T10:33:36Z</cp:lastPrinted>
  <dcterms:created xsi:type="dcterms:W3CDTF">2007-01-25T21:43:12Z</dcterms:created>
  <dcterms:modified xsi:type="dcterms:W3CDTF">2025-12-01T13:16:53Z</dcterms:modified>
  <cp:contentStatus/>
</cp:coreProperties>
</file>