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0" r:id="rId3"/>
    <p:sldId id="257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2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10/21/2022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21/10/2022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Percentages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Q6.</a:t>
            </a:r>
            <a:r>
              <a:rPr lang="en-IE" altLang="en-US" sz="2400" dirty="0"/>
              <a:t>  </a:t>
            </a:r>
            <a:r>
              <a:rPr lang="en-US" altLang="en-US" sz="2400" dirty="0"/>
              <a:t>A  job costing  a total of €3500 can be broken down into the following fractions of the overall cost. Calculate the individual amounts for each:                                                     Materials        2/5 			         		             Labour 	   3/10				 	                  VAT 	                 1/5				                                Profit               1/10</a:t>
            </a:r>
          </a:p>
          <a:p>
            <a:r>
              <a:rPr lang="en-IE" altLang="en-US" sz="2200" b="1" dirty="0"/>
              <a:t>Answer: </a:t>
            </a:r>
            <a:endParaRPr lang="en-IE" altLang="en-US" sz="2200" dirty="0"/>
          </a:p>
          <a:p>
            <a:r>
              <a:rPr lang="en-IE" altLang="en-US" sz="2200" b="1" dirty="0"/>
              <a:t>Materials 	:  2/5   of    3500 =  €1400 </a:t>
            </a:r>
          </a:p>
          <a:p>
            <a:r>
              <a:rPr lang="en-IE" altLang="en-US" sz="2200" b="1" dirty="0"/>
              <a:t>Labour 	:  3/10 of    3500 =  €1050</a:t>
            </a:r>
          </a:p>
          <a:p>
            <a:r>
              <a:rPr lang="en-IE" altLang="en-US" sz="2200" b="1" dirty="0"/>
              <a:t>VAT		:  1/5   of    3500 =   €  700</a:t>
            </a:r>
          </a:p>
          <a:p>
            <a:r>
              <a:rPr lang="en-IE" altLang="en-US" sz="2200" b="1" dirty="0"/>
              <a:t>Profit 	:  1/10 of    3500 =  </a:t>
            </a:r>
            <a:r>
              <a:rPr lang="en-IE" altLang="en-US" sz="2200" b="1" u="sng" dirty="0"/>
              <a:t>€  350</a:t>
            </a:r>
          </a:p>
          <a:p>
            <a:r>
              <a:rPr lang="en-IE" altLang="en-US" sz="2200" b="1" dirty="0"/>
              <a:t>   				        €3500 </a:t>
            </a:r>
            <a:r>
              <a:rPr lang="en-IE" altLang="en-US" sz="2200" dirty="0"/>
              <a:t>        </a:t>
            </a:r>
            <a:endParaRPr lang="en-GB" altLang="en-US" sz="2200" dirty="0"/>
          </a:p>
          <a:p>
            <a:pPr marL="0" indent="0">
              <a:buNone/>
            </a:pPr>
            <a:r>
              <a:rPr lang="en-IE" altLang="en-US" sz="2400" b="1" dirty="0"/>
              <a:t>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726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Q7.</a:t>
            </a:r>
            <a:r>
              <a:rPr lang="en-IE" altLang="en-US" sz="2400" dirty="0"/>
              <a:t>	 An area 40m² is to be covered with 100mm wide boards. The boards are 2.5m long and cost €15.75 for a bundle of 12. Allow 15% for cutting waste. Calculate the cost of the flooring?</a:t>
            </a:r>
          </a:p>
          <a:p>
            <a:r>
              <a:rPr lang="en-IE" altLang="en-US" sz="2400" dirty="0"/>
              <a:t> </a:t>
            </a:r>
          </a:p>
          <a:p>
            <a:r>
              <a:rPr lang="en-IE" altLang="en-US" sz="2400" b="1" dirty="0"/>
              <a:t>Answer: </a:t>
            </a:r>
          </a:p>
          <a:p>
            <a:r>
              <a:rPr lang="en-IE" altLang="en-US" sz="2400" b="1" dirty="0"/>
              <a:t>40 + 15% (6) = 46m²</a:t>
            </a:r>
          </a:p>
          <a:p>
            <a:r>
              <a:rPr lang="en-IE" altLang="en-US" sz="2400" b="1" dirty="0"/>
              <a:t>2.5 x  0.100 = 0.25m²	</a:t>
            </a:r>
          </a:p>
          <a:p>
            <a:r>
              <a:rPr lang="en-IE" altLang="en-US" sz="2400" b="1" dirty="0"/>
              <a:t>46 ÷ 0.25 =  184 boards</a:t>
            </a:r>
          </a:p>
          <a:p>
            <a:r>
              <a:rPr lang="en-IE" altLang="en-US" sz="2400" b="1" dirty="0"/>
              <a:t>184 ÷  12 = 15.33		16 packs </a:t>
            </a:r>
          </a:p>
          <a:p>
            <a:r>
              <a:rPr lang="en-IE" altLang="en-US" sz="2400" b="1" dirty="0"/>
              <a:t>16 x 15.75 = €252	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621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Q8.</a:t>
            </a:r>
            <a:r>
              <a:rPr lang="en-US" altLang="en-US" sz="2400" dirty="0"/>
              <a:t>A  job costs a total of €7550   				    Give the breakdown costs for each:                                                                                    Materials             29%			        	             Labour 	        57%		              		     Tool hire              14%</a:t>
            </a:r>
          </a:p>
          <a:p>
            <a:endParaRPr lang="en-US" altLang="en-US" sz="2400" dirty="0"/>
          </a:p>
          <a:p>
            <a:r>
              <a:rPr lang="en-IE" altLang="en-US" sz="2400" b="1" dirty="0"/>
              <a:t>Answer: </a:t>
            </a:r>
            <a:endParaRPr lang="en-IE" altLang="en-US" sz="2400" dirty="0"/>
          </a:p>
          <a:p>
            <a:r>
              <a:rPr lang="en-IE" altLang="en-US" sz="2400" b="1" dirty="0"/>
              <a:t>Materials 	:  29%   of     7550 =  €2189.50</a:t>
            </a:r>
          </a:p>
          <a:p>
            <a:r>
              <a:rPr lang="en-IE" altLang="en-US" sz="2400" b="1" dirty="0"/>
              <a:t>Labour 	:  57%   of     7550 =  €4303.50</a:t>
            </a:r>
          </a:p>
          <a:p>
            <a:r>
              <a:rPr lang="en-IE" altLang="en-US" sz="2400" b="1" dirty="0"/>
              <a:t>Tool Hire 	:  14%   of     7550 =  </a:t>
            </a:r>
            <a:r>
              <a:rPr lang="en-IE" altLang="en-US" sz="2400" b="1" u="sng" dirty="0"/>
              <a:t>€1057.00</a:t>
            </a:r>
          </a:p>
          <a:p>
            <a:r>
              <a:rPr lang="en-IE" altLang="en-US" sz="2400" b="1" dirty="0"/>
              <a:t>   				          €7550 .00</a:t>
            </a:r>
            <a:r>
              <a:rPr lang="en-IE" altLang="en-US" sz="2000" dirty="0"/>
              <a:t>        </a:t>
            </a:r>
            <a:endParaRPr lang="en-GB" altLang="en-US" sz="2000" dirty="0"/>
          </a:p>
          <a:p>
            <a:pPr marL="0" indent="0">
              <a:buNone/>
            </a:pPr>
            <a:r>
              <a:rPr lang="en-IE" altLang="en-US" sz="2400" b="1" dirty="0"/>
              <a:t>	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928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altLang="en-US" sz="2400" b="1" dirty="0"/>
              <a:t>Percent means per 1 hundred </a:t>
            </a:r>
          </a:p>
          <a:p>
            <a:r>
              <a:rPr lang="en-IE" altLang="en-US" sz="2400" b="1" dirty="0"/>
              <a:t>The symbol used is %</a:t>
            </a:r>
          </a:p>
          <a:p>
            <a:r>
              <a:rPr lang="en-IE" altLang="en-US" sz="2400" dirty="0"/>
              <a:t>To find the percentage we put the number over 100 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50% = </a:t>
            </a:r>
            <a:r>
              <a:rPr lang="en-IE" altLang="en-US" sz="2400" u="sng" dirty="0">
                <a:solidFill>
                  <a:srgbClr val="FF0000"/>
                </a:solidFill>
              </a:rPr>
              <a:t>50 </a:t>
            </a:r>
            <a:r>
              <a:rPr lang="en-IE" altLang="en-US" sz="2400" dirty="0">
                <a:solidFill>
                  <a:srgbClr val="FF0000"/>
                </a:solidFill>
              </a:rPr>
              <a:t>        </a:t>
            </a:r>
            <a:r>
              <a:rPr lang="en-IE" altLang="en-US" sz="2400" u="sng" dirty="0">
                <a:solidFill>
                  <a:srgbClr val="FF0000"/>
                </a:solidFill>
              </a:rPr>
              <a:t>5</a:t>
            </a:r>
            <a:r>
              <a:rPr lang="en-IE" altLang="en-US" sz="2400" dirty="0">
                <a:solidFill>
                  <a:srgbClr val="FF0000"/>
                </a:solidFill>
              </a:rPr>
              <a:t>          </a:t>
            </a:r>
            <a:r>
              <a:rPr lang="en-IE" altLang="en-US" sz="2400" u="sng" dirty="0">
                <a:solidFill>
                  <a:srgbClr val="FF0000"/>
                </a:solidFill>
              </a:rPr>
              <a:t>1</a:t>
            </a:r>
            <a:r>
              <a:rPr lang="en-IE" altLang="en-US" sz="2400" dirty="0">
                <a:solidFill>
                  <a:srgbClr val="FF0000"/>
                </a:solidFill>
              </a:rPr>
              <a:t>     or      0.5                                                                          	  100       10        2</a:t>
            </a:r>
          </a:p>
          <a:p>
            <a:endParaRPr lang="en-IE" altLang="en-US" sz="2400" dirty="0">
              <a:solidFill>
                <a:srgbClr val="FF0000"/>
              </a:solidFill>
            </a:endParaRPr>
          </a:p>
          <a:p>
            <a:r>
              <a:rPr lang="en-IE" altLang="en-US" sz="2400" dirty="0"/>
              <a:t>200 + 50% = 200 ÷ 100 = 2 </a:t>
            </a:r>
          </a:p>
          <a:p>
            <a:r>
              <a:rPr lang="en-IE" altLang="en-US" sz="2400" dirty="0"/>
              <a:t>2 x 50 = 100      200 + 100 = 300</a:t>
            </a:r>
          </a:p>
          <a:p>
            <a:r>
              <a:rPr lang="en-IE" altLang="en-US" sz="2400" dirty="0"/>
              <a:t>on your calculator type in </a:t>
            </a:r>
          </a:p>
          <a:p>
            <a:r>
              <a:rPr lang="en-IE" altLang="en-US" sz="2400" dirty="0"/>
              <a:t>200 + 50% = 300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934"/>
          </a:xfrm>
        </p:spPr>
        <p:txBody>
          <a:bodyPr/>
          <a:lstStyle/>
          <a:p>
            <a:r>
              <a:rPr lang="en-IE" sz="3600" dirty="0"/>
              <a:t>Percentages</a:t>
            </a:r>
          </a:p>
        </p:txBody>
      </p:sp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Example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No. 1 </a:t>
            </a:r>
            <a:r>
              <a:rPr lang="en-IE" altLang="en-US" sz="2400" dirty="0"/>
              <a:t>The material cost €250 plus 21% VAT </a:t>
            </a:r>
          </a:p>
          <a:p>
            <a:r>
              <a:rPr lang="en-IE" altLang="en-US" sz="2400" dirty="0"/>
              <a:t>How much did the customer have to pay in total?</a:t>
            </a:r>
          </a:p>
          <a:p>
            <a:r>
              <a:rPr lang="en-IE" altLang="en-US" sz="2400" dirty="0"/>
              <a:t>250 + 21% (52.50) = 302.50  </a:t>
            </a:r>
          </a:p>
          <a:p>
            <a:r>
              <a:rPr lang="en-IE" altLang="en-US" sz="2400" dirty="0"/>
              <a:t>Answer = €302.50 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No. 2 </a:t>
            </a:r>
            <a:r>
              <a:rPr lang="en-IE" altLang="en-US" sz="2400" dirty="0"/>
              <a:t>The floor area to be tiled is 42m² allow 25% for waste. Calculate how many squared meters of tiles are needed.</a:t>
            </a:r>
          </a:p>
          <a:p>
            <a:r>
              <a:rPr lang="en-IE" altLang="en-US" sz="2400" dirty="0"/>
              <a:t>42 + 25% (10.5) = 52.5m²	</a:t>
            </a:r>
            <a:r>
              <a:rPr lang="en-IE" altLang="en-US" sz="2800" dirty="0"/>
              <a:t>		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47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/>
              <a:t>Percentages Example Questions</a:t>
            </a:r>
            <a:endParaRPr lang="en-IE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No.3</a:t>
            </a:r>
            <a:r>
              <a:rPr lang="en-IE" altLang="en-US" sz="2400" dirty="0"/>
              <a:t> Flooring costs €39 per m². The Customer needs 22m². Calculate the cost of the flooring if during the sales there is a 30% reduction to the price.</a:t>
            </a:r>
          </a:p>
          <a:p>
            <a:r>
              <a:rPr lang="en-IE" altLang="en-US" sz="2400" dirty="0"/>
              <a:t>22 x 39 = 858     normal price is €858</a:t>
            </a:r>
          </a:p>
          <a:p>
            <a:r>
              <a:rPr lang="en-IE" altLang="en-US" sz="2400" dirty="0"/>
              <a:t>858 – 30% (257.40) = 600.60     €600.60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No.4 </a:t>
            </a:r>
            <a:r>
              <a:rPr lang="en-IE" altLang="en-US" sz="2400" dirty="0"/>
              <a:t>A job costs €455 to complete allow 35% for profit and 21% for vat how much will the customer have to pay?</a:t>
            </a:r>
          </a:p>
          <a:p>
            <a:r>
              <a:rPr lang="en-IE" altLang="en-US" sz="2400" dirty="0"/>
              <a:t>455 + 35% (159.25) = 614 .25 </a:t>
            </a:r>
          </a:p>
          <a:p>
            <a:r>
              <a:rPr lang="en-IE" altLang="en-US" sz="2400" dirty="0"/>
              <a:t>614.25 + 21% (128.99) = 743.24 </a:t>
            </a:r>
          </a:p>
          <a:p>
            <a:r>
              <a:rPr lang="en-IE" altLang="en-US" sz="2400" dirty="0"/>
              <a:t>Total price = € 743.24</a:t>
            </a:r>
          </a:p>
          <a:p>
            <a:pPr marL="0" indent="0">
              <a:buNone/>
            </a:pPr>
            <a:r>
              <a:rPr lang="en-IE" altLang="en-US" sz="2800" dirty="0"/>
              <a:t>		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5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>
                <a:cs typeface="Times New Roman" panose="02020603050405020304" pitchFamily="18" charset="0"/>
              </a:rPr>
              <a:t>Q1.  </a:t>
            </a:r>
            <a:r>
              <a:rPr lang="en-IE" altLang="en-US" sz="2400" dirty="0">
                <a:cs typeface="Times New Roman" panose="02020603050405020304" pitchFamily="18" charset="0"/>
              </a:rPr>
              <a:t>A floor area 25m² is to be covered in tiles costing €42 per m²  allow 20% for waste. </a:t>
            </a:r>
          </a:p>
          <a:p>
            <a:r>
              <a:rPr lang="en-IE" altLang="en-US" sz="2400" dirty="0">
                <a:cs typeface="Times New Roman" panose="02020603050405020304" pitchFamily="18" charset="0"/>
              </a:rPr>
              <a:t>How much will the customer save if they wait to buy the tiles during the sales when there will be 25% off? </a:t>
            </a:r>
          </a:p>
          <a:p>
            <a:r>
              <a:rPr lang="en-IE" altLang="en-US" sz="2400" b="1" dirty="0"/>
              <a:t>Answer : </a:t>
            </a:r>
          </a:p>
          <a:p>
            <a:r>
              <a:rPr lang="en-IE" altLang="en-US" sz="2400" b="1" dirty="0"/>
              <a:t>25 x 42 = 1050m²</a:t>
            </a:r>
          </a:p>
          <a:p>
            <a:r>
              <a:rPr lang="en-IE" altLang="en-US" sz="2400" b="1" dirty="0"/>
              <a:t>1050 + 20% (210) = €1260           incl. VAT</a:t>
            </a:r>
          </a:p>
          <a:p>
            <a:r>
              <a:rPr lang="en-IE" altLang="en-US" sz="2400" b="1" dirty="0"/>
              <a:t>1260 – 25% (315) = €945             €315 During sales</a:t>
            </a:r>
            <a:r>
              <a:rPr lang="en-IE" altLang="en-US" sz="2400" dirty="0"/>
              <a:t>	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9658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Q2.</a:t>
            </a:r>
            <a:r>
              <a:rPr lang="en-IE" altLang="en-US" sz="2400" dirty="0"/>
              <a:t>	Calculate the cost of making 20 Lockers at a material cost of €32 per locker. Allow profit at 28%. Add Vat @ 21% and a cash discount of 2.5%.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Answer : </a:t>
            </a:r>
          </a:p>
          <a:p>
            <a:r>
              <a:rPr lang="en-IE" altLang="en-US" sz="2400" b="1" dirty="0"/>
              <a:t>20 x 32 = €640 			material</a:t>
            </a:r>
          </a:p>
          <a:p>
            <a:r>
              <a:rPr lang="en-IE" altLang="en-US" sz="2400" b="1" dirty="0"/>
              <a:t>640 + 28%  (179.2) = €819.20 	incl. profit</a:t>
            </a:r>
          </a:p>
          <a:p>
            <a:r>
              <a:rPr lang="en-IE" altLang="en-US" sz="2400" b="1" dirty="0"/>
              <a:t>819.20 + 21% (172.03)= €991.23   	incl. VAT</a:t>
            </a:r>
          </a:p>
          <a:p>
            <a:r>
              <a:rPr lang="en-IE" altLang="en-US" sz="2400" b="1" dirty="0"/>
              <a:t>991.23 – 2.5% (24.78) = €966.45	cash discount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5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Q3.</a:t>
            </a:r>
            <a:r>
              <a:rPr lang="en-IE" altLang="en-US" sz="2400" dirty="0"/>
              <a:t>	A builder buys 6 job lots of handles for €105 which he then separates into 20 lots and sells for €35 plus vat @21% each. How much does he sell all the handles for.                   How much profit does he make in total?</a:t>
            </a:r>
          </a:p>
          <a:p>
            <a:pPr marL="0" indent="0">
              <a:buNone/>
            </a:pPr>
            <a:r>
              <a:rPr lang="en-IE" altLang="en-US" sz="2400" dirty="0"/>
              <a:t>  </a:t>
            </a:r>
          </a:p>
          <a:p>
            <a:r>
              <a:rPr lang="en-IE" altLang="en-US" sz="2400" b="1" dirty="0"/>
              <a:t>Answer: </a:t>
            </a:r>
          </a:p>
          <a:p>
            <a:r>
              <a:rPr lang="en-IE" altLang="en-US" sz="2400" b="1" dirty="0"/>
              <a:t>20 x 35 = 700 </a:t>
            </a:r>
          </a:p>
          <a:p>
            <a:r>
              <a:rPr lang="en-IE" altLang="en-US" sz="2400" b="1" dirty="0"/>
              <a:t>700 + 21% (147) = €847    	         sale of handles</a:t>
            </a:r>
          </a:p>
          <a:p>
            <a:r>
              <a:rPr lang="en-IE" altLang="en-US" sz="2400" b="1" dirty="0"/>
              <a:t>700 – 105 = €595                           profit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727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GB" altLang="en-US" sz="2400" b="1" dirty="0"/>
              <a:t>Q4. </a:t>
            </a:r>
            <a:r>
              <a:rPr lang="en-GB" altLang="en-US" sz="2400" dirty="0"/>
              <a:t>A Building merchant quotes €1876.23ex vat for building material. What amount is payable when 21% VAT is added. A discount of 5% is offered if the builder pays by the end of the following month. How much will he save if he can pay his bill by that time?</a:t>
            </a:r>
          </a:p>
          <a:p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b="1" dirty="0"/>
              <a:t>1876.23 + 21% (394) = €2270.23       incl. VAT</a:t>
            </a:r>
          </a:p>
          <a:p>
            <a:r>
              <a:rPr lang="en-GB" altLang="en-US" sz="2400" b="1" dirty="0"/>
              <a:t>2270.23 – 5 % (113.51) = €2156.73 </a:t>
            </a:r>
          </a:p>
          <a:p>
            <a:r>
              <a:rPr lang="en-GB" altLang="en-US" sz="2400" b="1" dirty="0"/>
              <a:t>Save   €113.51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439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77D2-3120-48D3-BE2C-094AF07A1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99070"/>
            <a:ext cx="8229600" cy="779934"/>
          </a:xfrm>
        </p:spPr>
        <p:txBody>
          <a:bodyPr/>
          <a:lstStyle/>
          <a:p>
            <a:r>
              <a:rPr lang="en-IE" sz="3600" dirty="0"/>
              <a:t>Percentages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C81D2-1655-4992-865A-34311263F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11032"/>
            <a:ext cx="8229600" cy="5045318"/>
          </a:xfrm>
        </p:spPr>
        <p:txBody>
          <a:bodyPr/>
          <a:lstStyle/>
          <a:p>
            <a:r>
              <a:rPr lang="en-IE" altLang="en-US" sz="2400" b="1" dirty="0"/>
              <a:t>Q5.</a:t>
            </a:r>
            <a:r>
              <a:rPr lang="en-IE" altLang="en-US" sz="2400" dirty="0"/>
              <a:t> Calculate the cost of sheeting an area measuring 6.8m x 5.5m with T &amp;G sheeting. Allow 15% for cutting waste. The boards are 2.45m x 70mm and cost €20.75 for a bundle of 10.</a:t>
            </a:r>
          </a:p>
          <a:p>
            <a:endParaRPr lang="en-IE" altLang="en-US" sz="2400" dirty="0"/>
          </a:p>
          <a:p>
            <a:r>
              <a:rPr lang="en-IE" altLang="en-US" sz="2400" b="1" dirty="0"/>
              <a:t>Answer: </a:t>
            </a:r>
          </a:p>
          <a:p>
            <a:r>
              <a:rPr lang="en-IE" altLang="en-US" sz="2400" b="1" dirty="0"/>
              <a:t>6.8 x 5.5 = 37.4m²			floor area</a:t>
            </a:r>
          </a:p>
          <a:p>
            <a:r>
              <a:rPr lang="en-IE" altLang="en-US" sz="2400" b="1" dirty="0"/>
              <a:t>37.4 + 15% (5.61) = 43.01m²	incl. waste</a:t>
            </a:r>
          </a:p>
          <a:p>
            <a:r>
              <a:rPr lang="en-IE" altLang="en-US" sz="2400" b="1" dirty="0"/>
              <a:t>2.45 x  0.070 = 0.1715m²	</a:t>
            </a:r>
          </a:p>
          <a:p>
            <a:r>
              <a:rPr lang="en-IE" altLang="en-US" sz="2400" b="1" dirty="0"/>
              <a:t>43.01 ÷ 0.1715 =  250.78 boards</a:t>
            </a:r>
          </a:p>
          <a:p>
            <a:r>
              <a:rPr lang="en-IE" altLang="en-US" sz="2400" b="1" dirty="0"/>
              <a:t>250.78 ÷  10 = 25.078		26 packs </a:t>
            </a:r>
          </a:p>
          <a:p>
            <a:r>
              <a:rPr lang="en-IE" altLang="en-US" sz="2400" b="1" dirty="0"/>
              <a:t>26 x 20.75 = €539.50 		</a:t>
            </a:r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F0B1F-465D-4DC6-84A7-74A707B1D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D95698-F523-44DC-80B6-A5E5EE7FA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487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744</TotalTime>
  <Words>1057</Words>
  <Application>Microsoft Office PowerPoint</Application>
  <PresentationFormat>On-screen Show (4:3)</PresentationFormat>
  <Paragraphs>121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Times New Roman</vt:lpstr>
      <vt:lpstr>Wingdings 2</vt:lpstr>
      <vt:lpstr>Flow</vt:lpstr>
      <vt:lpstr>Wood Manufacturing &amp; Finishing Percentages</vt:lpstr>
      <vt:lpstr>Percentages</vt:lpstr>
      <vt:lpstr>Percentages Example Questions</vt:lpstr>
      <vt:lpstr>Percentages Example Questions</vt:lpstr>
      <vt:lpstr>Percentages Questions</vt:lpstr>
      <vt:lpstr>Percentages Questions</vt:lpstr>
      <vt:lpstr>Percentages Questions</vt:lpstr>
      <vt:lpstr>Percentages Questions</vt:lpstr>
      <vt:lpstr>Percentages Questions</vt:lpstr>
      <vt:lpstr>Percentages Questions</vt:lpstr>
      <vt:lpstr>Percentages Questions</vt:lpstr>
      <vt:lpstr>Percentages Questions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94</cp:revision>
  <cp:lastPrinted>2020-09-29T10:33:36Z</cp:lastPrinted>
  <dcterms:created xsi:type="dcterms:W3CDTF">2007-01-25T21:43:12Z</dcterms:created>
  <dcterms:modified xsi:type="dcterms:W3CDTF">2022-10-21T11:55:32Z</dcterms:modified>
  <cp:contentStatus/>
</cp:coreProperties>
</file>