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1"/>
  </p:notesMasterIdLst>
  <p:sldIdLst>
    <p:sldId id="256" r:id="rId2"/>
    <p:sldId id="269" r:id="rId3"/>
    <p:sldId id="282" r:id="rId4"/>
    <p:sldId id="270" r:id="rId5"/>
    <p:sldId id="258" r:id="rId6"/>
    <p:sldId id="257" r:id="rId7"/>
    <p:sldId id="271" r:id="rId8"/>
    <p:sldId id="272" r:id="rId9"/>
    <p:sldId id="263" r:id="rId10"/>
    <p:sldId id="273" r:id="rId11"/>
    <p:sldId id="275" r:id="rId12"/>
    <p:sldId id="279" r:id="rId13"/>
    <p:sldId id="276" r:id="rId14"/>
    <p:sldId id="280" r:id="rId15"/>
    <p:sldId id="277" r:id="rId16"/>
    <p:sldId id="283" r:id="rId17"/>
    <p:sldId id="284" r:id="rId18"/>
    <p:sldId id="265" r:id="rId19"/>
    <p:sldId id="260" r:id="rId20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2" autoAdjust="0"/>
    <p:restoredTop sz="94643" autoAdjust="0"/>
  </p:normalViewPr>
  <p:slideViewPr>
    <p:cSldViewPr>
      <p:cViewPr varScale="1">
        <p:scale>
          <a:sx n="66" d="100"/>
          <a:sy n="66" d="100"/>
        </p:scale>
        <p:origin x="2136" y="78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339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EA661E-A917-4097-B8E0-E51E2A41AB9A}" type="datetimeFigureOut">
              <a:rPr lang="en-IE" smtClean="0"/>
              <a:pPr/>
              <a:t>04/04/2026</a:t>
            </a:fld>
            <a:endParaRPr lang="en-IE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BA9AFA-9C57-45E7-95C8-A0C876DC9B84}" type="slidenum">
              <a:rPr lang="en-IE" smtClean="0"/>
              <a:pPr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1880374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000250" y="0"/>
            <a:ext cx="4857750" cy="9144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2571750" y="4572000"/>
            <a:ext cx="9144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2525151" y="711200"/>
            <a:ext cx="3829050" cy="3824224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2515831" y="4719820"/>
            <a:ext cx="3836084" cy="1468331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4403418" y="8743928"/>
            <a:ext cx="1501848" cy="302536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0668F9E8-BAE7-4253-8B71-4C91540C519C}" type="datetime1">
              <a:rPr lang="en-US" smtClean="0"/>
              <a:t>4/4/2026</a:t>
            </a:fld>
            <a:endParaRPr lang="en-US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114550" y="8743928"/>
            <a:ext cx="2195792" cy="3048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r>
              <a:rPr lang="en-US"/>
              <a:t>Jennifer Byrne 2026</a:t>
            </a:r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5910663" y="8741664"/>
            <a:ext cx="441252" cy="3048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5805F-176F-4506-BD24-6346BA0362D6}" type="datetime1">
              <a:rPr lang="en-US" smtClean="0"/>
              <a:t>4/4/2026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14900" y="366610"/>
            <a:ext cx="1143000" cy="7802033"/>
          </a:xfrm>
        </p:spPr>
        <p:txBody>
          <a:bodyPr vert="eaVert" anchor="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92"/>
            <a:ext cx="4514850" cy="780203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182112" y="8743928"/>
            <a:ext cx="1501848" cy="302536"/>
          </a:xfrm>
        </p:spPr>
        <p:txBody>
          <a:bodyPr/>
          <a:lstStyle/>
          <a:p>
            <a:fld id="{1E3FCFE1-63DA-414C-9463-E50ED58AB1CC}" type="datetime1">
              <a:rPr lang="en-US" smtClean="0"/>
              <a:t>4/4/2026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2900" y="8741664"/>
            <a:ext cx="2743200" cy="304800"/>
          </a:xfrm>
        </p:spPr>
        <p:txBody>
          <a:bodyPr/>
          <a:lstStyle/>
          <a:p>
            <a:r>
              <a:rPr lang="en-US"/>
              <a:t>Jennifer Byrne 2026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90872" y="8737600"/>
            <a:ext cx="441252" cy="3048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5628D-735B-4840-8919-4A36EC054621}" type="datetime1">
              <a:rPr lang="en-US" smtClean="0"/>
              <a:t>4/4/2026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0100" y="3762450"/>
            <a:ext cx="4691616" cy="1816100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0100" y="2540003"/>
            <a:ext cx="4691616" cy="991343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543179" y="8742413"/>
            <a:ext cx="1501848" cy="302536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39DCDF4-3B72-427C-B8D5-2679E1B7F06B}" type="datetime1">
              <a:rPr lang="en-US" smtClean="0"/>
              <a:t>4/4/2026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01519" y="8742413"/>
            <a:ext cx="2171700" cy="3048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r>
              <a:rPr lang="en-US"/>
              <a:t>Jennifer Byrne 2026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050464" y="8740149"/>
            <a:ext cx="441252" cy="3048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26720"/>
            <a:ext cx="5431536" cy="1524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3"/>
            <a:ext cx="2640330" cy="6034617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34106" y="2133603"/>
            <a:ext cx="2640330" cy="6034617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32AC7-20A5-4BF1-9B86-FD461011E394}" type="datetime1">
              <a:rPr lang="en-US" smtClean="0"/>
              <a:t>4/4/2026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2026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26720"/>
            <a:ext cx="5431536" cy="1524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7823200"/>
            <a:ext cx="2640330" cy="6096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134106" y="7823200"/>
            <a:ext cx="2640330" cy="6096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42900" y="2282453"/>
            <a:ext cx="2640330" cy="5486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134106" y="2282453"/>
            <a:ext cx="2640330" cy="5486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F9386-BDE8-43D9-A4F1-F49CE73B11E1}" type="datetime1">
              <a:rPr lang="en-US" smtClean="0"/>
              <a:t>4/4/2026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2026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26720"/>
            <a:ext cx="5431536" cy="1524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F1B8E-8B86-49AE-BED6-244613030CEC}" type="datetime1">
              <a:rPr lang="en-US" smtClean="0"/>
              <a:t>4/4/2026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FC962E9-06C2-4D25-AF89-FBAA35F6DA7A}" type="datetime1">
              <a:rPr lang="en-US" smtClean="0"/>
              <a:t>4/4/2026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r>
              <a:rPr lang="en-US"/>
              <a:t>Jennifer Byrne 2026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04800"/>
            <a:ext cx="4423410" cy="156464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42900" y="1996557"/>
            <a:ext cx="4423410" cy="803349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" y="2844802"/>
            <a:ext cx="5429250" cy="582900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275A0-BD15-48AF-A627-6C6A7C3F8399}" type="datetime1">
              <a:rPr lang="en-US" smtClean="0"/>
              <a:t>4/4/2026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2026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448478" y="1339560"/>
            <a:ext cx="3239645" cy="5750097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9" name="Rectangle 8"/>
          <p:cNvSpPr/>
          <p:nvPr/>
        </p:nvSpPr>
        <p:spPr>
          <a:xfrm rot="21420000">
            <a:off x="447531" y="1331758"/>
            <a:ext cx="3239645" cy="5750097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1824" y="1524000"/>
            <a:ext cx="2571750" cy="27432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41824" y="4378179"/>
            <a:ext cx="2571750" cy="256032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963C3-74AF-42F5-B531-AE7AA0355C7D}" type="datetime1">
              <a:rPr lang="en-US" smtClean="0"/>
              <a:t>4/4/2026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2026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497762" y="1388003"/>
            <a:ext cx="3154680" cy="560832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/>
              <a:t>Click icon to add picture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6115050" y="0"/>
            <a:ext cx="742950" cy="9144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342900" y="426720"/>
            <a:ext cx="5429250" cy="1524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342900" y="2145888"/>
            <a:ext cx="5429250" cy="64617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3184452" y="8743928"/>
            <a:ext cx="1501848" cy="302536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17DE23FD-201C-4220-AD5C-936402D1AF61}" type="datetime1">
              <a:rPr lang="en-US" smtClean="0"/>
              <a:t>4/4/2026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342900" y="8743928"/>
            <a:ext cx="2743200" cy="3048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r>
              <a:rPr lang="en-US"/>
              <a:t>Jennifer Byrne 2026</a:t>
            </a:r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4688586" y="8741664"/>
            <a:ext cx="441252" cy="3048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7402" y="711200"/>
            <a:ext cx="4495799" cy="3824224"/>
          </a:xfrm>
        </p:spPr>
        <p:txBody>
          <a:bodyPr/>
          <a:lstStyle/>
          <a:p>
            <a:r>
              <a:rPr lang="en-GB" dirty="0"/>
              <a:t>Wood Manufacturing &amp; finishing</a:t>
            </a:r>
            <a:endParaRPr lang="en-I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IE" sz="2800" dirty="0"/>
              <a:t>Coursework Assignment </a:t>
            </a:r>
          </a:p>
          <a:p>
            <a:r>
              <a:rPr lang="en-IE" sz="4000" dirty="0"/>
              <a:t>CW1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762000"/>
            <a:ext cx="5981700" cy="640080"/>
          </a:xfrm>
        </p:spPr>
        <p:txBody>
          <a:bodyPr>
            <a:noAutofit/>
          </a:bodyPr>
          <a:lstStyle/>
          <a:p>
            <a:r>
              <a:rPr lang="en-IE" sz="3200" dirty="0"/>
              <a:t>Breakdown of assignment</a:t>
            </a:r>
            <a:br>
              <a:rPr lang="en-IE" sz="3200" dirty="0"/>
            </a:br>
            <a:r>
              <a:rPr lang="en-IE" sz="3200" dirty="0"/>
              <a:t>Machines/ Technology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1676400"/>
            <a:ext cx="5429250" cy="6931248"/>
          </a:xfrm>
        </p:spPr>
        <p:txBody>
          <a:bodyPr>
            <a:normAutofit/>
          </a:bodyPr>
          <a:lstStyle/>
          <a:p>
            <a:pPr lvl="0"/>
            <a:r>
              <a:rPr lang="en-IE" dirty="0"/>
              <a:t>When did they first appear?.</a:t>
            </a:r>
          </a:p>
          <a:p>
            <a:pPr lvl="0"/>
            <a:r>
              <a:rPr lang="en-IE" dirty="0"/>
              <a:t>Manual, power driven, electric, pneumatic, automatic.</a:t>
            </a:r>
          </a:p>
          <a:p>
            <a:r>
              <a:rPr lang="en-IE" dirty="0">
                <a:solidFill>
                  <a:srgbClr val="FF0000"/>
                </a:solidFill>
              </a:rPr>
              <a:t>Refer to Irish machine regs?</a:t>
            </a:r>
          </a:p>
          <a:p>
            <a:pPr lvl="0"/>
            <a:r>
              <a:rPr lang="en-IE" dirty="0"/>
              <a:t>What has changed, changed for better or worse.</a:t>
            </a:r>
          </a:p>
          <a:p>
            <a:pPr lvl="0"/>
            <a:r>
              <a:rPr lang="en-IE" dirty="0"/>
              <a:t>Increase or decrease of waste. </a:t>
            </a:r>
          </a:p>
          <a:p>
            <a:pPr lvl="0"/>
            <a:r>
              <a:rPr lang="en-IE" dirty="0"/>
              <a:t>Comparing to hand tools.</a:t>
            </a:r>
          </a:p>
          <a:p>
            <a:pPr lvl="0"/>
            <a:r>
              <a:rPr lang="en-IE" dirty="0"/>
              <a:t>Capabilities of the machine to handheld power tools or hand tools. </a:t>
            </a:r>
          </a:p>
          <a:p>
            <a:pPr lvl="0"/>
            <a:r>
              <a:rPr lang="en-IE" dirty="0"/>
              <a:t>Can you take your own photo of these machines. </a:t>
            </a:r>
          </a:p>
          <a:p>
            <a:pPr lvl="0"/>
            <a:r>
              <a:rPr lang="en-IE" dirty="0"/>
              <a:t>What is your opinion of these machines.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9907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290440"/>
            <a:ext cx="5829300" cy="1249680"/>
          </a:xfrm>
        </p:spPr>
        <p:txBody>
          <a:bodyPr>
            <a:noAutofit/>
          </a:bodyPr>
          <a:lstStyle/>
          <a:p>
            <a:r>
              <a:rPr lang="en-IE" sz="3200" dirty="0"/>
              <a:t>Breakdown of assignment</a:t>
            </a:r>
            <a:br>
              <a:rPr lang="en-IE" sz="3200" dirty="0"/>
            </a:br>
            <a:r>
              <a:rPr lang="en-IE" sz="3200" dirty="0"/>
              <a:t> Stairs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1676400"/>
            <a:ext cx="5429250" cy="6931248"/>
          </a:xfrm>
        </p:spPr>
        <p:txBody>
          <a:bodyPr>
            <a:normAutofit/>
          </a:bodyPr>
          <a:lstStyle/>
          <a:p>
            <a:r>
              <a:rPr lang="en-IE" sz="2400" dirty="0"/>
              <a:t>Give an account of history.</a:t>
            </a:r>
          </a:p>
          <a:p>
            <a:r>
              <a:rPr lang="en-IE" sz="2400" dirty="0"/>
              <a:t>Looking at the styles, which one of these styles appealed to you …or not. Hint: Georgian, Victorian &amp; Edwardian designs</a:t>
            </a:r>
          </a:p>
          <a:p>
            <a:r>
              <a:rPr lang="en-IE" sz="2400" dirty="0"/>
              <a:t>Discuss any features that you liked or disliked about the different periods of styles.</a:t>
            </a:r>
          </a:p>
          <a:p>
            <a:pPr lvl="0"/>
            <a:r>
              <a:rPr lang="en-IE" sz="2400" dirty="0"/>
              <a:t>Include any Irish Regulations. What are the TGD’s.?</a:t>
            </a:r>
          </a:p>
          <a:p>
            <a:pPr lvl="0"/>
            <a:r>
              <a:rPr lang="en-IE" sz="2400" dirty="0"/>
              <a:t>Explain why safety regulations are necessary for stairs.</a:t>
            </a:r>
          </a:p>
          <a:p>
            <a:pPr lvl="0"/>
            <a:r>
              <a:rPr lang="en-IE" sz="2400" dirty="0"/>
              <a:t>Describe some of the process in setting out and manufacturing a stairs. </a:t>
            </a:r>
          </a:p>
          <a:p>
            <a:pPr lvl="0"/>
            <a:r>
              <a:rPr lang="en-IE" sz="2400" dirty="0"/>
              <a:t>Can you relate any of your work/learning to this topic?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3734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290440"/>
            <a:ext cx="5829300" cy="1249680"/>
          </a:xfrm>
        </p:spPr>
        <p:txBody>
          <a:bodyPr>
            <a:noAutofit/>
          </a:bodyPr>
          <a:lstStyle/>
          <a:p>
            <a:r>
              <a:rPr lang="en-IE" sz="3200" dirty="0"/>
              <a:t>Breakdown of assignment</a:t>
            </a:r>
            <a:br>
              <a:rPr lang="en-IE" sz="3200" dirty="0"/>
            </a:br>
            <a:r>
              <a:rPr lang="en-IE" sz="3200" dirty="0"/>
              <a:t>Ergonomics / Furniture sizes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1676400"/>
            <a:ext cx="5429250" cy="6931248"/>
          </a:xfrm>
        </p:spPr>
        <p:txBody>
          <a:bodyPr>
            <a:normAutofit/>
          </a:bodyPr>
          <a:lstStyle/>
          <a:p>
            <a:r>
              <a:rPr lang="en-IE" sz="2400" dirty="0"/>
              <a:t>Give an account of history what changes have been made to these since 2005.</a:t>
            </a:r>
          </a:p>
          <a:p>
            <a:pPr lvl="0"/>
            <a:r>
              <a:rPr lang="en-IE" sz="2400" dirty="0"/>
              <a:t>Why are certain guidelines in place?</a:t>
            </a:r>
          </a:p>
          <a:p>
            <a:pPr lvl="0"/>
            <a:r>
              <a:rPr lang="en-IE" sz="2400" dirty="0"/>
              <a:t>What laws, building regulations etc. govern furniture sizes. </a:t>
            </a:r>
          </a:p>
          <a:p>
            <a:pPr lvl="0"/>
            <a:r>
              <a:rPr lang="en-IE" sz="2400" dirty="0"/>
              <a:t>What is NDA? </a:t>
            </a:r>
          </a:p>
          <a:p>
            <a:pPr lvl="0"/>
            <a:r>
              <a:rPr lang="en-IE" sz="2400" dirty="0"/>
              <a:t>What are TGD’s?</a:t>
            </a:r>
          </a:p>
          <a:p>
            <a:pPr lvl="0"/>
            <a:r>
              <a:rPr lang="en-IE" sz="2400" dirty="0"/>
              <a:t>What is Universal Design? </a:t>
            </a:r>
          </a:p>
          <a:p>
            <a:pPr lvl="0"/>
            <a:r>
              <a:rPr lang="en-IE" sz="2400" dirty="0"/>
              <a:t>How does Health &amp; Safety factor in ergonomics in your workplace? </a:t>
            </a:r>
          </a:p>
          <a:p>
            <a:pPr lvl="0"/>
            <a:r>
              <a:rPr lang="en-IE" sz="2400" dirty="0"/>
              <a:t>Can you relate any of your workplace to this topic? </a:t>
            </a:r>
          </a:p>
          <a:p>
            <a:pPr lvl="0"/>
            <a:r>
              <a:rPr lang="en-IE" sz="2400" dirty="0"/>
              <a:t>Has your employer made any improvements to assist better working conditions?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401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290440"/>
            <a:ext cx="5829300" cy="1249680"/>
          </a:xfrm>
        </p:spPr>
        <p:txBody>
          <a:bodyPr>
            <a:noAutofit/>
          </a:bodyPr>
          <a:lstStyle/>
          <a:p>
            <a:r>
              <a:rPr lang="en-IE" sz="3200" dirty="0"/>
              <a:t>Breakdown of assignment</a:t>
            </a:r>
            <a:br>
              <a:rPr lang="en-IE" sz="3200" dirty="0"/>
            </a:br>
            <a:r>
              <a:rPr lang="en-IE" sz="3200" dirty="0"/>
              <a:t>Locks &amp; Hinges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1676400"/>
            <a:ext cx="5429250" cy="6931248"/>
          </a:xfrm>
        </p:spPr>
        <p:txBody>
          <a:bodyPr>
            <a:normAutofit lnSpcReduction="10000"/>
          </a:bodyPr>
          <a:lstStyle/>
          <a:p>
            <a:r>
              <a:rPr lang="en-IE" sz="2400" dirty="0"/>
              <a:t>Give an account of history.</a:t>
            </a:r>
          </a:p>
          <a:p>
            <a:pPr lvl="0"/>
            <a:r>
              <a:rPr lang="en-IE" sz="2400" dirty="0"/>
              <a:t>Talk about materials used.</a:t>
            </a:r>
          </a:p>
          <a:p>
            <a:pPr lvl="0"/>
            <a:r>
              <a:rPr lang="en-IE" sz="2400" dirty="0"/>
              <a:t>How did these materials become available?</a:t>
            </a:r>
          </a:p>
          <a:p>
            <a:pPr lvl="0"/>
            <a:r>
              <a:rPr lang="en-IE" sz="2400" dirty="0"/>
              <a:t>How did War impact on the development of plastics and metals. </a:t>
            </a:r>
          </a:p>
          <a:p>
            <a:pPr lvl="0"/>
            <a:r>
              <a:rPr lang="en-IE" sz="2400" dirty="0"/>
              <a:t>Discuss what you like or dislike about the different periods of styles.</a:t>
            </a:r>
          </a:p>
          <a:p>
            <a:pPr lvl="0"/>
            <a:r>
              <a:rPr lang="en-IE" sz="2400" dirty="0"/>
              <a:t>How have these changed so much in recent years and why have changes occurred? </a:t>
            </a:r>
          </a:p>
          <a:p>
            <a:pPr lvl="0"/>
            <a:r>
              <a:rPr lang="en-IE" sz="2400" dirty="0"/>
              <a:t>How have the shape and designs of fittings changed in recent years and why? </a:t>
            </a:r>
          </a:p>
          <a:p>
            <a:pPr lvl="0"/>
            <a:r>
              <a:rPr lang="en-GB" sz="2400" dirty="0"/>
              <a:t>Limit the discussions to a few specialised locks or hinges. </a:t>
            </a:r>
          </a:p>
          <a:p>
            <a:pPr lvl="0"/>
            <a:endParaRPr lang="en-IE" sz="24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0805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290440"/>
            <a:ext cx="5829300" cy="1249680"/>
          </a:xfrm>
        </p:spPr>
        <p:txBody>
          <a:bodyPr>
            <a:noAutofit/>
          </a:bodyPr>
          <a:lstStyle/>
          <a:p>
            <a:r>
              <a:rPr lang="en-IE" sz="3200" dirty="0"/>
              <a:t>Breakdown of assignment</a:t>
            </a:r>
            <a:br>
              <a:rPr lang="en-IE" sz="3200" dirty="0"/>
            </a:br>
            <a:r>
              <a:rPr lang="en-IE" sz="3200" dirty="0"/>
              <a:t>Furniture Restoration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1676400"/>
            <a:ext cx="5429250" cy="6931248"/>
          </a:xfrm>
        </p:spPr>
        <p:txBody>
          <a:bodyPr>
            <a:normAutofit lnSpcReduction="10000"/>
          </a:bodyPr>
          <a:lstStyle/>
          <a:p>
            <a:r>
              <a:rPr lang="en-IE" sz="2400" dirty="0"/>
              <a:t>Give an account of history when did second hand furniture shops first appear.</a:t>
            </a:r>
          </a:p>
          <a:p>
            <a:pPr lvl="0"/>
            <a:r>
              <a:rPr lang="en-IE" sz="2400" dirty="0"/>
              <a:t>Why is furniture restored?</a:t>
            </a:r>
          </a:p>
          <a:p>
            <a:pPr lvl="0"/>
            <a:r>
              <a:rPr lang="en-IE" sz="2400" dirty="0"/>
              <a:t>Explain in your own words, patina, preservation, mixed periods, conservation &amp; providence.</a:t>
            </a:r>
          </a:p>
          <a:p>
            <a:pPr lvl="0"/>
            <a:r>
              <a:rPr lang="en-IE" sz="2400" dirty="0"/>
              <a:t>Look at the Georgian, Victorian &amp; Edwardian designs what would mixing these styles do to an antique piece of furniture.  </a:t>
            </a:r>
          </a:p>
          <a:p>
            <a:pPr lvl="0"/>
            <a:r>
              <a:rPr lang="en-IE" sz="2400" dirty="0"/>
              <a:t>Include any Health &amp; Safety regulations. </a:t>
            </a:r>
          </a:p>
          <a:p>
            <a:pPr lvl="0"/>
            <a:r>
              <a:rPr lang="en-IE" sz="2400" dirty="0"/>
              <a:t>Suggest that you include a number of common faults and show how you would execute good quality repairs to these faults. </a:t>
            </a:r>
          </a:p>
          <a:p>
            <a:pPr lvl="0"/>
            <a:r>
              <a:rPr lang="en-IE" sz="2400" dirty="0"/>
              <a:t>Stay away from </a:t>
            </a:r>
            <a:r>
              <a:rPr lang="en-IE" sz="2400" dirty="0" err="1"/>
              <a:t>bloggs</a:t>
            </a:r>
            <a:r>
              <a:rPr lang="en-IE" sz="2400" dirty="0"/>
              <a:t> when carrying out research.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286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290440"/>
            <a:ext cx="5829300" cy="1385960"/>
          </a:xfrm>
        </p:spPr>
        <p:txBody>
          <a:bodyPr>
            <a:noAutofit/>
          </a:bodyPr>
          <a:lstStyle/>
          <a:p>
            <a:r>
              <a:rPr lang="en-IE" sz="3200" dirty="0"/>
              <a:t>Breakdown of assignment</a:t>
            </a:r>
            <a:br>
              <a:rPr lang="en-IE" sz="3200" dirty="0"/>
            </a:br>
            <a:r>
              <a:rPr lang="en-IE" sz="3200" dirty="0"/>
              <a:t>Surface coatings &amp; Finishes on Furniture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1676400"/>
            <a:ext cx="5429250" cy="6931248"/>
          </a:xfrm>
        </p:spPr>
        <p:txBody>
          <a:bodyPr>
            <a:normAutofit/>
          </a:bodyPr>
          <a:lstStyle/>
          <a:p>
            <a:r>
              <a:rPr lang="en-IE" sz="2400" dirty="0"/>
              <a:t>Give an account of history.</a:t>
            </a:r>
          </a:p>
          <a:p>
            <a:pPr lvl="0"/>
            <a:r>
              <a:rPr lang="en-IE" sz="2400" dirty="0"/>
              <a:t>Talk about materials used.</a:t>
            </a:r>
          </a:p>
          <a:p>
            <a:pPr lvl="0"/>
            <a:r>
              <a:rPr lang="en-IE" sz="2400" dirty="0"/>
              <a:t>How did these materials become available?</a:t>
            </a:r>
          </a:p>
          <a:p>
            <a:pPr lvl="0"/>
            <a:r>
              <a:rPr lang="en-IE" sz="2400" dirty="0"/>
              <a:t>How have these changed so much in recent years and why has this change occurred? </a:t>
            </a:r>
          </a:p>
          <a:p>
            <a:pPr lvl="0"/>
            <a:r>
              <a:rPr lang="en-IE" sz="2400" dirty="0"/>
              <a:t>What has been the impact with laws on omissions and gases on surface finishes?</a:t>
            </a:r>
          </a:p>
          <a:p>
            <a:pPr lvl="0"/>
            <a:r>
              <a:rPr lang="en-IE" sz="2400" dirty="0"/>
              <a:t>What are the general Health &amp; Safety rules that should be followed?  </a:t>
            </a:r>
          </a:p>
          <a:p>
            <a:pPr lvl="0"/>
            <a:r>
              <a:rPr lang="en-IE" sz="2400" dirty="0"/>
              <a:t>How has technology improved the application of finishes? Can you give any examples?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9518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290440"/>
            <a:ext cx="5829300" cy="1004960"/>
          </a:xfrm>
        </p:spPr>
        <p:txBody>
          <a:bodyPr>
            <a:noAutofit/>
          </a:bodyPr>
          <a:lstStyle/>
          <a:p>
            <a:r>
              <a:rPr lang="en-IE" sz="3200" dirty="0"/>
              <a:t>Breakdown of assignment Timber Decay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1676400"/>
            <a:ext cx="5429250" cy="6931248"/>
          </a:xfrm>
        </p:spPr>
        <p:txBody>
          <a:bodyPr>
            <a:normAutofit/>
          </a:bodyPr>
          <a:lstStyle/>
          <a:p>
            <a:r>
              <a:rPr lang="en-IE" sz="2400" dirty="0"/>
              <a:t>Give an account of different types of fungal attack, how they attack, what they attack, damage they do etc.</a:t>
            </a:r>
          </a:p>
          <a:p>
            <a:r>
              <a:rPr lang="en-IE" sz="2400" dirty="0"/>
              <a:t>Signs of attack, what to look for.</a:t>
            </a:r>
          </a:p>
          <a:p>
            <a:pPr lvl="0"/>
            <a:r>
              <a:rPr lang="en-IE" sz="2400" dirty="0"/>
              <a:t>Eradication. </a:t>
            </a:r>
          </a:p>
          <a:p>
            <a:pPr lvl="0"/>
            <a:r>
              <a:rPr lang="en-IE" sz="2400" dirty="0"/>
              <a:t>Prevention. </a:t>
            </a:r>
          </a:p>
          <a:p>
            <a:pPr lvl="0"/>
            <a:r>
              <a:rPr lang="en-IE" sz="2400" dirty="0"/>
              <a:t>What are the general Health &amp; Safety rules that should be followed?  </a:t>
            </a:r>
          </a:p>
          <a:p>
            <a:pPr lvl="0"/>
            <a:r>
              <a:rPr lang="en-IE" sz="2400" dirty="0"/>
              <a:t>Concentrate mainly on Wet Rot and Dry Rot. </a:t>
            </a:r>
          </a:p>
          <a:p>
            <a:r>
              <a:rPr lang="en-IE" sz="2400" dirty="0"/>
              <a:t>Can you relate any of your work to this topic? </a:t>
            </a:r>
          </a:p>
          <a:p>
            <a:pPr lvl="0"/>
            <a:endParaRPr lang="en-IE" sz="24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8456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290440"/>
            <a:ext cx="5829300" cy="1004960"/>
          </a:xfrm>
        </p:spPr>
        <p:txBody>
          <a:bodyPr>
            <a:noAutofit/>
          </a:bodyPr>
          <a:lstStyle/>
          <a:p>
            <a:r>
              <a:rPr lang="en-IE" sz="3200" dirty="0"/>
              <a:t>Breakdown of assignment Timber preservation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1676400"/>
            <a:ext cx="5429250" cy="6931248"/>
          </a:xfrm>
        </p:spPr>
        <p:txBody>
          <a:bodyPr>
            <a:normAutofit/>
          </a:bodyPr>
          <a:lstStyle/>
          <a:p>
            <a:r>
              <a:rPr lang="en-IE" sz="2400" dirty="0"/>
              <a:t>What is timber preservation?</a:t>
            </a:r>
          </a:p>
          <a:p>
            <a:r>
              <a:rPr lang="en-IE" sz="2400" dirty="0"/>
              <a:t>Why are preservatives used?   </a:t>
            </a:r>
          </a:p>
          <a:p>
            <a:r>
              <a:rPr lang="en-IE" sz="2400" dirty="0"/>
              <a:t>How do they stop Insect and Fungal attack? </a:t>
            </a:r>
          </a:p>
          <a:p>
            <a:r>
              <a:rPr lang="en-IE" sz="2400" dirty="0"/>
              <a:t>Look at the varying degrees of preservative methods, chemicals used.</a:t>
            </a:r>
          </a:p>
          <a:p>
            <a:r>
              <a:rPr lang="en-GB" sz="2400" dirty="0"/>
              <a:t>What has been the impact with laws on omissions and gases on chemical preservatives?</a:t>
            </a:r>
            <a:endParaRPr lang="en-IE" sz="2400" dirty="0"/>
          </a:p>
          <a:p>
            <a:r>
              <a:rPr lang="en-IE" sz="2400" dirty="0"/>
              <a:t>What are the general Health &amp; Safety rules that should be followed?  </a:t>
            </a:r>
          </a:p>
          <a:p>
            <a:r>
              <a:rPr lang="en-IE" sz="2400" dirty="0"/>
              <a:t>Can you relate any of your work to this topic? </a:t>
            </a:r>
          </a:p>
          <a:p>
            <a:pPr lvl="0"/>
            <a:endParaRPr lang="en-IE" sz="24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3832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290440"/>
            <a:ext cx="5829300" cy="1249680"/>
          </a:xfrm>
        </p:spPr>
        <p:txBody>
          <a:bodyPr>
            <a:noAutofit/>
          </a:bodyPr>
          <a:lstStyle/>
          <a:p>
            <a:r>
              <a:rPr lang="en-IE" sz="3200" dirty="0"/>
              <a:t>Breakdown of assignment</a:t>
            </a:r>
            <a:br>
              <a:rPr lang="en-IE" sz="3200" dirty="0"/>
            </a:br>
            <a:r>
              <a:rPr lang="en-IE" sz="3200" dirty="0"/>
              <a:t>Sketches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1676400"/>
            <a:ext cx="5429250" cy="6931248"/>
          </a:xfrm>
        </p:spPr>
        <p:txBody>
          <a:bodyPr>
            <a:normAutofit/>
          </a:bodyPr>
          <a:lstStyle/>
          <a:p>
            <a:pPr lvl="0"/>
            <a:r>
              <a:rPr lang="en-IE" sz="2400" dirty="0"/>
              <a:t>Provide 5 sketches or 5 images.</a:t>
            </a:r>
          </a:p>
          <a:p>
            <a:pPr lvl="0"/>
            <a:r>
              <a:rPr lang="en-IE" sz="2400" dirty="0"/>
              <a:t>Images must be numbered, labelled, referred to within the body of text and referenced. </a:t>
            </a:r>
          </a:p>
          <a:p>
            <a:pPr lvl="0"/>
            <a:r>
              <a:rPr lang="cy-GB" sz="2400" dirty="0"/>
              <a:t>All material used, which is not the work of the learner, must be correctly referenced and permission obtained from the copyright holder.</a:t>
            </a:r>
            <a:endParaRPr lang="en-IE" sz="2400" dirty="0"/>
          </a:p>
          <a:p>
            <a:pPr lvl="0"/>
            <a:r>
              <a:rPr lang="en-IE" sz="2400" dirty="0"/>
              <a:t>Include sketches and images that are relevant to your research and include them within the body of the text keeping to existing margins. </a:t>
            </a:r>
          </a:p>
          <a:p>
            <a:pPr lvl="0"/>
            <a:r>
              <a:rPr lang="en-IE" sz="2400" dirty="0"/>
              <a:t>Refer to the sketches and images within the body of the text. </a:t>
            </a:r>
          </a:p>
          <a:p>
            <a:pPr lvl="0"/>
            <a:r>
              <a:rPr lang="en-IE" sz="2400" dirty="0"/>
              <a:t>There must be a reason for the sketches and images to be there. </a:t>
            </a:r>
            <a:endParaRPr lang="cy-GB" sz="24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5746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26720"/>
            <a:ext cx="5429250" cy="868680"/>
          </a:xfrm>
        </p:spPr>
        <p:txBody>
          <a:bodyPr/>
          <a:lstStyle/>
          <a:p>
            <a:r>
              <a:rPr lang="en-IE" dirty="0"/>
              <a:t>Tips for assignment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5638800" cy="6855048"/>
          </a:xfrm>
        </p:spPr>
        <p:txBody>
          <a:bodyPr/>
          <a:lstStyle/>
          <a:p>
            <a:pPr lvl="0"/>
            <a:r>
              <a:rPr lang="en-IE" sz="2400" dirty="0"/>
              <a:t>Research the history and development of your given Topic.</a:t>
            </a:r>
          </a:p>
          <a:p>
            <a:pPr lvl="0"/>
            <a:r>
              <a:rPr lang="en-IE" sz="2400" dirty="0"/>
              <a:t>Show what you have learned about your Topic by relating all relevant information in your report.</a:t>
            </a:r>
          </a:p>
          <a:p>
            <a:pPr lvl="0"/>
            <a:r>
              <a:rPr lang="en-IE" sz="2400" dirty="0"/>
              <a:t>Share what you found interesting.</a:t>
            </a:r>
          </a:p>
          <a:p>
            <a:pPr lvl="0"/>
            <a:r>
              <a:rPr lang="en-IE" sz="2400" dirty="0"/>
              <a:t>Summarise your report at the end.</a:t>
            </a:r>
          </a:p>
          <a:p>
            <a:pPr lvl="0"/>
            <a:r>
              <a:rPr lang="en-IE" sz="2400" dirty="0"/>
              <a:t>Include sketches &amp; images where appropriate.</a:t>
            </a:r>
          </a:p>
          <a:p>
            <a:r>
              <a:rPr lang="en-IE" sz="2400" dirty="0"/>
              <a:t>Use licence free imagery such as creative commons, flickr.com, shutterstock.com, dreamstime.com,  etc. to obtain copyright free images. (you may need to create accounts)</a:t>
            </a:r>
          </a:p>
          <a:p>
            <a:r>
              <a:rPr lang="en-IE" sz="2400"/>
              <a:t>Remember to reference your source and images.</a:t>
            </a:r>
            <a:endParaRPr lang="en-IE" sz="24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26720"/>
            <a:ext cx="5429250" cy="868680"/>
          </a:xfrm>
        </p:spPr>
        <p:txBody>
          <a:bodyPr>
            <a:normAutofit fontScale="90000"/>
          </a:bodyPr>
          <a:lstStyle/>
          <a:p>
            <a:r>
              <a:rPr lang="en-IE" dirty="0"/>
              <a:t>General Instructions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1676400"/>
            <a:ext cx="5429250" cy="6931248"/>
          </a:xfrm>
        </p:spPr>
        <p:txBody>
          <a:bodyPr>
            <a:normAutofit/>
          </a:bodyPr>
          <a:lstStyle/>
          <a:p>
            <a:pPr lvl="0"/>
            <a:r>
              <a:rPr lang="en-IE" dirty="0"/>
              <a:t>Coursework is designed to be carried out over a period of time and without direct supervision.</a:t>
            </a:r>
          </a:p>
          <a:p>
            <a:pPr lvl="0"/>
            <a:r>
              <a:rPr lang="en-IE" dirty="0"/>
              <a:t>You may make use of any approved resources available to you.</a:t>
            </a:r>
          </a:p>
          <a:p>
            <a:pPr lvl="0"/>
            <a:r>
              <a:rPr lang="en-GB" dirty="0"/>
              <a:t>Write your Apprentice </a:t>
            </a:r>
            <a:r>
              <a:rPr lang="en-IE" dirty="0"/>
              <a:t>Name/</a:t>
            </a:r>
            <a:r>
              <a:rPr lang="en-GB" dirty="0"/>
              <a:t>Registration No. on all answer sheets and test work before submitting them for review/assessment.</a:t>
            </a:r>
            <a:endParaRPr lang="en-IE" dirty="0"/>
          </a:p>
          <a:p>
            <a:pPr lvl="0"/>
            <a:r>
              <a:rPr lang="en-IE" dirty="0"/>
              <a:t>The supervisor/assessor may arrange to review your work periodically.</a:t>
            </a:r>
          </a:p>
          <a:p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3703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58" name="Title 1"/>
          <p:cNvSpPr>
            <a:spLocks noGrp="1"/>
          </p:cNvSpPr>
          <p:nvPr>
            <p:ph type="title"/>
          </p:nvPr>
        </p:nvSpPr>
        <p:spPr>
          <a:xfrm>
            <a:off x="227411" y="228600"/>
            <a:ext cx="6172200" cy="422672"/>
          </a:xfrm>
        </p:spPr>
        <p:txBody>
          <a:bodyPr/>
          <a:lstStyle/>
          <a:p>
            <a:r>
              <a:rPr lang="en-IE" altLang="en-US" sz="2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Topic List For WM&amp;F    CW 1</a:t>
            </a:r>
            <a:endParaRPr lang="en-IE" altLang="en-US" sz="225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3031381"/>
              </p:ext>
            </p:extLst>
          </p:nvPr>
        </p:nvGraphicFramePr>
        <p:xfrm>
          <a:off x="392948" y="1371600"/>
          <a:ext cx="4912365" cy="56976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72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521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29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8809">
                <a:tc>
                  <a:txBody>
                    <a:bodyPr/>
                    <a:lstStyle/>
                    <a:p>
                      <a:r>
                        <a:rPr lang="en-IE" sz="800">
                          <a:effectLst/>
                        </a:rPr>
                        <a:t> </a:t>
                      </a:r>
                      <a:endParaRPr lang="en-I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662" marR="45662" marT="0" marB="0"/>
                </a:tc>
                <a:tc>
                  <a:txBody>
                    <a:bodyPr/>
                    <a:lstStyle/>
                    <a:p>
                      <a:r>
                        <a:rPr lang="en-IE" sz="800" dirty="0">
                          <a:effectLst/>
                        </a:rPr>
                        <a:t>Topic</a:t>
                      </a:r>
                      <a:endParaRPr lang="en-IE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662" marR="45662" marT="0" marB="0"/>
                </a:tc>
                <a:tc>
                  <a:txBody>
                    <a:bodyPr/>
                    <a:lstStyle/>
                    <a:p>
                      <a:r>
                        <a:rPr lang="en-IE" sz="800" dirty="0">
                          <a:effectLst/>
                        </a:rPr>
                        <a:t>Student Name</a:t>
                      </a:r>
                      <a:endParaRPr lang="en-IE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662" marR="45662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4714">
                <a:tc>
                  <a:txBody>
                    <a:bodyPr/>
                    <a:lstStyle/>
                    <a:p>
                      <a:r>
                        <a:rPr lang="en-IE" sz="1100" dirty="0">
                          <a:effectLst/>
                        </a:rPr>
                        <a:t>1</a:t>
                      </a:r>
                      <a:endParaRPr lang="en-IE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662" marR="456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tabLst>
                          <a:tab pos="450215" algn="l"/>
                        </a:tabLst>
                      </a:pPr>
                      <a:r>
                        <a:rPr lang="en-IE" sz="1600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Edge Lipper/ Banding</a:t>
                      </a:r>
                    </a:p>
                  </a:txBody>
                  <a:tcPr marL="51437" marR="51437" marT="0" marB="0"/>
                </a:tc>
                <a:tc>
                  <a:txBody>
                    <a:bodyPr/>
                    <a:lstStyle/>
                    <a:p>
                      <a:endParaRPr lang="en-IE" sz="120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7" marR="51437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4714"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</a:rPr>
                        <a:t>2</a:t>
                      </a:r>
                      <a:endParaRPr lang="en-IE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662" marR="456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tabLst>
                          <a:tab pos="450215" algn="l"/>
                        </a:tabLst>
                      </a:pPr>
                      <a:r>
                        <a:rPr lang="en-IE" sz="1600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Ergonomics &amp; Standard Furniture Sizes</a:t>
                      </a:r>
                    </a:p>
                  </a:txBody>
                  <a:tcPr marL="51437" marR="51437" marT="0" marB="0"/>
                </a:tc>
                <a:tc>
                  <a:txBody>
                    <a:bodyPr/>
                    <a:lstStyle/>
                    <a:p>
                      <a:endParaRPr lang="en-IE" sz="120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7" marR="51437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4714"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</a:rPr>
                        <a:t>3</a:t>
                      </a:r>
                      <a:endParaRPr lang="en-IE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662" marR="456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tabLst>
                          <a:tab pos="450215" algn="l"/>
                        </a:tabLst>
                      </a:pPr>
                      <a:r>
                        <a:rPr lang="en-IE" sz="160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Wide Bandsaw Technology</a:t>
                      </a:r>
                    </a:p>
                  </a:txBody>
                  <a:tcPr marL="51437" marR="51437" marT="0" marB="0"/>
                </a:tc>
                <a:tc>
                  <a:txBody>
                    <a:bodyPr/>
                    <a:lstStyle/>
                    <a:p>
                      <a:endParaRPr lang="en-IE" sz="12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7" marR="51437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4714"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</a:rPr>
                        <a:t>4</a:t>
                      </a:r>
                      <a:endParaRPr lang="en-IE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662" marR="456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tabLst>
                          <a:tab pos="450215" algn="l"/>
                        </a:tabLst>
                      </a:pPr>
                      <a:r>
                        <a:rPr lang="en-IE" sz="1600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High Speed Moulding Tech.</a:t>
                      </a:r>
                    </a:p>
                  </a:txBody>
                  <a:tcPr marL="51437" marR="51437" marT="0" marB="0"/>
                </a:tc>
                <a:tc>
                  <a:txBody>
                    <a:bodyPr/>
                    <a:lstStyle/>
                    <a:p>
                      <a:endParaRPr lang="en-IE" sz="120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7" marR="51437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4714"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</a:rPr>
                        <a:t>5</a:t>
                      </a:r>
                      <a:endParaRPr lang="en-IE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662" marR="456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tabLst>
                          <a:tab pos="450215" algn="l"/>
                        </a:tabLst>
                      </a:pPr>
                      <a:r>
                        <a:rPr lang="en-IE" sz="160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Hinges Traditional to Modern </a:t>
                      </a:r>
                    </a:p>
                  </a:txBody>
                  <a:tcPr marL="51437" marR="51437" marT="0" marB="0"/>
                </a:tc>
                <a:tc>
                  <a:txBody>
                    <a:bodyPr/>
                    <a:lstStyle/>
                    <a:p>
                      <a:endParaRPr lang="en-IE" sz="12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7" marR="51437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4714"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</a:rPr>
                        <a:t>6</a:t>
                      </a:r>
                      <a:endParaRPr lang="en-IE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662" marR="456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tabLst>
                          <a:tab pos="450215" algn="l"/>
                        </a:tabLst>
                      </a:pPr>
                      <a:r>
                        <a:rPr lang="en-IE" sz="1600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Locks Traditional to Modern </a:t>
                      </a:r>
                    </a:p>
                  </a:txBody>
                  <a:tcPr marL="51437" marR="51437" marT="0" marB="0"/>
                </a:tc>
                <a:tc>
                  <a:txBody>
                    <a:bodyPr/>
                    <a:lstStyle/>
                    <a:p>
                      <a:endParaRPr lang="en-IE" sz="120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7" marR="51437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4714"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</a:rPr>
                        <a:t>7</a:t>
                      </a:r>
                      <a:endParaRPr lang="en-IE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662" marR="456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tabLst>
                          <a:tab pos="450215" algn="l"/>
                        </a:tabLst>
                      </a:pPr>
                      <a:r>
                        <a:rPr lang="en-IE" sz="160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Stair Construction</a:t>
                      </a:r>
                    </a:p>
                  </a:txBody>
                  <a:tcPr marL="51437" marR="51437" marT="0" marB="0"/>
                </a:tc>
                <a:tc>
                  <a:txBody>
                    <a:bodyPr/>
                    <a:lstStyle/>
                    <a:p>
                      <a:endParaRPr lang="en-IE" sz="12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7" marR="51437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4714"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</a:rPr>
                        <a:t>8</a:t>
                      </a:r>
                      <a:endParaRPr lang="en-IE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662" marR="456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tabLst>
                          <a:tab pos="450215" algn="l"/>
                        </a:tabLst>
                      </a:pPr>
                      <a:r>
                        <a:rPr lang="en-IE" sz="160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Surface Coatings &amp; Finishes</a:t>
                      </a:r>
                    </a:p>
                  </a:txBody>
                  <a:tcPr marL="51437" marR="51437" marT="0" marB="0"/>
                </a:tc>
                <a:tc>
                  <a:txBody>
                    <a:bodyPr/>
                    <a:lstStyle/>
                    <a:p>
                      <a:endParaRPr lang="en-IE" sz="120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7" marR="51437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4714"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</a:rPr>
                        <a:t>9</a:t>
                      </a:r>
                      <a:endParaRPr lang="en-IE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662" marR="456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tabLst>
                          <a:tab pos="450215" algn="l"/>
                        </a:tabLst>
                      </a:pPr>
                      <a:r>
                        <a:rPr lang="en-GB" sz="1600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Epoxy Resin/Finishing in Furniture Man. </a:t>
                      </a:r>
                      <a:endParaRPr lang="en-IE" sz="160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7" marR="51437" marT="0" marB="0"/>
                </a:tc>
                <a:tc>
                  <a:txBody>
                    <a:bodyPr/>
                    <a:lstStyle/>
                    <a:p>
                      <a:endParaRPr lang="en-IE" sz="12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7" marR="51437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64714"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</a:rPr>
                        <a:t>10</a:t>
                      </a:r>
                      <a:endParaRPr lang="en-IE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662" marR="456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tabLst>
                          <a:tab pos="450215" algn="l"/>
                        </a:tabLst>
                      </a:pPr>
                      <a:r>
                        <a:rPr lang="en-IE" sz="160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Insect Attack &amp; Eradication</a:t>
                      </a:r>
                    </a:p>
                  </a:txBody>
                  <a:tcPr marL="51437" marR="51437" marT="0" marB="0"/>
                </a:tc>
                <a:tc>
                  <a:txBody>
                    <a:bodyPr/>
                    <a:lstStyle/>
                    <a:p>
                      <a:endParaRPr lang="en-IE" sz="120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7" marR="51437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64714"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</a:rPr>
                        <a:t>11</a:t>
                      </a:r>
                      <a:endParaRPr lang="en-IE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662" marR="456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tabLst>
                          <a:tab pos="450215" algn="l"/>
                        </a:tabLst>
                      </a:pPr>
                      <a:r>
                        <a:rPr lang="en-IE" sz="1600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Mass Produced Chair Manufacture </a:t>
                      </a:r>
                    </a:p>
                  </a:txBody>
                  <a:tcPr marL="51437" marR="51437" marT="0" marB="0"/>
                </a:tc>
                <a:tc>
                  <a:txBody>
                    <a:bodyPr/>
                    <a:lstStyle/>
                    <a:p>
                      <a:endParaRPr lang="en-IE" sz="12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7" marR="51437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64714"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</a:rPr>
                        <a:t>12</a:t>
                      </a:r>
                      <a:endParaRPr lang="en-IE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662" marR="4566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tabLst>
                          <a:tab pos="450215" algn="l"/>
                        </a:tabLst>
                      </a:pPr>
                      <a:r>
                        <a:rPr lang="en-IE" sz="160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Wood Turning </a:t>
                      </a:r>
                    </a:p>
                  </a:txBody>
                  <a:tcPr marL="51437" marR="51437" marT="0" marB="0"/>
                </a:tc>
                <a:tc>
                  <a:txBody>
                    <a:bodyPr/>
                    <a:lstStyle/>
                    <a:p>
                      <a:endParaRPr lang="en-IE" sz="12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7" marR="51437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37956"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</a:rPr>
                        <a:t>13</a:t>
                      </a:r>
                      <a:endParaRPr lang="en-IE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662" marR="45662" marT="0" marB="0"/>
                </a:tc>
                <a:tc>
                  <a:txBody>
                    <a:bodyPr/>
                    <a:lstStyle/>
                    <a:p>
                      <a:r>
                        <a:rPr lang="en-IE" sz="160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Timber Decay </a:t>
                      </a:r>
                    </a:p>
                  </a:txBody>
                  <a:tcPr marL="51437" marR="51437" marT="0" marB="0"/>
                </a:tc>
                <a:tc>
                  <a:txBody>
                    <a:bodyPr/>
                    <a:lstStyle/>
                    <a:p>
                      <a:endParaRPr lang="en-IE" sz="120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7" marR="51437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37956"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</a:rPr>
                        <a:t>14</a:t>
                      </a:r>
                      <a:endParaRPr lang="en-IE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662" marR="45662" marT="0" marB="0"/>
                </a:tc>
                <a:tc>
                  <a:txBody>
                    <a:bodyPr/>
                    <a:lstStyle/>
                    <a:p>
                      <a:r>
                        <a:rPr lang="en-IE" sz="160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Timber Preservation</a:t>
                      </a:r>
                    </a:p>
                  </a:txBody>
                  <a:tcPr marL="51437" marR="51437" marT="0" marB="0"/>
                </a:tc>
                <a:tc>
                  <a:txBody>
                    <a:bodyPr/>
                    <a:lstStyle/>
                    <a:p>
                      <a:endParaRPr lang="en-IE" sz="12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7" marR="51437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37956"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</a:rPr>
                        <a:t>15</a:t>
                      </a:r>
                      <a:endParaRPr lang="en-IE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662" marR="45662" marT="0" marB="0"/>
                </a:tc>
                <a:tc>
                  <a:txBody>
                    <a:bodyPr/>
                    <a:lstStyle/>
                    <a:p>
                      <a:r>
                        <a:rPr lang="en-IE" sz="160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Circular Saw Technology</a:t>
                      </a:r>
                    </a:p>
                  </a:txBody>
                  <a:tcPr marL="51437" marR="51437" marT="0" marB="0"/>
                </a:tc>
                <a:tc>
                  <a:txBody>
                    <a:bodyPr/>
                    <a:lstStyle/>
                    <a:p>
                      <a:endParaRPr lang="en-IE" sz="12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7" marR="51437" marT="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37956"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</a:rPr>
                        <a:t>16</a:t>
                      </a:r>
                      <a:endParaRPr lang="en-IE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662" marR="45662" marT="0" marB="0"/>
                </a:tc>
                <a:tc>
                  <a:txBody>
                    <a:bodyPr/>
                    <a:lstStyle/>
                    <a:p>
                      <a:r>
                        <a:rPr lang="en-IE" sz="1600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Furniture Restoration</a:t>
                      </a:r>
                    </a:p>
                  </a:txBody>
                  <a:tcPr marL="51437" marR="51437" marT="0" marB="0"/>
                </a:tc>
                <a:tc>
                  <a:txBody>
                    <a:bodyPr/>
                    <a:lstStyle/>
                    <a:p>
                      <a:endParaRPr lang="en-IE" sz="120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7" marR="51437" marT="0" marB="0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2026</a:t>
            </a:r>
            <a:endParaRPr lang="en-US" dirty="0"/>
          </a:p>
        </p:txBody>
      </p:sp>
      <p:sp>
        <p:nvSpPr>
          <p:cNvPr id="11359" name="Slide Number Placeholder 8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557213" indent="-214313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857250" indent="-1714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200150" indent="-1714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1543050" indent="-1714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fld id="{35328FB7-2615-4833-8316-B53B0685EB7F}" type="slidenum">
              <a:rPr lang="en-GB" altLang="en-US">
                <a:solidFill>
                  <a:srgbClr val="5F6680"/>
                </a:solidFill>
              </a:rPr>
              <a:pPr/>
              <a:t>3</a:t>
            </a:fld>
            <a:endParaRPr lang="en-GB" altLang="en-US">
              <a:solidFill>
                <a:srgbClr val="5F66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03717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46" name="Title 1">
            <a:extLst>
              <a:ext uri="{FF2B5EF4-FFF2-40B4-BE49-F238E27FC236}">
                <a16:creationId xmlns:a16="http://schemas.microsoft.com/office/drawing/2014/main" id="{1B397DE9-E8D4-D918-2994-A6E2F7A31D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900" y="425070"/>
            <a:ext cx="6172200" cy="422672"/>
          </a:xfrm>
        </p:spPr>
        <p:txBody>
          <a:bodyPr/>
          <a:lstStyle/>
          <a:p>
            <a:r>
              <a:rPr lang="en-IE" altLang="en-US" sz="2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Topic List For WM&amp;F Phase 6    CW 1</a:t>
            </a:r>
            <a:endParaRPr lang="en-IE" altLang="en-US" sz="225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07796FA-404C-8085-A7E3-D650BEF1B59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9375588"/>
              </p:ext>
            </p:extLst>
          </p:nvPr>
        </p:nvGraphicFramePr>
        <p:xfrm>
          <a:off x="384710" y="1027910"/>
          <a:ext cx="5482690" cy="4895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290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53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0973">
                <a:tc>
                  <a:txBody>
                    <a:bodyPr/>
                    <a:lstStyle/>
                    <a:p>
                      <a:r>
                        <a:rPr lang="en-IE" sz="2800">
                          <a:effectLst/>
                        </a:rPr>
                        <a:t> </a:t>
                      </a:r>
                      <a:endParaRPr lang="en-IE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672" marR="45672" marT="0" marB="0"/>
                </a:tc>
                <a:tc>
                  <a:txBody>
                    <a:bodyPr/>
                    <a:lstStyle/>
                    <a:p>
                      <a:r>
                        <a:rPr lang="en-IE" sz="2800" dirty="0">
                          <a:effectLst/>
                        </a:rPr>
                        <a:t>Topic</a:t>
                      </a:r>
                      <a:endParaRPr lang="en-IE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672" marR="45672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3615">
                <a:tc>
                  <a:txBody>
                    <a:bodyPr/>
                    <a:lstStyle/>
                    <a:p>
                      <a:r>
                        <a:rPr lang="en-IE" sz="1800" dirty="0">
                          <a:effectLst/>
                        </a:rPr>
                        <a:t>1</a:t>
                      </a:r>
                      <a:endParaRPr lang="en-IE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672" marR="4567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tabLst>
                          <a:tab pos="450215" algn="l"/>
                        </a:tabLst>
                      </a:pPr>
                      <a:r>
                        <a:rPr lang="en-IE" sz="2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Stair Construction</a:t>
                      </a:r>
                      <a:endParaRPr lang="en-IE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46" marR="51446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3615">
                <a:tc>
                  <a:txBody>
                    <a:bodyPr/>
                    <a:lstStyle/>
                    <a:p>
                      <a:r>
                        <a:rPr lang="en-IE" sz="1800">
                          <a:effectLst/>
                        </a:rPr>
                        <a:t>2</a:t>
                      </a:r>
                      <a:endParaRPr lang="en-IE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672" marR="4567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tabLst>
                          <a:tab pos="450215" algn="l"/>
                        </a:tabLst>
                      </a:pPr>
                      <a:r>
                        <a:rPr lang="en-IE" sz="2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Hinges  &amp; Locks Traditional to Modern</a:t>
                      </a:r>
                      <a:endParaRPr lang="en-IE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46" marR="51446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3615">
                <a:tc>
                  <a:txBody>
                    <a:bodyPr/>
                    <a:lstStyle/>
                    <a:p>
                      <a:r>
                        <a:rPr lang="en-IE" sz="1800">
                          <a:effectLst/>
                        </a:rPr>
                        <a:t>3</a:t>
                      </a:r>
                      <a:endParaRPr lang="en-IE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672" marR="4567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tabLst>
                          <a:tab pos="450215" algn="l"/>
                        </a:tabLst>
                      </a:pPr>
                      <a:r>
                        <a:rPr lang="en-IE" sz="2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Timber Decay &amp; Timber Preservation</a:t>
                      </a:r>
                      <a:endParaRPr lang="en-IE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46" marR="51446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3615">
                <a:tc>
                  <a:txBody>
                    <a:bodyPr/>
                    <a:lstStyle/>
                    <a:p>
                      <a:r>
                        <a:rPr lang="en-IE" sz="1800">
                          <a:effectLst/>
                        </a:rPr>
                        <a:t>4</a:t>
                      </a:r>
                      <a:endParaRPr lang="en-IE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672" marR="4567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tabLst>
                          <a:tab pos="450215" algn="l"/>
                        </a:tabLst>
                      </a:pPr>
                      <a:r>
                        <a:rPr lang="en-IE" sz="2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Ergonomics &amp; Standard Furniture Sizes</a:t>
                      </a:r>
                      <a:endParaRPr lang="en-IE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46" marR="51446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3615">
                <a:tc>
                  <a:txBody>
                    <a:bodyPr/>
                    <a:lstStyle/>
                    <a:p>
                      <a:r>
                        <a:rPr lang="en-IE" sz="1800">
                          <a:effectLst/>
                        </a:rPr>
                        <a:t>5</a:t>
                      </a:r>
                      <a:endParaRPr lang="en-IE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672" marR="4567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tabLst>
                          <a:tab pos="450215" algn="l"/>
                        </a:tabLst>
                      </a:pPr>
                      <a:r>
                        <a:rPr lang="en-IE" sz="2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Furniture Restoration</a:t>
                      </a:r>
                      <a:endParaRPr lang="en-IE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46" marR="51446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3615">
                <a:tc>
                  <a:txBody>
                    <a:bodyPr/>
                    <a:lstStyle/>
                    <a:p>
                      <a:r>
                        <a:rPr lang="en-IE" sz="1800">
                          <a:effectLst/>
                        </a:rPr>
                        <a:t>6</a:t>
                      </a:r>
                      <a:endParaRPr lang="en-IE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672" marR="4567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tabLst>
                          <a:tab pos="450215" algn="l"/>
                        </a:tabLst>
                      </a:pPr>
                      <a:r>
                        <a:rPr lang="en-IE" sz="2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Wide Bandsaw Technology</a:t>
                      </a:r>
                      <a:endParaRPr lang="en-IE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46" marR="51446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3615">
                <a:tc>
                  <a:txBody>
                    <a:bodyPr/>
                    <a:lstStyle/>
                    <a:p>
                      <a:r>
                        <a:rPr lang="en-IE" sz="1800">
                          <a:effectLst/>
                        </a:rPr>
                        <a:t>7</a:t>
                      </a:r>
                      <a:endParaRPr lang="en-IE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672" marR="4567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tabLst>
                          <a:tab pos="450215" algn="l"/>
                        </a:tabLst>
                      </a:pPr>
                      <a:r>
                        <a:rPr lang="en-IE" sz="2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Edge Lipper/ Banding</a:t>
                      </a:r>
                      <a:endParaRPr lang="en-IE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46" marR="51446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83615">
                <a:tc>
                  <a:txBody>
                    <a:bodyPr/>
                    <a:lstStyle/>
                    <a:p>
                      <a:r>
                        <a:rPr lang="en-IE" sz="1800">
                          <a:effectLst/>
                        </a:rPr>
                        <a:t>8</a:t>
                      </a:r>
                      <a:endParaRPr lang="en-IE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672" marR="4567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tabLst>
                          <a:tab pos="450215" algn="l"/>
                        </a:tabLst>
                      </a:pPr>
                      <a:r>
                        <a:rPr lang="en-IE" sz="2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Surface Coatings &amp; Finishes on Furniture</a:t>
                      </a:r>
                      <a:endParaRPr lang="en-IE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46" marR="51446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9D61FA1B-75DF-33F2-594A-209071B94E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2026</a:t>
            </a:r>
          </a:p>
        </p:txBody>
      </p:sp>
      <p:sp>
        <p:nvSpPr>
          <p:cNvPr id="13347" name="Slide Number Placeholder 8">
            <a:extLst>
              <a:ext uri="{FF2B5EF4-FFF2-40B4-BE49-F238E27FC236}">
                <a16:creationId xmlns:a16="http://schemas.microsoft.com/office/drawing/2014/main" id="{1DAAA7D3-0FC5-E065-43FB-DB7AE44B615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557213" indent="-214313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857250" indent="-1714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200150" indent="-1714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1543050" indent="-1714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fld id="{1B0D6364-4113-48A6-8341-7D414C5F3364}" type="slidenum">
              <a:rPr lang="en-GB" altLang="en-US" smtClean="0">
                <a:solidFill>
                  <a:srgbClr val="5F6680"/>
                </a:solidFill>
              </a:rPr>
              <a:pPr/>
              <a:t>4</a:t>
            </a:fld>
            <a:endParaRPr lang="en-GB" altLang="en-US">
              <a:solidFill>
                <a:srgbClr val="5F668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26720"/>
            <a:ext cx="5429250" cy="868680"/>
          </a:xfrm>
        </p:spPr>
        <p:txBody>
          <a:bodyPr>
            <a:normAutofit fontScale="90000"/>
          </a:bodyPr>
          <a:lstStyle/>
          <a:p>
            <a:pPr>
              <a:spcAft>
                <a:spcPts val="600"/>
              </a:spcAft>
            </a:pPr>
            <a:r>
              <a:rPr lang="en-IE" sz="4000" dirty="0">
                <a:latin typeface="Arial" panose="020B0604020202020204" pitchFamily="34" charset="0"/>
                <a:ea typeface="Times New Roman" panose="02020603050405020304" pitchFamily="18" charset="0"/>
              </a:rPr>
              <a:t>Specific Instructions:</a:t>
            </a:r>
            <a:endParaRPr lang="en-IE" sz="4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5315" y="1589876"/>
            <a:ext cx="5429250" cy="6855048"/>
          </a:xfrm>
        </p:spPr>
        <p:txBody>
          <a:bodyPr>
            <a:normAutofit/>
          </a:bodyPr>
          <a:lstStyle/>
          <a:p>
            <a:pPr lvl="0"/>
            <a:r>
              <a:rPr lang="en-IE" sz="2400" dirty="0"/>
              <a:t>The learner will research one of the topics listed allocated to them by their assessor using a range of media.</a:t>
            </a:r>
          </a:p>
          <a:p>
            <a:pPr lvl="0"/>
            <a:r>
              <a:rPr lang="en-IE" sz="2400" dirty="0"/>
              <a:t>The learner will compile and present a report on the subject area using software applications. </a:t>
            </a:r>
          </a:p>
          <a:p>
            <a:pPr lvl="0"/>
            <a:r>
              <a:rPr lang="en-IE" sz="2400" dirty="0"/>
              <a:t>The learner will produce drawings, sketches, and hand-outs as appropriate.</a:t>
            </a:r>
          </a:p>
          <a:p>
            <a:pPr lvl="0"/>
            <a:r>
              <a:rPr lang="en-IE" sz="2400" dirty="0"/>
              <a:t>The learner will orally present their finding to the assessor/s on the subject area.</a:t>
            </a:r>
          </a:p>
          <a:p>
            <a:pPr lvl="0"/>
            <a:r>
              <a:rPr lang="en-IE" sz="2400" dirty="0"/>
              <a:t>At the end of the presentation the learner will encourage questions and discussion on the presentation.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26720"/>
            <a:ext cx="5429250" cy="868680"/>
          </a:xfrm>
        </p:spPr>
        <p:txBody>
          <a:bodyPr>
            <a:normAutofit fontScale="90000"/>
          </a:bodyPr>
          <a:lstStyle/>
          <a:p>
            <a:pPr>
              <a:tabLst>
                <a:tab pos="450215" algn="l"/>
              </a:tabLst>
            </a:pPr>
            <a:r>
              <a:rPr lang="en-IE" sz="4000" dirty="0">
                <a:latin typeface="Arial" panose="020B0604020202020204" pitchFamily="34" charset="0"/>
                <a:ea typeface="Times New Roman" panose="02020603050405020304" pitchFamily="18" charset="0"/>
              </a:rPr>
              <a:t>Conditions of Testing:</a:t>
            </a:r>
            <a:endParaRPr lang="en-IE" sz="4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1676400"/>
            <a:ext cx="5429250" cy="6931248"/>
          </a:xfrm>
        </p:spPr>
        <p:txBody>
          <a:bodyPr>
            <a:normAutofit fontScale="92500" lnSpcReduction="10000"/>
          </a:bodyPr>
          <a:lstStyle/>
          <a:p>
            <a:r>
              <a:rPr lang="cy-GB" dirty="0"/>
              <a:t>The report must be a minimum of Two thousand words ± 20% and include the following:</a:t>
            </a:r>
            <a:endParaRPr lang="en-IE" dirty="0"/>
          </a:p>
          <a:p>
            <a:pPr lvl="0"/>
            <a:r>
              <a:rPr lang="en-IE" dirty="0"/>
              <a:t>Research the history and development of the given topic.</a:t>
            </a:r>
          </a:p>
          <a:p>
            <a:pPr lvl="0"/>
            <a:r>
              <a:rPr lang="en-IE" dirty="0"/>
              <a:t>Sketches and working drawings where appropriate.</a:t>
            </a:r>
          </a:p>
          <a:p>
            <a:r>
              <a:rPr lang="en-IE" dirty="0"/>
              <a:t>The Learner may include appropriate diagrams and photographs. All material used,  which is not the work of the learner, must be correctly referenced and permission obtained from the copyright holder. </a:t>
            </a:r>
          </a:p>
          <a:p>
            <a:r>
              <a:rPr lang="en-IE" dirty="0"/>
              <a:t>The report must be typed, printed, and bound &amp; handed up. </a:t>
            </a:r>
          </a:p>
          <a:p>
            <a:r>
              <a:rPr lang="en-IE" dirty="0"/>
              <a:t>The report (PDF) must be submitted via Brightspace and email by </a:t>
            </a:r>
            <a:r>
              <a:rPr lang="en-IE" b="1" dirty="0">
                <a:solidFill>
                  <a:srgbClr val="FF0000"/>
                </a:solidFill>
              </a:rPr>
              <a:t>12.00 Noon Sunday 1</a:t>
            </a:r>
            <a:r>
              <a:rPr lang="en-IE" b="1" baseline="30000" dirty="0">
                <a:solidFill>
                  <a:srgbClr val="FF0000"/>
                </a:solidFill>
              </a:rPr>
              <a:t>st</a:t>
            </a:r>
            <a:r>
              <a:rPr lang="en-IE" b="1" dirty="0">
                <a:solidFill>
                  <a:srgbClr val="FF0000"/>
                </a:solidFill>
              </a:rPr>
              <a:t> May. 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26720"/>
            <a:ext cx="5429250" cy="868680"/>
          </a:xfrm>
        </p:spPr>
        <p:txBody>
          <a:bodyPr>
            <a:normAutofit fontScale="90000"/>
          </a:bodyPr>
          <a:lstStyle/>
          <a:p>
            <a:pPr>
              <a:tabLst>
                <a:tab pos="450215" algn="l"/>
              </a:tabLst>
            </a:pPr>
            <a:r>
              <a:rPr lang="en-IE" sz="4000" dirty="0">
                <a:latin typeface="Arial" panose="020B0604020202020204" pitchFamily="34" charset="0"/>
                <a:ea typeface="Times New Roman" panose="02020603050405020304" pitchFamily="18" charset="0"/>
              </a:rPr>
              <a:t>Conditions of Testing:</a:t>
            </a:r>
            <a:endParaRPr lang="en-IE" sz="4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1676400"/>
            <a:ext cx="5429250" cy="6931248"/>
          </a:xfrm>
        </p:spPr>
        <p:txBody>
          <a:bodyPr>
            <a:normAutofit fontScale="92500" lnSpcReduction="20000"/>
          </a:bodyPr>
          <a:lstStyle/>
          <a:p>
            <a:r>
              <a:rPr lang="cy-GB" b="1" dirty="0"/>
              <a:t>Presentation</a:t>
            </a:r>
            <a:endParaRPr lang="en-IE" dirty="0"/>
          </a:p>
          <a:p>
            <a:r>
              <a:rPr lang="cy-GB" dirty="0"/>
              <a:t>The learner will prepare and present his/her Presentation</a:t>
            </a:r>
            <a:endParaRPr lang="en-IE" dirty="0"/>
          </a:p>
          <a:p>
            <a:r>
              <a:rPr lang="cy-GB" dirty="0"/>
              <a:t>The learner may include approriate diagrams and photoghraphs. The learner may use appropriate props to illustrate his/her presentation. All material used, which is not the work of the learner, must be correctly referenced and permission obtained from the copyright holder.</a:t>
            </a:r>
            <a:endParaRPr lang="en-IE" dirty="0"/>
          </a:p>
          <a:p>
            <a:r>
              <a:rPr lang="cy-GB" dirty="0"/>
              <a:t>The Presentation </a:t>
            </a:r>
            <a:r>
              <a:rPr lang="en-IE" dirty="0"/>
              <a:t>must be also submitted via email by </a:t>
            </a:r>
            <a:r>
              <a:rPr lang="en-IE" b="1" dirty="0">
                <a:solidFill>
                  <a:srgbClr val="FF0000"/>
                </a:solidFill>
              </a:rPr>
              <a:t>12.00 Noon Sunday 31</a:t>
            </a:r>
            <a:r>
              <a:rPr lang="en-IE" b="1" baseline="30000" dirty="0">
                <a:solidFill>
                  <a:srgbClr val="FF0000"/>
                </a:solidFill>
              </a:rPr>
              <a:t>st</a:t>
            </a:r>
            <a:r>
              <a:rPr lang="en-IE" b="1" dirty="0">
                <a:solidFill>
                  <a:srgbClr val="FF0000"/>
                </a:solidFill>
              </a:rPr>
              <a:t> May. </a:t>
            </a:r>
          </a:p>
          <a:p>
            <a:r>
              <a:rPr lang="cy-GB" dirty="0"/>
              <a:t>The Presentation must be completed and ready for presentation, by the learner, to peers, trainers, employers and industry representatives </a:t>
            </a:r>
            <a:r>
              <a:rPr lang="cy-GB"/>
              <a:t>on </a:t>
            </a:r>
            <a:r>
              <a:rPr lang="cy-GB" b="1">
                <a:solidFill>
                  <a:srgbClr val="FF0000"/>
                </a:solidFill>
              </a:rPr>
              <a:t>Tuesday of </a:t>
            </a:r>
            <a:r>
              <a:rPr lang="cy-GB" b="1" dirty="0">
                <a:solidFill>
                  <a:srgbClr val="FF0000"/>
                </a:solidFill>
              </a:rPr>
              <a:t>Week 9 the </a:t>
            </a:r>
            <a:r>
              <a:rPr lang="cy-GB" b="1">
                <a:solidFill>
                  <a:srgbClr val="FF0000"/>
                </a:solidFill>
              </a:rPr>
              <a:t>2nd June</a:t>
            </a:r>
            <a:r>
              <a:rPr lang="en-IE" b="1">
                <a:solidFill>
                  <a:srgbClr val="FF0000"/>
                </a:solidFill>
              </a:rPr>
              <a:t>. </a:t>
            </a:r>
            <a:endParaRPr lang="en-IE" b="1" dirty="0">
              <a:solidFill>
                <a:srgbClr val="FF0000"/>
              </a:solidFill>
            </a:endParaRPr>
          </a:p>
          <a:p>
            <a:endParaRPr lang="en-IE" dirty="0">
              <a:solidFill>
                <a:srgbClr val="FF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1311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26720"/>
            <a:ext cx="5429250" cy="868680"/>
          </a:xfrm>
        </p:spPr>
        <p:txBody>
          <a:bodyPr>
            <a:normAutofit fontScale="90000"/>
          </a:bodyPr>
          <a:lstStyle/>
          <a:p>
            <a:pPr>
              <a:tabLst>
                <a:tab pos="450215" algn="l"/>
              </a:tabLst>
            </a:pPr>
            <a:r>
              <a:rPr lang="en-IE" sz="4000" dirty="0">
                <a:latin typeface="Arial" panose="020B0604020202020204" pitchFamily="34" charset="0"/>
                <a:ea typeface="Times New Roman" panose="02020603050405020304" pitchFamily="18" charset="0"/>
              </a:rPr>
              <a:t>Conditions of Testing:</a:t>
            </a:r>
            <a:endParaRPr lang="en-IE" sz="4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1676400"/>
            <a:ext cx="5429250" cy="6931248"/>
          </a:xfrm>
        </p:spPr>
        <p:txBody>
          <a:bodyPr>
            <a:normAutofit/>
          </a:bodyPr>
          <a:lstStyle/>
          <a:p>
            <a:r>
              <a:rPr lang="cy-GB" sz="2400" b="1" dirty="0"/>
              <a:t>Presentation</a:t>
            </a:r>
            <a:endParaRPr lang="en-IE" sz="2400" dirty="0"/>
          </a:p>
          <a:p>
            <a:r>
              <a:rPr lang="en-IE" sz="2400" dirty="0"/>
              <a:t>Presentation duration time:10 minutes </a:t>
            </a:r>
          </a:p>
          <a:p>
            <a:r>
              <a:rPr lang="en-IE" sz="2400" dirty="0"/>
              <a:t>Approximate question/discussion time: 5 minutes</a:t>
            </a:r>
          </a:p>
          <a:p>
            <a:endParaRPr lang="en-IE" dirty="0">
              <a:solidFill>
                <a:srgbClr val="FF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4643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762000"/>
            <a:ext cx="5981700" cy="640080"/>
          </a:xfrm>
        </p:spPr>
        <p:txBody>
          <a:bodyPr>
            <a:noAutofit/>
          </a:bodyPr>
          <a:lstStyle/>
          <a:p>
            <a:r>
              <a:rPr lang="en-IE" sz="3200" dirty="0"/>
              <a:t>Breakdown of assignment</a:t>
            </a:r>
            <a:br>
              <a:rPr lang="en-IE" sz="3200" dirty="0"/>
            </a:br>
            <a:r>
              <a:rPr lang="en-IE" sz="3200" dirty="0"/>
              <a:t>In General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1676400"/>
            <a:ext cx="5429250" cy="6931248"/>
          </a:xfrm>
        </p:spPr>
        <p:txBody>
          <a:bodyPr/>
          <a:lstStyle/>
          <a:p>
            <a:r>
              <a:rPr lang="en-IE" sz="2400" dirty="0"/>
              <a:t>Research the Topic allocated to you 2000 words.</a:t>
            </a:r>
          </a:p>
          <a:p>
            <a:pPr lvl="0"/>
            <a:r>
              <a:rPr lang="en-IE" sz="2400" dirty="0"/>
              <a:t>Give an account of the topic  history.</a:t>
            </a:r>
          </a:p>
          <a:p>
            <a:pPr lvl="0"/>
            <a:r>
              <a:rPr lang="en-IE" sz="2400" dirty="0"/>
              <a:t>Include any information that you found interesting.</a:t>
            </a:r>
          </a:p>
          <a:p>
            <a:pPr lvl="0"/>
            <a:r>
              <a:rPr lang="en-IE" sz="2400" dirty="0"/>
              <a:t>Source good information and images.</a:t>
            </a:r>
          </a:p>
          <a:p>
            <a:pPr lvl="0"/>
            <a:r>
              <a:rPr lang="en-IE" sz="2400" dirty="0"/>
              <a:t>Note: Include many references for text and images.</a:t>
            </a:r>
            <a:r>
              <a:rPr lang="en-IE" dirty="0"/>
              <a:t>	</a:t>
            </a:r>
          </a:p>
          <a:p>
            <a:pPr lvl="0"/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138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Red Orang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651</TotalTime>
  <Words>1549</Words>
  <Application>Microsoft Office PowerPoint</Application>
  <PresentationFormat>On-screen Show (4:3)</PresentationFormat>
  <Paragraphs>212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Arial</vt:lpstr>
      <vt:lpstr>Calibri</vt:lpstr>
      <vt:lpstr>Times New Roman</vt:lpstr>
      <vt:lpstr>Trebuchet MS</vt:lpstr>
      <vt:lpstr>Wingdings</vt:lpstr>
      <vt:lpstr>Wingdings 2</vt:lpstr>
      <vt:lpstr>Opulent</vt:lpstr>
      <vt:lpstr>Wood Manufacturing &amp; finishing</vt:lpstr>
      <vt:lpstr>General Instructions </vt:lpstr>
      <vt:lpstr>Topic List For WM&amp;F    CW 1</vt:lpstr>
      <vt:lpstr>Topic List For WM&amp;F Phase 6    CW 1</vt:lpstr>
      <vt:lpstr>Specific Instructions:</vt:lpstr>
      <vt:lpstr>Conditions of Testing:</vt:lpstr>
      <vt:lpstr>Conditions of Testing:</vt:lpstr>
      <vt:lpstr>Conditions of Testing:</vt:lpstr>
      <vt:lpstr>Breakdown of assignment In General</vt:lpstr>
      <vt:lpstr>Breakdown of assignment Machines/ Technology</vt:lpstr>
      <vt:lpstr>Breakdown of assignment  Stairs </vt:lpstr>
      <vt:lpstr>Breakdown of assignment Ergonomics / Furniture sizes</vt:lpstr>
      <vt:lpstr>Breakdown of assignment Locks &amp; Hinges</vt:lpstr>
      <vt:lpstr>Breakdown of assignment Furniture Restoration</vt:lpstr>
      <vt:lpstr>Breakdown of assignment Surface coatings &amp; Finishes on Furniture</vt:lpstr>
      <vt:lpstr>Breakdown of assignment Timber Decay </vt:lpstr>
      <vt:lpstr>Breakdown of assignment Timber preservation </vt:lpstr>
      <vt:lpstr>Breakdown of assignment Sketches</vt:lpstr>
      <vt:lpstr>Tips for assignment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Principles of Furniture &amp; Joinery Design</dc:title>
  <dc:creator>Owner</dc:creator>
  <cp:lastModifiedBy>Jennifer Byrne</cp:lastModifiedBy>
  <cp:revision>59</cp:revision>
  <dcterms:created xsi:type="dcterms:W3CDTF">2006-08-16T00:00:00Z</dcterms:created>
  <dcterms:modified xsi:type="dcterms:W3CDTF">2026-04-04T10:35:12Z</dcterms:modified>
</cp:coreProperties>
</file>