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3" r:id="rId1"/>
  </p:sldMasterIdLst>
  <p:notesMasterIdLst>
    <p:notesMasterId r:id="rId9"/>
  </p:notesMasterIdLst>
  <p:handoutMasterIdLst>
    <p:handoutMasterId r:id="rId10"/>
  </p:handoutMasterIdLst>
  <p:sldIdLst>
    <p:sldId id="256" r:id="rId2"/>
    <p:sldId id="280" r:id="rId3"/>
    <p:sldId id="281" r:id="rId4"/>
    <p:sldId id="284" r:id="rId5"/>
    <p:sldId id="282" r:id="rId6"/>
    <p:sldId id="285" r:id="rId7"/>
    <p:sldId id="283" r:id="rId8"/>
  </p:sldIdLst>
  <p:sldSz cx="9144000" cy="6858000" type="screen4x3"/>
  <p:notesSz cx="6797675" cy="9928225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imes New Roman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imes New Roman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imes New Roman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imes New Roman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8" d="100"/>
          <a:sy n="98" d="100"/>
        </p:scale>
        <p:origin x="720" y="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E8404F84-3878-46D4-8305-70DAF3BE5473}" type="datetimeFigureOut">
              <a:rPr lang="en-US"/>
              <a:pPr>
                <a:defRPr/>
              </a:pPr>
              <a:t>10/21/2022</a:t>
            </a:fld>
            <a:endParaRPr lang="en-I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I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D7E07BAC-A868-45EF-A375-78FD909A7693}" type="slidenum">
              <a:rPr lang="en-IE"/>
              <a:pPr>
                <a:defRPr/>
              </a:pPr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46449655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64FB0DC-002B-43E3-973A-E92ED0188E56}" type="datetimeFigureOut">
              <a:rPr lang="en-IE" smtClean="0"/>
              <a:pPr/>
              <a:t>21/10/2022</a:t>
            </a:fld>
            <a:endParaRPr lang="en-I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16463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FB33B6C-AA42-4D44-8A3E-DF6B42EAF5C7}" type="slidenum">
              <a:rPr lang="en-IE" smtClean="0"/>
              <a:pPr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3753650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2022</a:t>
            </a:r>
          </a:p>
        </p:txBody>
      </p:sp>
      <p:sp>
        <p:nvSpPr>
          <p:cNvPr id="6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7078D1-21AF-4E44-AF8B-049C8827CC3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2022</a:t>
            </a:r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C14266-3764-4323-8C40-32925BF8EFB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2022</a:t>
            </a:r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CE55D3-EF35-47ED-842A-985D649950C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2022</a:t>
            </a:r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E896AA-8C39-41F0-BDEF-A79050B8E2E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2022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B8BFA5-63E9-4231-A93E-F9AAAED454C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2022</a:t>
            </a:r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C74D10-6C33-4590-BD13-4BAAD5FF970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2022</a:t>
            </a:r>
          </a:p>
        </p:txBody>
      </p:sp>
      <p:sp>
        <p:nvSpPr>
          <p:cNvPr id="9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0EAB4C-0BF0-4580-946D-967F42E4078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2022</a:t>
            </a:r>
          </a:p>
        </p:txBody>
      </p:sp>
      <p:sp>
        <p:nvSpPr>
          <p:cNvPr id="5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F5DD1C-47B7-4217-A001-A5FB8443075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2022</a:t>
            </a:r>
          </a:p>
        </p:txBody>
      </p:sp>
      <p:sp>
        <p:nvSpPr>
          <p:cNvPr id="4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F20552-CEC0-41F6-A5C6-B1439CBB909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2022</a:t>
            </a:r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46E67B-63A5-49D7-AB1A-97FB096ED1B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nip and Round Single Corner Rectangle 4"/>
          <p:cNvSpPr/>
          <p:nvPr/>
        </p:nvSpPr>
        <p:spPr>
          <a:xfrm rot="420000" flipV="1">
            <a:off x="3165475" y="1108075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Right Triangle 5"/>
          <p:cNvSpPr/>
          <p:nvPr/>
        </p:nvSpPr>
        <p:spPr>
          <a:xfrm rot="420000" flipV="1">
            <a:off x="8004175" y="5359400"/>
            <a:ext cx="155575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Freeform 6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9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2022</a:t>
            </a:r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7E2454-0CD7-4331-9572-F7662D31DB6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r>
              <a:rPr lang="en-GB"/>
              <a:t>Jennifer Byrne 2022</a:t>
            </a:r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fld id="{8E945959-5DF2-452F-81D5-06E2EB0A8E0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  <p:grpSp>
        <p:nvGrpSpPr>
          <p:cNvPr id="1033" name="Group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8" r:id="rId1"/>
    <p:sldLayoutId id="2147483800" r:id="rId2"/>
    <p:sldLayoutId id="2147483809" r:id="rId3"/>
    <p:sldLayoutId id="2147483801" r:id="rId4"/>
    <p:sldLayoutId id="2147483802" r:id="rId5"/>
    <p:sldLayoutId id="2147483803" r:id="rId6"/>
    <p:sldLayoutId id="2147483804" r:id="rId7"/>
    <p:sldLayoutId id="2147483805" r:id="rId8"/>
    <p:sldLayoutId id="2147483810" r:id="rId9"/>
    <p:sldLayoutId id="2147483806" r:id="rId10"/>
    <p:sldLayoutId id="2147483807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3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30" grpId="0" build="p">
        <p:tmplLst>
          <p:tmpl lvl="1">
            <p:tnLst>
              <p:par>
                <p:cTn presetID="10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2000"/>
                        <p:tgtEl>
                          <p:spTgt spid="30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2000"/>
                        <p:tgtEl>
                          <p:spTgt spid="30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2000"/>
                        <p:tgtEl>
                          <p:spTgt spid="30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2000"/>
                        <p:tgtEl>
                          <p:spTgt spid="30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2000"/>
                        <p:tgtEl>
                          <p:spTgt spid="30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gradFill rotWithShape="1">
          <a:gsLst>
            <a:gs pos="30000">
              <a:schemeClr val="bg2">
                <a:tint val="80000"/>
                <a:satMod val="400000"/>
              </a:schemeClr>
            </a:gs>
            <a:gs pos="25000">
              <a:schemeClr val="bg2">
                <a:tint val="83000"/>
                <a:satMod val="320000"/>
              </a:schemeClr>
            </a:gs>
            <a:gs pos="100000">
              <a:schemeClr val="bg2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GB" dirty="0"/>
              <a:t>Wood Manufacturing &amp; Finishing</a:t>
            </a:r>
            <a:br>
              <a:rPr lang="en-GB" dirty="0"/>
            </a:br>
            <a:r>
              <a:rPr lang="en-GB"/>
              <a:t>Percentages  Difference </a:t>
            </a:r>
            <a:endParaRPr lang="en-GB" dirty="0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533400" y="3228975"/>
            <a:ext cx="7854950" cy="1752600"/>
          </a:xfrm>
        </p:spPr>
        <p:txBody>
          <a:bodyPr/>
          <a:lstStyle/>
          <a:p>
            <a:pPr marR="0" eaLnBrk="1" hangingPunct="1"/>
            <a:r>
              <a:rPr lang="en-GB"/>
              <a:t>Phase </a:t>
            </a:r>
            <a:r>
              <a:rPr lang="en-GB" dirty="0"/>
              <a:t>6</a:t>
            </a:r>
          </a:p>
          <a:p>
            <a:pPr marR="0" eaLnBrk="1" hangingPunct="1"/>
            <a:r>
              <a:rPr lang="en-GB" dirty="0"/>
              <a:t>Lecturer Jennifer Byrne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Jennifer Byrne 2022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42403829-F1C4-491E-9E6B-DBD1617843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07078D1-21AF-4E44-AF8B-049C8827CC32}" type="slidenum">
              <a:rPr lang="en-GB" smtClean="0"/>
              <a:pPr>
                <a:defRPr/>
              </a:pPr>
              <a:t>1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  <p:bldP spid="512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BB0766-F406-48A7-90E0-DA81783B95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055841"/>
          </a:xfrm>
        </p:spPr>
        <p:txBody>
          <a:bodyPr/>
          <a:lstStyle/>
          <a:p>
            <a:r>
              <a:rPr lang="en-IE" altLang="en-US" sz="2200" dirty="0"/>
              <a:t>To find the percentage difference:</a:t>
            </a:r>
          </a:p>
          <a:p>
            <a:r>
              <a:rPr lang="en-IE" altLang="en-US" sz="2200" dirty="0">
                <a:solidFill>
                  <a:srgbClr val="FF0000"/>
                </a:solidFill>
              </a:rPr>
              <a:t>Divide by what you have and multiply by what you want  </a:t>
            </a:r>
          </a:p>
          <a:p>
            <a:r>
              <a:rPr lang="en-IE" altLang="en-US" sz="2200" dirty="0"/>
              <a:t>Eg : if 45% of the cost of a chair is €90.    What is the total cost?</a:t>
            </a:r>
          </a:p>
          <a:p>
            <a:r>
              <a:rPr lang="en-IE" altLang="en-US" sz="2200" u="sng" dirty="0"/>
              <a:t>90</a:t>
            </a:r>
            <a:r>
              <a:rPr lang="en-IE" altLang="en-US" sz="2200" dirty="0"/>
              <a:t>  x  </a:t>
            </a:r>
            <a:r>
              <a:rPr lang="en-IE" altLang="en-US" sz="2200" u="sng" dirty="0"/>
              <a:t>100</a:t>
            </a:r>
            <a:r>
              <a:rPr lang="en-IE" altLang="en-US" sz="2200" dirty="0"/>
              <a:t>  =  €200	or    90 ÷ 45 x 100 = €200                                    45         1</a:t>
            </a:r>
          </a:p>
          <a:p>
            <a:r>
              <a:rPr lang="en-IE" altLang="en-US" sz="2200" dirty="0">
                <a:solidFill>
                  <a:srgbClr val="0070C0"/>
                </a:solidFill>
              </a:rPr>
              <a:t>Example 1</a:t>
            </a:r>
            <a:r>
              <a:rPr lang="en-IE" altLang="en-US" sz="2200" dirty="0"/>
              <a:t>	If 70% is €3150    what is 100% </a:t>
            </a:r>
          </a:p>
          <a:p>
            <a:r>
              <a:rPr lang="en-IE" altLang="en-US" sz="2200" dirty="0"/>
              <a:t>3150 ÷ 70 = 45</a:t>
            </a:r>
          </a:p>
          <a:p>
            <a:r>
              <a:rPr lang="en-IE" altLang="en-US" sz="2200" dirty="0"/>
              <a:t>45 x 100 = €4500</a:t>
            </a:r>
          </a:p>
          <a:p>
            <a:endParaRPr lang="en-IE" altLang="en-US" sz="2200" dirty="0"/>
          </a:p>
          <a:p>
            <a:r>
              <a:rPr lang="en-IE" altLang="en-US" sz="2200" dirty="0">
                <a:solidFill>
                  <a:srgbClr val="0070C0"/>
                </a:solidFill>
              </a:rPr>
              <a:t>Example 2  </a:t>
            </a:r>
            <a:r>
              <a:rPr lang="en-IE" altLang="en-US" sz="2200" dirty="0"/>
              <a:t>If 64% = €96  what is 38%</a:t>
            </a:r>
          </a:p>
          <a:p>
            <a:r>
              <a:rPr lang="en-IE" altLang="en-US" sz="2200" dirty="0"/>
              <a:t>96 ÷ 64 = 1.5</a:t>
            </a:r>
          </a:p>
          <a:p>
            <a:r>
              <a:rPr lang="en-IE" altLang="en-US" sz="2200" dirty="0"/>
              <a:t>1.5 x 38 = €57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C0BBB3A-9F49-4EDF-AFC2-342FE4E313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Jennifer Byrne 2022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DEF5ED7-CC01-484D-AD14-20DEF9DF31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E896AA-8C39-41F0-BDEF-A79050B8E2EC}" type="slidenum">
              <a:rPr lang="en-GB" smtClean="0"/>
              <a:pPr>
                <a:defRPr/>
              </a:pPr>
              <a:t>2</a:t>
            </a:fld>
            <a:endParaRPr lang="en-GB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A976E9CD-8314-46AF-BB50-839721A2EE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704850"/>
            <a:ext cx="8229600" cy="563910"/>
          </a:xfrm>
        </p:spPr>
        <p:txBody>
          <a:bodyPr/>
          <a:lstStyle/>
          <a:p>
            <a:r>
              <a:rPr lang="en-IE" sz="3600" dirty="0"/>
              <a:t>Percentage Difference</a:t>
            </a:r>
          </a:p>
        </p:txBody>
      </p:sp>
    </p:spTree>
    <p:extLst>
      <p:ext uri="{BB962C8B-B14F-4D97-AF65-F5344CB8AC3E}">
        <p14:creationId xmlns:p14="http://schemas.microsoft.com/office/powerpoint/2010/main" val="33258163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BB0766-F406-48A7-90E0-DA81783B95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055841"/>
          </a:xfrm>
        </p:spPr>
        <p:txBody>
          <a:bodyPr/>
          <a:lstStyle/>
          <a:p>
            <a:r>
              <a:rPr lang="en-IE" altLang="en-US" sz="2200" dirty="0"/>
              <a:t>To find the percentage difference:</a:t>
            </a:r>
          </a:p>
          <a:p>
            <a:r>
              <a:rPr lang="en-IE" altLang="en-US" sz="2200" dirty="0">
                <a:solidFill>
                  <a:srgbClr val="FF0000"/>
                </a:solidFill>
              </a:rPr>
              <a:t>Divide by what you have and multiply by what you want  </a:t>
            </a:r>
          </a:p>
          <a:p>
            <a:r>
              <a:rPr lang="en-IE" altLang="en-US" sz="2200" dirty="0">
                <a:solidFill>
                  <a:srgbClr val="0070C0"/>
                </a:solidFill>
              </a:rPr>
              <a:t>Example 3 </a:t>
            </a:r>
            <a:r>
              <a:rPr lang="en-IE" altLang="en-US" sz="2200" dirty="0"/>
              <a:t>  	If  326.25 includes 45%  what is 100%</a:t>
            </a:r>
          </a:p>
          <a:p>
            <a:r>
              <a:rPr lang="en-IE" altLang="en-US" sz="2200" dirty="0"/>
              <a:t>326.25 ÷ 145 = 2.25</a:t>
            </a:r>
          </a:p>
          <a:p>
            <a:r>
              <a:rPr lang="en-IE" altLang="en-US" sz="2200" dirty="0"/>
              <a:t>2.25 x 100 = €225 </a:t>
            </a:r>
          </a:p>
          <a:p>
            <a:endParaRPr lang="en-IE" altLang="en-US" sz="2200" dirty="0"/>
          </a:p>
          <a:p>
            <a:r>
              <a:rPr lang="en-IE" altLang="en-US" sz="2200" b="1" dirty="0"/>
              <a:t>Q 1. </a:t>
            </a:r>
            <a:r>
              <a:rPr lang="en-US" altLang="en-US" sz="2200" dirty="0"/>
              <a:t>If I bought a table for x amount and sold it for €552 making a profit of 20%. What price did I pay for the table. </a:t>
            </a:r>
          </a:p>
          <a:p>
            <a:r>
              <a:rPr lang="en-IE" altLang="en-US" sz="2200" b="1" dirty="0"/>
              <a:t>Table  : 	 552 = 120%</a:t>
            </a:r>
            <a:endParaRPr lang="en-IE" altLang="en-US" sz="2200" dirty="0"/>
          </a:p>
          <a:p>
            <a:r>
              <a:rPr lang="en-IE" altLang="en-US" sz="2200" dirty="0"/>
              <a:t>552 ÷ 120 = 4.6 	            </a:t>
            </a:r>
            <a:r>
              <a:rPr lang="en-IE" altLang="en-US" sz="2200" b="1" dirty="0"/>
              <a:t>divide by 120 to find 1%</a:t>
            </a:r>
            <a:endParaRPr lang="en-IE" altLang="en-US" sz="2200" dirty="0"/>
          </a:p>
          <a:p>
            <a:r>
              <a:rPr lang="en-IE" altLang="en-US" sz="2200" dirty="0"/>
              <a:t>4.6 x 100 = €460</a:t>
            </a:r>
            <a:r>
              <a:rPr lang="en-US" altLang="en-US" sz="2200" b="1" dirty="0"/>
              <a:t> 	            multiply by 100 </a:t>
            </a:r>
          </a:p>
          <a:p>
            <a:endParaRPr lang="en-IE" altLang="en-US" sz="22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C0BBB3A-9F49-4EDF-AFC2-342FE4E313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Jennifer Byrne 2022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DEF5ED7-CC01-484D-AD14-20DEF9DF31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E896AA-8C39-41F0-BDEF-A79050B8E2EC}" type="slidenum">
              <a:rPr lang="en-GB" smtClean="0"/>
              <a:pPr>
                <a:defRPr/>
              </a:pPr>
              <a:t>3</a:t>
            </a:fld>
            <a:endParaRPr lang="en-GB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A976E9CD-8314-46AF-BB50-839721A2EE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704850"/>
            <a:ext cx="8229600" cy="563910"/>
          </a:xfrm>
        </p:spPr>
        <p:txBody>
          <a:bodyPr/>
          <a:lstStyle/>
          <a:p>
            <a:r>
              <a:rPr lang="en-IE" sz="3600" dirty="0"/>
              <a:t>Percentage Difference</a:t>
            </a:r>
          </a:p>
        </p:txBody>
      </p:sp>
    </p:spTree>
    <p:extLst>
      <p:ext uri="{BB962C8B-B14F-4D97-AF65-F5344CB8AC3E}">
        <p14:creationId xmlns:p14="http://schemas.microsoft.com/office/powerpoint/2010/main" val="28561996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BB0766-F406-48A7-90E0-DA81783B95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055841"/>
          </a:xfrm>
        </p:spPr>
        <p:txBody>
          <a:bodyPr/>
          <a:lstStyle/>
          <a:p>
            <a:pPr marL="347345" indent="-347345" eaLnBrk="0" fontAlgn="base" hangingPunct="0">
              <a:spcBef>
                <a:spcPts val="290"/>
              </a:spcBef>
            </a:pPr>
            <a:r>
              <a:rPr lang="en-IE" altLang="en-US" sz="2200" b="1" dirty="0"/>
              <a:t>Q 2. </a:t>
            </a:r>
            <a:r>
              <a:rPr lang="en-US" sz="24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If I bought 20 chairs for x amount and sold them for €405 making a profit of 35%.        </a:t>
            </a:r>
            <a:endParaRPr lang="en-IE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7345" indent="-347345" eaLnBrk="0" fontAlgn="base" hangingPunct="0">
              <a:spcBef>
                <a:spcPts val="290"/>
              </a:spcBef>
            </a:pPr>
            <a:r>
              <a:rPr lang="en-US" sz="24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How much did I pay for 1 chair? </a:t>
            </a:r>
            <a:endParaRPr lang="en-IE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en-IE" altLang="en-US" sz="2200" b="1" dirty="0"/>
              <a:t>Chair  : 	 405 = 135%</a:t>
            </a:r>
            <a:endParaRPr lang="en-IE" altLang="en-US" sz="2200" dirty="0"/>
          </a:p>
          <a:p>
            <a:r>
              <a:rPr lang="en-IE" altLang="en-US" sz="2200" dirty="0"/>
              <a:t>405 ÷ 135 = 3 	            </a:t>
            </a:r>
            <a:r>
              <a:rPr lang="en-IE" altLang="en-US" sz="2200" b="1" dirty="0"/>
              <a:t>divide by 135 to find 1%</a:t>
            </a:r>
            <a:endParaRPr lang="en-IE" altLang="en-US" sz="2200" dirty="0"/>
          </a:p>
          <a:p>
            <a:r>
              <a:rPr lang="en-IE" altLang="en-US" sz="2200" dirty="0"/>
              <a:t>3 x 100 = €300</a:t>
            </a:r>
            <a:r>
              <a:rPr lang="en-US" altLang="en-US" sz="2200" b="1" dirty="0"/>
              <a:t> 	            multiply by 100 </a:t>
            </a:r>
          </a:p>
          <a:p>
            <a:r>
              <a:rPr lang="en-IE" altLang="en-US" sz="2200" dirty="0">
                <a:solidFill>
                  <a:srgbClr val="0070C0"/>
                </a:solidFill>
              </a:rPr>
              <a:t>To check 300 + 35% (105) = €405</a:t>
            </a:r>
          </a:p>
          <a:p>
            <a:r>
              <a:rPr lang="en-GB" altLang="en-US" sz="2200" dirty="0">
                <a:solidFill>
                  <a:srgbClr val="0070C0"/>
                </a:solidFill>
              </a:rPr>
              <a:t>300 ÷ 20 = €15  	            </a:t>
            </a:r>
            <a:r>
              <a:rPr lang="en-GB" altLang="en-US" sz="2200" dirty="0"/>
              <a:t>price for 1 chair</a:t>
            </a:r>
          </a:p>
          <a:p>
            <a:endParaRPr lang="en-IE" altLang="en-US" sz="2200" dirty="0">
              <a:solidFill>
                <a:srgbClr val="0070C0"/>
              </a:solidFill>
            </a:endParaRPr>
          </a:p>
          <a:p>
            <a:endParaRPr lang="en-US" altLang="en-US" sz="2200" b="1" dirty="0"/>
          </a:p>
          <a:p>
            <a:endParaRPr lang="en-IE" altLang="en-US" sz="22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C0BBB3A-9F49-4EDF-AFC2-342FE4E313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Jennifer Byrne 2022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DEF5ED7-CC01-484D-AD14-20DEF9DF31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E896AA-8C39-41F0-BDEF-A79050B8E2EC}" type="slidenum">
              <a:rPr lang="en-GB" smtClean="0"/>
              <a:pPr>
                <a:defRPr/>
              </a:pPr>
              <a:t>4</a:t>
            </a:fld>
            <a:endParaRPr lang="en-GB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A976E9CD-8314-46AF-BB50-839721A2EE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704850"/>
            <a:ext cx="8229600" cy="563910"/>
          </a:xfrm>
        </p:spPr>
        <p:txBody>
          <a:bodyPr/>
          <a:lstStyle/>
          <a:p>
            <a:r>
              <a:rPr lang="en-IE" sz="3600" dirty="0"/>
              <a:t>Percentage Difference</a:t>
            </a:r>
          </a:p>
        </p:txBody>
      </p:sp>
    </p:spTree>
    <p:extLst>
      <p:ext uri="{BB962C8B-B14F-4D97-AF65-F5344CB8AC3E}">
        <p14:creationId xmlns:p14="http://schemas.microsoft.com/office/powerpoint/2010/main" val="26177953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BB0766-F406-48A7-90E0-DA81783B95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055841"/>
          </a:xfrm>
        </p:spPr>
        <p:txBody>
          <a:bodyPr/>
          <a:lstStyle/>
          <a:p>
            <a:r>
              <a:rPr lang="en-IE" altLang="en-US" sz="2200" b="1" dirty="0">
                <a:cs typeface="Times New Roman" panose="02020603050405020304" pitchFamily="18" charset="0"/>
              </a:rPr>
              <a:t> Q3. </a:t>
            </a:r>
            <a:r>
              <a:rPr lang="en-IE" sz="24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What is the percentage increase if you increase 240 to 276? </a:t>
            </a:r>
          </a:p>
          <a:p>
            <a:r>
              <a:rPr lang="en-IE" altLang="en-US" sz="2200" dirty="0"/>
              <a:t>276 – 240 = 36	       	 	</a:t>
            </a:r>
            <a:r>
              <a:rPr lang="en-IE" altLang="en-US" sz="2200" b="1" dirty="0"/>
              <a:t>difference </a:t>
            </a:r>
          </a:p>
          <a:p>
            <a:r>
              <a:rPr lang="en-IE" altLang="en-US" sz="2200" dirty="0"/>
              <a:t>36 ÷ 240 = 0.15  x 100 = 15%		</a:t>
            </a:r>
            <a:r>
              <a:rPr lang="en-IE" altLang="en-US" sz="2200" b="1" dirty="0"/>
              <a:t>increase </a:t>
            </a:r>
          </a:p>
          <a:p>
            <a:r>
              <a:rPr lang="en-IE" altLang="en-US" sz="2200" dirty="0">
                <a:solidFill>
                  <a:srgbClr val="0070C0"/>
                </a:solidFill>
              </a:rPr>
              <a:t>To check 240 + 15% (136) = €276</a:t>
            </a:r>
          </a:p>
          <a:p>
            <a:endParaRPr lang="en-IE" altLang="en-US" sz="2200" dirty="0"/>
          </a:p>
          <a:p>
            <a:r>
              <a:rPr lang="en-IE" altLang="en-US" sz="2200" b="1" dirty="0">
                <a:cs typeface="Times New Roman" panose="02020603050405020304" pitchFamily="18" charset="0"/>
              </a:rPr>
              <a:t> Q4. </a:t>
            </a:r>
            <a:r>
              <a:rPr lang="en-IE" dirty="0"/>
              <a:t>What is the percentage decrease if you decrease 400 to 320? </a:t>
            </a:r>
          </a:p>
          <a:p>
            <a:r>
              <a:rPr lang="en-IE" altLang="en-US" sz="2200" dirty="0"/>
              <a:t>400 – 320 = 80	       	 	</a:t>
            </a:r>
            <a:r>
              <a:rPr lang="en-IE" altLang="en-US" sz="2200" b="1" dirty="0"/>
              <a:t>difference </a:t>
            </a:r>
          </a:p>
          <a:p>
            <a:r>
              <a:rPr lang="en-IE" altLang="en-US" sz="2200" dirty="0"/>
              <a:t>80 ÷ 400 = 0.2  x 100 = 20%		</a:t>
            </a:r>
            <a:r>
              <a:rPr lang="en-IE" altLang="en-US" sz="2200" b="1" dirty="0"/>
              <a:t>decrease  </a:t>
            </a:r>
          </a:p>
          <a:p>
            <a:r>
              <a:rPr lang="en-IE" altLang="en-US" sz="2200" dirty="0">
                <a:solidFill>
                  <a:srgbClr val="0070C0"/>
                </a:solidFill>
              </a:rPr>
              <a:t>To check 400 - 20% (80) = €320</a:t>
            </a:r>
            <a:endParaRPr lang="en-IE" altLang="en-US" sz="2200" dirty="0"/>
          </a:p>
          <a:p>
            <a:endParaRPr lang="en-IE" altLang="en-US" sz="22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C0BBB3A-9F49-4EDF-AFC2-342FE4E313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Jennifer Byrne 2022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DEF5ED7-CC01-484D-AD14-20DEF9DF31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E896AA-8C39-41F0-BDEF-A79050B8E2EC}" type="slidenum">
              <a:rPr lang="en-GB" smtClean="0"/>
              <a:pPr>
                <a:defRPr/>
              </a:pPr>
              <a:t>5</a:t>
            </a:fld>
            <a:endParaRPr lang="en-GB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A976E9CD-8314-46AF-BB50-839721A2EE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704850"/>
            <a:ext cx="8229600" cy="563910"/>
          </a:xfrm>
        </p:spPr>
        <p:txBody>
          <a:bodyPr/>
          <a:lstStyle/>
          <a:p>
            <a:r>
              <a:rPr lang="en-IE" sz="3600" dirty="0"/>
              <a:t>Percentage Difference Questions</a:t>
            </a:r>
          </a:p>
        </p:txBody>
      </p:sp>
    </p:spTree>
    <p:extLst>
      <p:ext uri="{BB962C8B-B14F-4D97-AF65-F5344CB8AC3E}">
        <p14:creationId xmlns:p14="http://schemas.microsoft.com/office/powerpoint/2010/main" val="1932716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BB0766-F406-48A7-90E0-DA81783B95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055841"/>
          </a:xfrm>
        </p:spPr>
        <p:txBody>
          <a:bodyPr/>
          <a:lstStyle/>
          <a:p>
            <a:r>
              <a:rPr lang="en-IE" altLang="en-US" sz="2200" b="1" dirty="0">
                <a:cs typeface="Times New Roman" panose="02020603050405020304" pitchFamily="18" charset="0"/>
              </a:rPr>
              <a:t> Q5. </a:t>
            </a:r>
            <a:r>
              <a:rPr lang="en-IE" altLang="en-US" sz="2200" dirty="0">
                <a:cs typeface="Times New Roman" panose="02020603050405020304" pitchFamily="18" charset="0"/>
              </a:rPr>
              <a:t>If a Dealer bought a Van for €6500 and sold it for €7800 what percentage profit did he make.</a:t>
            </a:r>
          </a:p>
          <a:p>
            <a:r>
              <a:rPr lang="en-IE" altLang="en-US" sz="2200" dirty="0"/>
              <a:t>7800 – 6500 = 1300	       	 	</a:t>
            </a:r>
            <a:r>
              <a:rPr lang="en-IE" altLang="en-US" sz="2200" b="1" dirty="0"/>
              <a:t>difference </a:t>
            </a:r>
          </a:p>
          <a:p>
            <a:r>
              <a:rPr lang="en-IE" altLang="en-US" sz="2200" dirty="0"/>
              <a:t>1300 ÷ 6500 (0.2)  x 100 = 20%	</a:t>
            </a:r>
            <a:r>
              <a:rPr lang="en-IE" altLang="en-US" sz="2200" b="1" dirty="0"/>
              <a:t>profit</a:t>
            </a:r>
            <a:endParaRPr lang="en-IE" altLang="en-US" sz="2200" dirty="0"/>
          </a:p>
          <a:p>
            <a:r>
              <a:rPr lang="en-IE" altLang="en-US" sz="2200" dirty="0">
                <a:solidFill>
                  <a:srgbClr val="0070C0"/>
                </a:solidFill>
              </a:rPr>
              <a:t>To check 6500 + 20% (1300) = €7800</a:t>
            </a:r>
          </a:p>
          <a:p>
            <a:endParaRPr lang="en-IE" altLang="en-US" sz="2200" dirty="0"/>
          </a:p>
          <a:p>
            <a:r>
              <a:rPr lang="en-IE" altLang="en-US" sz="2200" b="1" dirty="0">
                <a:cs typeface="Times New Roman" panose="02020603050405020304" pitchFamily="18" charset="0"/>
              </a:rPr>
              <a:t>Q6. </a:t>
            </a:r>
            <a:r>
              <a:rPr lang="en-IE" altLang="en-US" sz="2200" dirty="0">
                <a:cs typeface="Times New Roman" panose="02020603050405020304" pitchFamily="18" charset="0"/>
              </a:rPr>
              <a:t>If a mistake in pricing resulted in windows costing €1250 being sold at €1125 calculate the percentage loss</a:t>
            </a:r>
            <a:endParaRPr lang="en-IE" altLang="en-US" sz="2200" b="1" dirty="0">
              <a:cs typeface="Times New Roman" panose="02020603050405020304" pitchFamily="18" charset="0"/>
            </a:endParaRPr>
          </a:p>
          <a:p>
            <a:r>
              <a:rPr lang="en-IE" altLang="en-US" sz="2200" dirty="0"/>
              <a:t>1250 – 1125 = 125		        	</a:t>
            </a:r>
            <a:r>
              <a:rPr lang="en-IE" altLang="en-US" sz="2200" b="1" dirty="0"/>
              <a:t>difference </a:t>
            </a:r>
          </a:p>
          <a:p>
            <a:r>
              <a:rPr lang="en-IE" altLang="en-US" sz="2200" dirty="0"/>
              <a:t>125 ÷ 1250  (0.1)  x 100 = 10%	</a:t>
            </a:r>
            <a:r>
              <a:rPr lang="en-IE" altLang="en-US" sz="2200" b="1" dirty="0"/>
              <a:t>loss</a:t>
            </a:r>
            <a:endParaRPr lang="en-IE" altLang="en-US" sz="2200" dirty="0"/>
          </a:p>
          <a:p>
            <a:r>
              <a:rPr lang="en-IE" altLang="en-US" sz="2200" dirty="0">
                <a:solidFill>
                  <a:srgbClr val="0070C0"/>
                </a:solidFill>
              </a:rPr>
              <a:t>To check 1250 – 10%  (125) = €1125</a:t>
            </a:r>
          </a:p>
          <a:p>
            <a:endParaRPr lang="en-IE" altLang="en-US" sz="22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C0BBB3A-9F49-4EDF-AFC2-342FE4E313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Jennifer Byrne 2022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DEF5ED7-CC01-484D-AD14-20DEF9DF31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E896AA-8C39-41F0-BDEF-A79050B8E2EC}" type="slidenum">
              <a:rPr lang="en-GB" smtClean="0"/>
              <a:pPr>
                <a:defRPr/>
              </a:pPr>
              <a:t>6</a:t>
            </a:fld>
            <a:endParaRPr lang="en-GB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A976E9CD-8314-46AF-BB50-839721A2EE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704850"/>
            <a:ext cx="8229600" cy="563910"/>
          </a:xfrm>
        </p:spPr>
        <p:txBody>
          <a:bodyPr/>
          <a:lstStyle/>
          <a:p>
            <a:r>
              <a:rPr lang="en-IE" sz="3600" dirty="0"/>
              <a:t>Percentage Difference Questions</a:t>
            </a:r>
          </a:p>
        </p:txBody>
      </p:sp>
    </p:spTree>
    <p:extLst>
      <p:ext uri="{BB962C8B-B14F-4D97-AF65-F5344CB8AC3E}">
        <p14:creationId xmlns:p14="http://schemas.microsoft.com/office/powerpoint/2010/main" val="6104725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BB0766-F406-48A7-90E0-DA81783B95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055841"/>
          </a:xfrm>
        </p:spPr>
        <p:txBody>
          <a:bodyPr/>
          <a:lstStyle/>
          <a:p>
            <a:r>
              <a:rPr lang="en-IE" altLang="en-US" sz="2200" b="1" dirty="0">
                <a:cs typeface="Times New Roman" panose="02020603050405020304" pitchFamily="18" charset="0"/>
              </a:rPr>
              <a:t>Q</a:t>
            </a:r>
            <a:r>
              <a:rPr lang="en-IE" altLang="en-US" sz="2200" b="1" dirty="0"/>
              <a:t>7. </a:t>
            </a:r>
            <a:r>
              <a:rPr lang="en-IE" altLang="en-US" sz="2200" dirty="0"/>
              <a:t>If a door and frame costs €420 to make and is sold for €525 calculate the percentage profit        </a:t>
            </a:r>
          </a:p>
          <a:p>
            <a:r>
              <a:rPr lang="en-IE" altLang="en-US" sz="2200" dirty="0"/>
              <a:t>525 – 420 = 105		              </a:t>
            </a:r>
            <a:r>
              <a:rPr lang="en-IE" altLang="en-US" sz="2200" b="1" dirty="0"/>
              <a:t>difference </a:t>
            </a:r>
          </a:p>
          <a:p>
            <a:r>
              <a:rPr lang="en-IE" altLang="en-US" sz="2200" dirty="0"/>
              <a:t>105 ÷ 420 (0.25)  x 100 = 25%		</a:t>
            </a:r>
            <a:r>
              <a:rPr lang="en-IE" altLang="en-US" sz="2200" b="1" dirty="0"/>
              <a:t>profit</a:t>
            </a:r>
          </a:p>
          <a:p>
            <a:r>
              <a:rPr lang="en-IE" altLang="en-US" sz="2200" dirty="0">
                <a:solidFill>
                  <a:srgbClr val="0070C0"/>
                </a:solidFill>
              </a:rPr>
              <a:t>To check 420 + 25% (105) = €525 </a:t>
            </a:r>
          </a:p>
          <a:p>
            <a:endParaRPr lang="en-IE" altLang="en-US" sz="2200" dirty="0"/>
          </a:p>
          <a:p>
            <a:r>
              <a:rPr lang="en-IE" altLang="en-US" sz="2200" b="1" dirty="0">
                <a:cs typeface="Times New Roman" panose="02020603050405020304" pitchFamily="18" charset="0"/>
              </a:rPr>
              <a:t> Q8. </a:t>
            </a:r>
            <a:r>
              <a:rPr lang="en-IE" altLang="en-US" sz="2200" dirty="0">
                <a:cs typeface="Times New Roman" panose="02020603050405020304" pitchFamily="18" charset="0"/>
              </a:rPr>
              <a:t>A Contractor priced a job at €97,500. The cost of the job on completion was €105,300 . Calculate the percentage loss</a:t>
            </a:r>
          </a:p>
          <a:p>
            <a:r>
              <a:rPr lang="en-IE" altLang="en-US" sz="2200" dirty="0"/>
              <a:t>105,300 – 97,500 = 7800	       	 </a:t>
            </a:r>
            <a:r>
              <a:rPr lang="en-IE" altLang="en-US" sz="2200" b="1" dirty="0"/>
              <a:t>difference </a:t>
            </a:r>
          </a:p>
          <a:p>
            <a:r>
              <a:rPr lang="en-IE" altLang="en-US" sz="2200" dirty="0"/>
              <a:t>7,800 ÷ 97,500 (0.08)  x 100 = 8%</a:t>
            </a:r>
          </a:p>
          <a:p>
            <a:r>
              <a:rPr lang="en-IE" altLang="en-US" sz="2200" dirty="0">
                <a:solidFill>
                  <a:srgbClr val="0070C0"/>
                </a:solidFill>
              </a:rPr>
              <a:t>To check 97,500 + 8% (7800) = €105,300</a:t>
            </a:r>
          </a:p>
          <a:p>
            <a:endParaRPr lang="en-IE" altLang="en-US" sz="22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C0BBB3A-9F49-4EDF-AFC2-342FE4E313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Jennifer Byrne 2022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DEF5ED7-CC01-484D-AD14-20DEF9DF31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E896AA-8C39-41F0-BDEF-A79050B8E2EC}" type="slidenum">
              <a:rPr lang="en-GB" smtClean="0"/>
              <a:pPr>
                <a:defRPr/>
              </a:pPr>
              <a:t>7</a:t>
            </a:fld>
            <a:endParaRPr lang="en-GB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A976E9CD-8314-46AF-BB50-839721A2EE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704850"/>
            <a:ext cx="8229600" cy="563910"/>
          </a:xfrm>
        </p:spPr>
        <p:txBody>
          <a:bodyPr/>
          <a:lstStyle/>
          <a:p>
            <a:r>
              <a:rPr lang="en-IE" sz="3600" dirty="0"/>
              <a:t>Percentage Difference Questions</a:t>
            </a:r>
          </a:p>
        </p:txBody>
      </p:sp>
    </p:spTree>
    <p:extLst>
      <p:ext uri="{BB962C8B-B14F-4D97-AF65-F5344CB8AC3E}">
        <p14:creationId xmlns:p14="http://schemas.microsoft.com/office/powerpoint/2010/main" val="220985913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Red Orange">
      <a:dk1>
        <a:sysClr val="windowText" lastClr="000000"/>
      </a:dk1>
      <a:lt1>
        <a:sysClr val="window" lastClr="FFFFFF"/>
      </a:lt1>
      <a:dk2>
        <a:srgbClr val="505046"/>
      </a:dk2>
      <a:lt2>
        <a:srgbClr val="EEECE1"/>
      </a:lt2>
      <a:accent1>
        <a:srgbClr val="E84C22"/>
      </a:accent1>
      <a:accent2>
        <a:srgbClr val="FFBD47"/>
      </a:accent2>
      <a:accent3>
        <a:srgbClr val="B64926"/>
      </a:accent3>
      <a:accent4>
        <a:srgbClr val="FF8427"/>
      </a:accent4>
      <a:accent5>
        <a:srgbClr val="CC9900"/>
      </a:accent5>
      <a:accent6>
        <a:srgbClr val="B22600"/>
      </a:accent6>
      <a:hlink>
        <a:srgbClr val="CC9900"/>
      </a:hlink>
      <a:folHlink>
        <a:srgbClr val="666699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885</TotalTime>
  <Words>689</Words>
  <Application>Microsoft Office PowerPoint</Application>
  <PresentationFormat>On-screen Show (4:3)</PresentationFormat>
  <Paragraphs>79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Calibri</vt:lpstr>
      <vt:lpstr>Times New Roman</vt:lpstr>
      <vt:lpstr>Wingdings 2</vt:lpstr>
      <vt:lpstr>Flow</vt:lpstr>
      <vt:lpstr>Wood Manufacturing &amp; Finishing Percentages  Difference </vt:lpstr>
      <vt:lpstr>Percentage Difference</vt:lpstr>
      <vt:lpstr>Percentage Difference</vt:lpstr>
      <vt:lpstr>Percentage Difference</vt:lpstr>
      <vt:lpstr>Percentage Difference Questions</vt:lpstr>
      <vt:lpstr>Percentage Difference Questions</vt:lpstr>
      <vt:lpstr>Percentage Difference Questions</vt:lpstr>
    </vt:vector>
  </TitlesOfParts>
  <Company>DIT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Cabinet-Making</dc:title>
  <dc:creator>Jennifer Byrne</dc:creator>
  <cp:lastModifiedBy>Jennifer Byrne</cp:lastModifiedBy>
  <cp:revision>104</cp:revision>
  <cp:lastPrinted>2020-09-29T10:33:36Z</cp:lastPrinted>
  <dcterms:created xsi:type="dcterms:W3CDTF">2007-01-25T21:43:12Z</dcterms:created>
  <dcterms:modified xsi:type="dcterms:W3CDTF">2022-10-21T09:51:06Z</dcterms:modified>
  <cp:contentStatus/>
</cp:coreProperties>
</file>