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5" r:id="rId3"/>
    <p:sldId id="296" r:id="rId4"/>
    <p:sldId id="293" r:id="rId5"/>
    <p:sldId id="291" r:id="rId6"/>
    <p:sldId id="297" r:id="rId7"/>
    <p:sldId id="298" r:id="rId8"/>
    <p:sldId id="292" r:id="rId9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76" autoAdjust="0"/>
  </p:normalViewPr>
  <p:slideViewPr>
    <p:cSldViewPr>
      <p:cViewPr varScale="1">
        <p:scale>
          <a:sx n="94" d="100"/>
          <a:sy n="94" d="100"/>
        </p:scale>
        <p:origin x="3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11/15/2022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15/11/2022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Percentage of Quantities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</a:t>
            </a:r>
            <a:r>
              <a:rPr lang="en-GB" dirty="0" smtClean="0"/>
              <a:t>6</a:t>
            </a:r>
            <a:endParaRPr lang="en-GB" dirty="0"/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462EC131-95C0-C74E-D04D-9DA9AB9C020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1764" y="1196752"/>
            <a:ext cx="8363272" cy="6286500"/>
          </a:xfrm>
        </p:spPr>
        <p:txBody>
          <a:bodyPr/>
          <a:lstStyle/>
          <a:p>
            <a:r>
              <a:rPr lang="en-IE" altLang="en-US" sz="2400" dirty="0"/>
              <a:t>The individual amounts of different materials in a mixture are stated in percentage form.</a:t>
            </a:r>
          </a:p>
          <a:p>
            <a:r>
              <a:rPr lang="en-IE" altLang="en-US" sz="2400" dirty="0"/>
              <a:t>This is to ensure that when different quantities of a mixture are required they will be identical in composition.</a:t>
            </a:r>
          </a:p>
          <a:p>
            <a:r>
              <a:rPr lang="en-IE" altLang="en-US" sz="2400" dirty="0"/>
              <a:t>After calculations the total must be the same as the whole number or add to 100%.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CA3CA24-A95B-8222-F72B-98F8A5B67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2022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BAE64FA-DDBF-6F9E-18C0-2F0448808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Percentage of Quantities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1241B50-58D9-3C9C-9C06-8CB5A8F3A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462EC131-95C0-C74E-D04D-9DA9AB9C020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1764" y="1196752"/>
            <a:ext cx="8363272" cy="6286500"/>
          </a:xfrm>
        </p:spPr>
        <p:txBody>
          <a:bodyPr/>
          <a:lstStyle/>
          <a:p>
            <a:r>
              <a:rPr lang="en-IE" altLang="en-US" sz="2400" dirty="0"/>
              <a:t>E.g. A mixture of paint contains 85% white paint, 9% red paint and the remainder is blue.</a:t>
            </a:r>
          </a:p>
          <a:p>
            <a:r>
              <a:rPr lang="en-IE" altLang="en-US" sz="2400" dirty="0"/>
              <a:t>What percentage of the paint is blue? </a:t>
            </a:r>
          </a:p>
          <a:p>
            <a:r>
              <a:rPr lang="en-IE" altLang="en-US" sz="2400" dirty="0"/>
              <a:t> 85 + 9 = 94 		</a:t>
            </a:r>
          </a:p>
          <a:p>
            <a:r>
              <a:rPr lang="en-IE" altLang="en-US" sz="2400" dirty="0"/>
              <a:t>100 – 94 = 6 		 6% blue  paint </a:t>
            </a:r>
          </a:p>
          <a:p>
            <a:r>
              <a:rPr lang="en-IE" altLang="en-US" sz="2400" dirty="0">
                <a:solidFill>
                  <a:srgbClr val="0070C0"/>
                </a:solidFill>
              </a:rPr>
              <a:t>Part 2 </a:t>
            </a:r>
          </a:p>
          <a:p>
            <a:r>
              <a:rPr lang="en-IE" altLang="en-US" sz="2400" dirty="0"/>
              <a:t>If we were told that the tin of paint weighed 2.5Kgs calculate the weight of each colour </a:t>
            </a:r>
          </a:p>
          <a:p>
            <a:r>
              <a:rPr lang="en-IE" altLang="en-US" sz="2400" dirty="0"/>
              <a:t>White 85% of  2.5Kgs = 2.125Kgs  		</a:t>
            </a:r>
            <a:r>
              <a:rPr lang="en-IE" altLang="en-US" sz="2400" dirty="0">
                <a:solidFill>
                  <a:schemeClr val="accent6">
                    <a:lumMod val="50000"/>
                  </a:schemeClr>
                </a:solidFill>
              </a:rPr>
              <a:t>85% x 2.5 = 2.125</a:t>
            </a:r>
          </a:p>
          <a:p>
            <a:r>
              <a:rPr lang="en-IE" altLang="en-US" sz="2400" dirty="0"/>
              <a:t>Red	   9%   of  2.5Kgs = 0.225Kgs    		  </a:t>
            </a:r>
            <a:r>
              <a:rPr lang="en-IE" altLang="en-US" sz="2400" dirty="0">
                <a:solidFill>
                  <a:schemeClr val="accent6">
                    <a:lumMod val="50000"/>
                  </a:schemeClr>
                </a:solidFill>
              </a:rPr>
              <a:t>9% x 2.5 = 0.225</a:t>
            </a:r>
          </a:p>
          <a:p>
            <a:r>
              <a:rPr lang="en-IE" altLang="en-US" sz="2400" dirty="0"/>
              <a:t>Blue	   6%   of  2.5Kgs = </a:t>
            </a:r>
            <a:r>
              <a:rPr lang="en-IE" altLang="en-US" sz="2400" u="sng" dirty="0"/>
              <a:t>0.150Kgs </a:t>
            </a:r>
            <a:r>
              <a:rPr lang="en-IE" altLang="en-US" sz="2400" dirty="0"/>
              <a:t>  	 	  </a:t>
            </a:r>
            <a:r>
              <a:rPr lang="en-IE" altLang="en-US" sz="2400" dirty="0">
                <a:solidFill>
                  <a:schemeClr val="accent6">
                    <a:lumMod val="50000"/>
                  </a:schemeClr>
                </a:solidFill>
              </a:rPr>
              <a:t>6% x 2.5 = 0.150</a:t>
            </a:r>
            <a:endParaRPr lang="en-IE" altLang="en-US" sz="2400" u="sng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IE" altLang="en-US" sz="2400" dirty="0"/>
              <a:t>                                          2.500Kgs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CA3CA24-A95B-8222-F72B-98F8A5B67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2022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BAE64FA-DDBF-6F9E-18C0-2F0448808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Percentage of Quantities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3DE3D7-CDF3-2B85-D74F-7014C8699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300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BFE13F42-3D43-7457-76D4-7931A0F0B18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3528" y="1099160"/>
            <a:ext cx="8496944" cy="6286500"/>
          </a:xfrm>
        </p:spPr>
        <p:txBody>
          <a:bodyPr/>
          <a:lstStyle/>
          <a:p>
            <a:r>
              <a:rPr lang="en-IE" altLang="en-US" sz="2400" dirty="0"/>
              <a:t>Moisture content in timber is expressed in percentage terms </a:t>
            </a:r>
            <a:r>
              <a:rPr lang="en-IE" altLang="en-US" sz="2400" dirty="0" err="1"/>
              <a:t>eg</a:t>
            </a:r>
            <a:r>
              <a:rPr lang="en-IE" altLang="en-US" sz="2400" dirty="0"/>
              <a:t> 20%MC </a:t>
            </a:r>
          </a:p>
          <a:p>
            <a:r>
              <a:rPr lang="en-IE" altLang="en-US" sz="2400" dirty="0"/>
              <a:t>The percentage moisture content in timber is determined by comparing the weight of the moisture in a sample of timber to the dry weight of the same sample when dried </a:t>
            </a:r>
          </a:p>
          <a:p>
            <a:r>
              <a:rPr lang="en-IE" altLang="en-US" sz="2400" dirty="0"/>
              <a:t>E.g. If  the wet weight of a sample of timber is 35kgs and the dry weight is 29kgs  find the </a:t>
            </a:r>
            <a:r>
              <a:rPr lang="en-IE" altLang="en-US" sz="2400"/>
              <a:t>moisture content</a:t>
            </a:r>
            <a:endParaRPr lang="en-IE" altLang="en-US" sz="2400" dirty="0"/>
          </a:p>
          <a:p>
            <a:r>
              <a:rPr lang="en-IE" altLang="en-US" sz="2400" u="sng" dirty="0"/>
              <a:t>Wet weight – dry weight </a:t>
            </a:r>
            <a:r>
              <a:rPr lang="en-IE" altLang="en-US" sz="2400" dirty="0"/>
              <a:t> x 100 = MC%              	                        dry weight</a:t>
            </a:r>
          </a:p>
          <a:p>
            <a:r>
              <a:rPr lang="en-IE" altLang="en-US" sz="2400" dirty="0"/>
              <a:t>   </a:t>
            </a:r>
            <a:r>
              <a:rPr lang="en-IE" altLang="en-US" sz="2400" u="sng" dirty="0"/>
              <a:t>  35 – 29 </a:t>
            </a:r>
            <a:r>
              <a:rPr lang="en-IE" altLang="en-US" sz="2400" dirty="0"/>
              <a:t> x 100 = 		</a:t>
            </a:r>
            <a:r>
              <a:rPr lang="en-IE" altLang="en-US" sz="2400" u="sng" dirty="0"/>
              <a:t> 6 </a:t>
            </a:r>
            <a:r>
              <a:rPr lang="en-IE" altLang="en-US" sz="2400" dirty="0"/>
              <a:t> x 100 = 20.7%	                             	29			29</a:t>
            </a:r>
          </a:p>
          <a:p>
            <a:r>
              <a:rPr lang="en-IE" altLang="en-US" sz="2400" dirty="0"/>
              <a:t>   Answer is 20.7%MC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2400" dirty="0"/>
          </a:p>
          <a:p>
            <a:pPr>
              <a:buFont typeface="Arial" panose="020B0604020202020204" pitchFamily="34" charset="0"/>
              <a:buNone/>
            </a:pPr>
            <a:endParaRPr lang="en-IE" altLang="en-US" sz="1500" dirty="0"/>
          </a:p>
          <a:p>
            <a:pPr>
              <a:buFont typeface="Arial" panose="020B0604020202020204" pitchFamily="34" charset="0"/>
              <a:buNone/>
            </a:pPr>
            <a:endParaRPr lang="en-IE" altLang="en-US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0D6517B-B92E-B712-528E-1380FB37D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2022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6296432-F31B-A237-6775-559EE4D6B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Percentage of Quantities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2202B4-161E-F202-D5F7-E08AEC20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21E5F437-D0C6-4ECB-E156-5A67CED3BB6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65236" y="1268760"/>
            <a:ext cx="8464426" cy="6286500"/>
          </a:xfrm>
        </p:spPr>
        <p:txBody>
          <a:bodyPr/>
          <a:lstStyle/>
          <a:p>
            <a:r>
              <a:rPr lang="en-IE" altLang="en-US" sz="2400" b="1" dirty="0"/>
              <a:t>Q1. </a:t>
            </a:r>
            <a:r>
              <a:rPr lang="en-US" altLang="en-US" sz="2400" dirty="0"/>
              <a:t>An alloy contains 58% of zinc by weight and the remainder is copper. Calculate the weight of copper in 23kgs of the alloy. </a:t>
            </a:r>
            <a:r>
              <a:rPr lang="en-IE" altLang="en-US" sz="2400" b="1" dirty="0"/>
              <a:t>	 </a:t>
            </a:r>
            <a:endParaRPr lang="en-IE" altLang="en-US" sz="2400" dirty="0"/>
          </a:p>
          <a:p>
            <a:r>
              <a:rPr lang="en-IE" altLang="en-US" sz="2400" dirty="0"/>
              <a:t>100 – 58 = 42%	      </a:t>
            </a:r>
            <a:r>
              <a:rPr lang="en-IE" altLang="en-US" sz="2400" b="1" dirty="0"/>
              <a:t>copper is 42% of the weight</a:t>
            </a:r>
          </a:p>
          <a:p>
            <a:r>
              <a:rPr lang="en-IE" altLang="en-US" sz="2400" dirty="0"/>
              <a:t>23  x  42% = 9.66kgs</a:t>
            </a:r>
            <a:r>
              <a:rPr lang="en-US" altLang="en-US" sz="2400" b="1" dirty="0"/>
              <a:t>	           </a:t>
            </a:r>
          </a:p>
          <a:p>
            <a:endParaRPr lang="en-US" altLang="en-US" sz="2400" b="1" dirty="0"/>
          </a:p>
          <a:p>
            <a:r>
              <a:rPr lang="en-IE" altLang="en-US" sz="2400" b="1" dirty="0"/>
              <a:t>Q2. </a:t>
            </a:r>
            <a:r>
              <a:rPr lang="en-US" altLang="en-US" sz="2400" dirty="0"/>
              <a:t>A bronze statue contains 70% copper, 20% lead and the rest is tin. Find the weight of each metal in 165.8Kgs of bronze.</a:t>
            </a:r>
            <a:endParaRPr lang="en-US" altLang="en-US" sz="2400" b="1" dirty="0"/>
          </a:p>
          <a:p>
            <a:r>
              <a:rPr lang="en-IE" altLang="en-US" sz="2400" dirty="0"/>
              <a:t>Copper 	70%   of  165.8Kgs = 	116.06Kgs</a:t>
            </a:r>
          </a:p>
          <a:p>
            <a:r>
              <a:rPr lang="en-IE" altLang="en-US" sz="2400" dirty="0"/>
              <a:t>Lead		20%   of  165.8Kgs = 	   33.16Kgs</a:t>
            </a:r>
          </a:p>
          <a:p>
            <a:r>
              <a:rPr lang="en-IE" altLang="en-US" sz="2400" dirty="0"/>
              <a:t>Tin		10%   of  165.8Kgs = 	   16.58Kgs</a:t>
            </a:r>
          </a:p>
          <a:p>
            <a:endParaRPr lang="en-IE" altLang="en-US" sz="1500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7BF33C-EA3F-FD64-6C49-55AD5FBAA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2022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05FC9C9-929F-1F7D-DA2A-0C045C1BA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2" y="342900"/>
            <a:ext cx="8229600" cy="779934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IE" altLang="en-US" sz="3600" b="1" dirty="0">
                <a:solidFill>
                  <a:srgbClr val="FF0000"/>
                </a:solidFill>
              </a:rPr>
              <a:t>Answers to Percentage  of Quantities</a:t>
            </a:r>
            <a:endParaRPr lang="en-IE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13423A-DB55-69CC-1144-B985372D2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21E5F437-D0C6-4ECB-E156-5A67CED3BB6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00062" y="1268760"/>
            <a:ext cx="8464426" cy="6286500"/>
          </a:xfrm>
        </p:spPr>
        <p:txBody>
          <a:bodyPr/>
          <a:lstStyle/>
          <a:p>
            <a:r>
              <a:rPr lang="en-IE" altLang="en-US" sz="2400" b="1" dirty="0"/>
              <a:t>Q3. </a:t>
            </a:r>
            <a:r>
              <a:rPr lang="en-US" altLang="en-US" sz="2400" dirty="0"/>
              <a:t>An alloy contains 2/5 of zinc by weight and the remainder is copper. Calculate the weight of copper in 70kgs of the alloy </a:t>
            </a:r>
          </a:p>
          <a:p>
            <a:r>
              <a:rPr lang="en-US" altLang="en-US" sz="2400" dirty="0"/>
              <a:t> As fractions copper is 3/5</a:t>
            </a:r>
            <a:r>
              <a:rPr lang="en-IE" altLang="en-US" sz="2400" dirty="0"/>
              <a:t>  	    </a:t>
            </a:r>
            <a:r>
              <a:rPr lang="en-IE" altLang="en-US" sz="2400" u="sng" dirty="0"/>
              <a:t>70</a:t>
            </a:r>
            <a:r>
              <a:rPr lang="en-IE" altLang="en-US" sz="2400" dirty="0"/>
              <a:t>  x 3= 42Kgs                                        	                                   	     5 </a:t>
            </a:r>
          </a:p>
          <a:p>
            <a:r>
              <a:rPr lang="en-IE" altLang="en-US" sz="2400" dirty="0"/>
              <a:t>As percentages 60%		70 x  0.6 = 42kgs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B7BF33C-EA3F-FD64-6C49-55AD5FBAA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2022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05FC9C9-929F-1F7D-DA2A-0C045C1BA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2" y="342900"/>
            <a:ext cx="8229600" cy="779934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IE" altLang="en-US" sz="3600" b="1" dirty="0">
                <a:solidFill>
                  <a:srgbClr val="FF0000"/>
                </a:solidFill>
              </a:rPr>
              <a:t>Answers to Percentage  of Quantities</a:t>
            </a:r>
            <a:endParaRPr lang="en-IE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96F6FD-A6B3-2797-D6A2-B05D0F438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055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397AF787-EA6B-2F09-E364-AA855B1DE54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3528" y="1209348"/>
            <a:ext cx="8496944" cy="6286500"/>
          </a:xfrm>
        </p:spPr>
        <p:txBody>
          <a:bodyPr/>
          <a:lstStyle/>
          <a:p>
            <a:r>
              <a:rPr lang="en-IE" altLang="en-US" sz="2400" b="1" dirty="0"/>
              <a:t>Q4. </a:t>
            </a:r>
            <a:r>
              <a:rPr lang="en-IE" altLang="en-US" sz="2400" dirty="0"/>
              <a:t>If  the wet weight of a sample of timber is 36kg and the dry weight is 27kg  find the moisture content</a:t>
            </a:r>
            <a:r>
              <a:rPr lang="en-IE" altLang="en-US" sz="2400" b="1" dirty="0"/>
              <a:t>	 </a:t>
            </a:r>
            <a:endParaRPr lang="en-IE" altLang="en-US" sz="2400" dirty="0"/>
          </a:p>
          <a:p>
            <a:r>
              <a:rPr lang="en-IE" altLang="en-US" sz="2400" dirty="0"/>
              <a:t>  </a:t>
            </a:r>
            <a:r>
              <a:rPr lang="en-IE" altLang="en-US" sz="2400" u="sng" dirty="0"/>
              <a:t> 36 – 27 </a:t>
            </a:r>
            <a:r>
              <a:rPr lang="en-IE" altLang="en-US" sz="2400" dirty="0"/>
              <a:t> x 100 = 		</a:t>
            </a:r>
            <a:r>
              <a:rPr lang="en-IE" altLang="en-US" sz="2400" u="sng" dirty="0"/>
              <a:t> 9  </a:t>
            </a:r>
            <a:r>
              <a:rPr lang="en-IE" altLang="en-US" sz="2400" dirty="0"/>
              <a:t> x 100 = 33.3%			27			27</a:t>
            </a:r>
            <a:r>
              <a:rPr lang="en-US" altLang="en-US" sz="2400" b="1" dirty="0"/>
              <a:t>           </a:t>
            </a:r>
          </a:p>
          <a:p>
            <a:r>
              <a:rPr lang="en-IE" altLang="en-US" sz="2400" dirty="0"/>
              <a:t>33.3%M.C</a:t>
            </a:r>
            <a:endParaRPr lang="en-US" altLang="en-US" sz="2400" b="1" dirty="0"/>
          </a:p>
          <a:p>
            <a:endParaRPr lang="en-IE" altLang="en-US" sz="2400" b="1" dirty="0"/>
          </a:p>
          <a:p>
            <a:r>
              <a:rPr lang="en-IE" altLang="en-US" sz="2400" b="1" dirty="0"/>
              <a:t>Q5.</a:t>
            </a:r>
            <a:r>
              <a:rPr lang="en-US" altLang="en-US" sz="2400" dirty="0"/>
              <a:t> If a wet sample of timber is 6.65kg and after being dried in the oven it weighs 5.35kg. Calculate the moisture content.</a:t>
            </a:r>
            <a:endParaRPr lang="en-US" altLang="en-US" sz="2400" b="1" dirty="0"/>
          </a:p>
          <a:p>
            <a:r>
              <a:rPr lang="en-IE" altLang="en-US" sz="2400" dirty="0"/>
              <a:t>  </a:t>
            </a:r>
            <a:r>
              <a:rPr lang="en-IE" altLang="en-US" sz="2400" u="sng" dirty="0"/>
              <a:t> 6.65 – 5.35 </a:t>
            </a:r>
            <a:r>
              <a:rPr lang="en-IE" altLang="en-US" sz="2400" dirty="0"/>
              <a:t> x 100 = 	</a:t>
            </a:r>
            <a:r>
              <a:rPr lang="en-IE" altLang="en-US" sz="2400" u="sng" dirty="0"/>
              <a:t> 1.3  </a:t>
            </a:r>
            <a:r>
              <a:rPr lang="en-IE" altLang="en-US" sz="2400" dirty="0"/>
              <a:t> x 100 = 24.3%	 		5.35			5.35</a:t>
            </a:r>
          </a:p>
          <a:p>
            <a:r>
              <a:rPr lang="en-IE" altLang="en-US" sz="2400" dirty="0"/>
              <a:t>24.3% M.C.</a:t>
            </a:r>
            <a:endParaRPr lang="en-IE" altLang="en-US" sz="2400" b="1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99CDDBD-F1BE-73DB-0026-A59DF082D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2022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514FC7-7B44-C4C9-A0E2-00BD39512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2" y="342900"/>
            <a:ext cx="8229600" cy="779934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IE" altLang="en-US" sz="3600" b="1" dirty="0">
                <a:solidFill>
                  <a:srgbClr val="FF0000"/>
                </a:solidFill>
              </a:rPr>
              <a:t>Answers to Percentage  of Quantities</a:t>
            </a:r>
            <a:endParaRPr lang="en-IE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40B3A7A-8093-3683-6611-5F046C6DB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284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397AF787-EA6B-2F09-E364-AA855B1DE54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23528" y="1209348"/>
            <a:ext cx="8496944" cy="6286500"/>
          </a:xfrm>
        </p:spPr>
        <p:txBody>
          <a:bodyPr/>
          <a:lstStyle/>
          <a:p>
            <a:r>
              <a:rPr lang="en-IE" altLang="en-US" sz="2400" b="1" dirty="0"/>
              <a:t>Q6. </a:t>
            </a:r>
            <a:r>
              <a:rPr lang="en-IE" altLang="en-US" sz="2400" dirty="0"/>
              <a:t>A dry brick weighs 3.25kg and 4.0kg when totally saturated. Calculate the percentage porosity of the brick.</a:t>
            </a:r>
          </a:p>
          <a:p>
            <a:r>
              <a:rPr lang="en-IE" altLang="en-US" sz="2400" u="sng" dirty="0"/>
              <a:t> 4.00 – 3.25 </a:t>
            </a:r>
            <a:r>
              <a:rPr lang="en-IE" altLang="en-US" sz="2400" dirty="0"/>
              <a:t> x 100 = 	</a:t>
            </a:r>
            <a:r>
              <a:rPr lang="en-IE" altLang="en-US" sz="2400" u="sng" dirty="0"/>
              <a:t>0.75 </a:t>
            </a:r>
            <a:r>
              <a:rPr lang="en-IE" altLang="en-US" sz="2400" dirty="0"/>
              <a:t> x 100 = 23%	 		3.25			3.25</a:t>
            </a:r>
          </a:p>
          <a:p>
            <a:r>
              <a:rPr lang="en-IE" altLang="en-US" sz="2400" dirty="0"/>
              <a:t>23%  porosity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99CDDBD-F1BE-73DB-0026-A59DF082D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2022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5514FC7-7B44-C4C9-A0E2-00BD39512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062" y="342900"/>
            <a:ext cx="8229600" cy="779934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IE" altLang="en-US" sz="3600" b="1" dirty="0">
                <a:solidFill>
                  <a:srgbClr val="FF0000"/>
                </a:solidFill>
              </a:rPr>
              <a:t>Answers to Percentage  of Quantities</a:t>
            </a:r>
            <a:endParaRPr lang="en-IE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81583A8-15D7-4A63-74F9-6C9A78E8B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828</TotalTime>
  <Words>675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Wingdings 2</vt:lpstr>
      <vt:lpstr>Flow</vt:lpstr>
      <vt:lpstr>Wood Manufacturing &amp; Finishing Percentage of Quantities </vt:lpstr>
      <vt:lpstr>Percentage of Quantities  </vt:lpstr>
      <vt:lpstr>Percentage of Quantities  </vt:lpstr>
      <vt:lpstr>Percentage of Quantities  </vt:lpstr>
      <vt:lpstr>Answers to Percentage  of Quantities</vt:lpstr>
      <vt:lpstr>Answers to Percentage  of Quantities</vt:lpstr>
      <vt:lpstr>Answers to Percentage  of Quantities</vt:lpstr>
      <vt:lpstr>Answers to Percentage  of Quantities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99</cp:revision>
  <cp:lastPrinted>2020-09-29T10:33:36Z</cp:lastPrinted>
  <dcterms:created xsi:type="dcterms:W3CDTF">2007-01-25T21:43:12Z</dcterms:created>
  <dcterms:modified xsi:type="dcterms:W3CDTF">2022-11-15T12:18:40Z</dcterms:modified>
  <cp:contentStatus/>
</cp:coreProperties>
</file>