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5"/>
  </p:notesMasterIdLst>
  <p:handoutMasterIdLst>
    <p:handoutMasterId r:id="rId6"/>
  </p:handoutMasterIdLst>
  <p:sldIdLst>
    <p:sldId id="256" r:id="rId2"/>
    <p:sldId id="280" r:id="rId3"/>
    <p:sldId id="286" r:id="rId4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72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10/21/2022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21/10/2022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1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Costings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6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055841"/>
          </a:xfrm>
        </p:spPr>
        <p:txBody>
          <a:bodyPr/>
          <a:lstStyle/>
          <a:p>
            <a:r>
              <a:rPr lang="en-IE" altLang="en-US" sz="2200" dirty="0"/>
              <a:t>To find the total costings always read the question carefully and calculate the answer in order of the question. </a:t>
            </a:r>
          </a:p>
          <a:p>
            <a:r>
              <a:rPr lang="en-IE" sz="2200" dirty="0"/>
              <a:t>Q. 1	A damaged door is to be replaced including new hinges and lock. If the door costs € 35.80, the hinges and lock € 5.25 and the job takes a joiner 3 hours @ € 17.30 per hour, calculate the cost of the work allowing 25% for overheads and profit.</a:t>
            </a:r>
          </a:p>
          <a:p>
            <a:endParaRPr lang="en-IE" sz="2200" dirty="0"/>
          </a:p>
          <a:p>
            <a:r>
              <a:rPr lang="en-IE" sz="2200" b="1" dirty="0"/>
              <a:t>Answer:</a:t>
            </a:r>
          </a:p>
          <a:p>
            <a:r>
              <a:rPr lang="en-IE" sz="2200" b="1" dirty="0"/>
              <a:t>Q. 1</a:t>
            </a:r>
            <a:r>
              <a:rPr lang="en-IE" sz="2200" dirty="0"/>
              <a:t>	Total Cost:	Door		€ 35.80</a:t>
            </a:r>
          </a:p>
          <a:p>
            <a:r>
              <a:rPr lang="en-IE" sz="2200" dirty="0"/>
              <a:t>			Hinges		€   5.25</a:t>
            </a:r>
          </a:p>
          <a:p>
            <a:r>
              <a:rPr lang="en-IE" sz="2200" dirty="0"/>
              <a:t>		Labour (3 x €17.30) = 	</a:t>
            </a:r>
            <a:r>
              <a:rPr lang="en-IE" sz="2200" u="sng" dirty="0"/>
              <a:t>€ 51.90</a:t>
            </a:r>
            <a:endParaRPr lang="en-IE" sz="2200" dirty="0"/>
          </a:p>
          <a:p>
            <a:r>
              <a:rPr lang="en-IE" sz="2200" dirty="0"/>
              <a:t>					€ 92.95 + 25%	=  </a:t>
            </a:r>
            <a:r>
              <a:rPr lang="en-IE" sz="2200" b="1" dirty="0"/>
              <a:t>€ 116.18</a:t>
            </a:r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563910"/>
          </a:xfrm>
        </p:spPr>
        <p:txBody>
          <a:bodyPr/>
          <a:lstStyle/>
          <a:p>
            <a:r>
              <a:rPr lang="en-IE" sz="3600" dirty="0"/>
              <a:t>Costings 3 Worksheet 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1575" y="1300509"/>
            <a:ext cx="8229600" cy="5055841"/>
          </a:xfrm>
        </p:spPr>
        <p:txBody>
          <a:bodyPr/>
          <a:lstStyle/>
          <a:p>
            <a:r>
              <a:rPr lang="en-IE" sz="2200" dirty="0"/>
              <a:t>Q. 2	Calculate the cost of the timber at €187.10 per m³ for a job requiring the following:</a:t>
            </a:r>
          </a:p>
          <a:p>
            <a:pPr lvl="0"/>
            <a:r>
              <a:rPr lang="en-IE" sz="2200" dirty="0"/>
              <a:t>Twenty four 3.6m lengths of 50mm x 180mm</a:t>
            </a:r>
          </a:p>
          <a:p>
            <a:pPr lvl="0"/>
            <a:r>
              <a:rPr lang="en-IE" sz="2200" dirty="0"/>
              <a:t>14.4m run of 50mm x 75mm</a:t>
            </a:r>
          </a:p>
          <a:p>
            <a:pPr lvl="0"/>
            <a:r>
              <a:rPr lang="en-IE" sz="2200" dirty="0"/>
              <a:t>3.6m run of 75mm x 200mm</a:t>
            </a:r>
          </a:p>
          <a:p>
            <a:r>
              <a:rPr lang="en-IE" sz="2200" dirty="0"/>
              <a:t>Allow 23% for VAT on your answer.</a:t>
            </a:r>
          </a:p>
          <a:p>
            <a:r>
              <a:rPr lang="en-IE" sz="2200" b="1" dirty="0"/>
              <a:t> </a:t>
            </a:r>
            <a:r>
              <a:rPr lang="es-ES" sz="2200" b="1" dirty="0"/>
              <a:t>Q. 2	 </a:t>
            </a:r>
          </a:p>
          <a:p>
            <a:r>
              <a:rPr lang="es-ES" sz="2200" dirty="0"/>
              <a:t>24  </a:t>
            </a:r>
            <a:r>
              <a:rPr lang="es-ES" sz="2200" dirty="0" err="1"/>
              <a:t>of</a:t>
            </a:r>
            <a:r>
              <a:rPr lang="es-ES" sz="2200" dirty="0"/>
              <a:t>   3.6 x 0.05 x 0.18 	= 0.7776</a:t>
            </a:r>
            <a:r>
              <a:rPr lang="en-IE" sz="2200" dirty="0"/>
              <a:t> m³</a:t>
            </a:r>
          </a:p>
          <a:p>
            <a:r>
              <a:rPr lang="es-ES" sz="2200" dirty="0"/>
              <a:t>	14.4 x 0.05 x 0.075 	= 0.0540</a:t>
            </a:r>
            <a:r>
              <a:rPr lang="en-IE" sz="2200" dirty="0"/>
              <a:t> m³</a:t>
            </a:r>
          </a:p>
          <a:p>
            <a:r>
              <a:rPr lang="es-ES" sz="2200" dirty="0"/>
              <a:t>	3.6 x 0.075 x 0.2	= </a:t>
            </a:r>
            <a:r>
              <a:rPr lang="es-ES" sz="2200" u="sng" dirty="0"/>
              <a:t>0.0540</a:t>
            </a:r>
            <a:r>
              <a:rPr lang="en-IE" sz="2200" dirty="0"/>
              <a:t> m³</a:t>
            </a:r>
          </a:p>
          <a:p>
            <a:r>
              <a:rPr lang="es-ES" sz="2200" dirty="0"/>
              <a:t>				   0.8856 </a:t>
            </a:r>
            <a:r>
              <a:rPr lang="en-IE" sz="2200" dirty="0"/>
              <a:t>m³ </a:t>
            </a:r>
            <a:r>
              <a:rPr lang="es-ES" sz="2200" dirty="0"/>
              <a:t>x €187.10 = 165.70 </a:t>
            </a:r>
            <a:endParaRPr lang="en-IE" sz="2200" dirty="0"/>
          </a:p>
          <a:p>
            <a:r>
              <a:rPr lang="es-ES" sz="2200" dirty="0"/>
              <a:t>(Plus VAT)	165.70 + 23% (VAT) = </a:t>
            </a:r>
            <a:r>
              <a:rPr lang="es-ES" sz="2200" b="1" dirty="0"/>
              <a:t>€ 203.81</a:t>
            </a:r>
          </a:p>
          <a:p>
            <a:r>
              <a:rPr lang="es-ES" sz="2200" b="1" dirty="0"/>
              <a:t>Answer: €203.81</a:t>
            </a:r>
          </a:p>
          <a:p>
            <a:endParaRPr lang="en-IE" sz="2200" dirty="0"/>
          </a:p>
          <a:p>
            <a:endParaRPr lang="en-IE" altLang="en-US" sz="22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2022</a:t>
            </a:r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3429"/>
            <a:ext cx="8229600" cy="563910"/>
          </a:xfrm>
        </p:spPr>
        <p:txBody>
          <a:bodyPr/>
          <a:lstStyle/>
          <a:p>
            <a:r>
              <a:rPr lang="en-IE" sz="3600" dirty="0"/>
              <a:t>Costings 3 Worksheet </a:t>
            </a:r>
          </a:p>
        </p:txBody>
      </p:sp>
    </p:spTree>
    <p:extLst>
      <p:ext uri="{BB962C8B-B14F-4D97-AF65-F5344CB8AC3E}">
        <p14:creationId xmlns:p14="http://schemas.microsoft.com/office/powerpoint/2010/main" val="2535644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Red Orange">
      <a:dk1>
        <a:sysClr val="windowText" lastClr="000000"/>
      </a:dk1>
      <a:lt1>
        <a:sysClr val="window" lastClr="FFFFFF"/>
      </a:lt1>
      <a:dk2>
        <a:srgbClr val="505046"/>
      </a:dk2>
      <a:lt2>
        <a:srgbClr val="EEECE1"/>
      </a:lt2>
      <a:accent1>
        <a:srgbClr val="E84C22"/>
      </a:accent1>
      <a:accent2>
        <a:srgbClr val="FFBD47"/>
      </a:accent2>
      <a:accent3>
        <a:srgbClr val="B64926"/>
      </a:accent3>
      <a:accent4>
        <a:srgbClr val="FF8427"/>
      </a:accent4>
      <a:accent5>
        <a:srgbClr val="CC9900"/>
      </a:accent5>
      <a:accent6>
        <a:srgbClr val="B22600"/>
      </a:accent6>
      <a:hlink>
        <a:srgbClr val="CC9900"/>
      </a:hlink>
      <a:folHlink>
        <a:srgbClr val="666699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1029</TotalTime>
  <Words>276</Words>
  <Application>Microsoft Office PowerPoint</Application>
  <PresentationFormat>On-screen Show (4:3)</PresentationFormat>
  <Paragraphs>31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Times New Roman</vt:lpstr>
      <vt:lpstr>Wingdings 2</vt:lpstr>
      <vt:lpstr>Flow</vt:lpstr>
      <vt:lpstr>Wood Manufacturing &amp; Finishing Costings</vt:lpstr>
      <vt:lpstr>Costings 3 Worksheet </vt:lpstr>
      <vt:lpstr>Costings 3 Worksheet 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113</cp:revision>
  <cp:lastPrinted>2020-09-29T10:33:36Z</cp:lastPrinted>
  <dcterms:created xsi:type="dcterms:W3CDTF">2007-01-25T21:43:12Z</dcterms:created>
  <dcterms:modified xsi:type="dcterms:W3CDTF">2022-10-21T10:32:07Z</dcterms:modified>
  <cp:contentStatus/>
</cp:coreProperties>
</file>