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9" r:id="rId3"/>
    <p:sldId id="302" r:id="rId4"/>
    <p:sldId id="303" r:id="rId5"/>
    <p:sldId id="304" r:id="rId6"/>
    <p:sldId id="308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20" r:id="rId16"/>
    <p:sldId id="322" r:id="rId17"/>
    <p:sldId id="321" r:id="rId18"/>
  </p:sldIdLst>
  <p:sldSz cx="9144000" cy="6858000" type="screen4x3"/>
  <p:notesSz cx="6797675" cy="9928225"/>
  <p:custDataLst>
    <p:tags r:id="rId21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476" autoAdjust="0"/>
  </p:normalViewPr>
  <p:slideViewPr>
    <p:cSldViewPr>
      <p:cViewPr varScale="1">
        <p:scale>
          <a:sx n="87" d="100"/>
          <a:sy n="87" d="100"/>
        </p:scale>
        <p:origin x="92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2/26/2026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26/02/2026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33B6C-AA42-4D44-8A3E-DF6B42EAF5C7}" type="slidenum">
              <a:rPr lang="en-IE" smtClean="0"/>
              <a:pPr/>
              <a:t>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27758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5FD502-43C5-B9D0-1988-1BB510E1B7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C0E399-A83B-6B5E-C2F3-E54D82AC3F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7E625B-3EAF-3B64-8322-E5B56FBE94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4E8971-FA68-933A-7315-AF2DCDB3AC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33B6C-AA42-4D44-8A3E-DF6B42EAF5C7}" type="slidenum">
              <a:rPr lang="en-IE" smtClean="0"/>
              <a:pPr/>
              <a:t>17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91191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9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6" y="5359402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7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8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2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5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2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2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49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3000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844824"/>
            <a:ext cx="7851648" cy="1828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 dirty="0"/>
              <a:t>More Simple Interest &amp; </a:t>
            </a:r>
            <a:br>
              <a:rPr lang="en-GB" dirty="0"/>
            </a:br>
            <a:r>
              <a:rPr lang="en-GB" dirty="0"/>
              <a:t>Compound Interest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4652" y="3854451"/>
            <a:ext cx="7854696" cy="1752600"/>
          </a:xfrm>
        </p:spPr>
        <p:txBody>
          <a:bodyPr/>
          <a:lstStyle/>
          <a:p>
            <a:pPr marR="0" eaLnBrk="1" hangingPunct="1"/>
            <a:r>
              <a:rPr lang="en-GB" dirty="0"/>
              <a:t>Phase 6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03B674C8-B583-5BA7-E23B-CB0702FD0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62142-F896-D83B-4330-29C9FFC8A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442" y="1397294"/>
            <a:ext cx="8496944" cy="5154216"/>
          </a:xfrm>
        </p:spPr>
        <p:txBody>
          <a:bodyPr/>
          <a:lstStyle/>
          <a:p>
            <a:pPr indent="0">
              <a:buNone/>
            </a:pPr>
            <a:r>
              <a:rPr lang="en-GB" sz="2400" dirty="0"/>
              <a:t>€11,000 was invested at </a:t>
            </a:r>
            <a:r>
              <a:rPr lang="en-GB" sz="2400" dirty="0">
                <a:solidFill>
                  <a:srgbClr val="00B0F0"/>
                </a:solidFill>
              </a:rPr>
              <a:t>Compound Interest </a:t>
            </a:r>
            <a:r>
              <a:rPr lang="en-GB" sz="2400" dirty="0"/>
              <a:t>for 3 years. The first year rate was 2%. The second year rate was 5%. The third year rate was 4%. 	</a:t>
            </a:r>
          </a:p>
          <a:p>
            <a:pPr indent="0">
              <a:buNone/>
            </a:pPr>
            <a:r>
              <a:rPr lang="en-GB" sz="2400" b="1" dirty="0"/>
              <a:t>Calculate the final amount and the interest earned.</a:t>
            </a:r>
            <a:endParaRPr lang="en-IE" sz="2400" b="1" u="sng" dirty="0"/>
          </a:p>
          <a:p>
            <a:pPr indent="0">
              <a:buNone/>
            </a:pPr>
            <a:r>
              <a:rPr lang="en-GB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                   </a:t>
            </a:r>
            <a:endParaRPr lang="en-IE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E" sz="2400" dirty="0"/>
              <a:t>Year 1: </a:t>
            </a:r>
            <a:r>
              <a:rPr lang="en-IE" sz="2400" dirty="0">
                <a:ea typeface="Times New Roman" panose="02020603050405020304" pitchFamily="18" charset="0"/>
              </a:rPr>
              <a:t>11000 × 1.03 = </a:t>
            </a:r>
            <a:r>
              <a:rPr lang="en-IE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11220	 </a:t>
            </a:r>
            <a:r>
              <a:rPr lang="en-IE" sz="2400" dirty="0"/>
              <a:t>	</a:t>
            </a:r>
          </a:p>
          <a:p>
            <a:r>
              <a:rPr lang="en-IE" sz="2400" dirty="0"/>
              <a:t>Year 2: </a:t>
            </a:r>
            <a:r>
              <a:rPr lang="en-IE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11220</a:t>
            </a:r>
            <a:r>
              <a:rPr lang="en-IE" sz="2400" dirty="0">
                <a:ea typeface="Times New Roman" panose="02020603050405020304" pitchFamily="18" charset="0"/>
              </a:rPr>
              <a:t> × 1.06 = </a:t>
            </a:r>
            <a:r>
              <a:rPr lang="en-IE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11781</a:t>
            </a:r>
            <a:r>
              <a:rPr lang="en-IE" sz="2400" dirty="0">
                <a:ea typeface="Times New Roman" panose="02020603050405020304" pitchFamily="18" charset="0"/>
              </a:rPr>
              <a:t> </a:t>
            </a:r>
            <a:r>
              <a:rPr lang="en-IE" sz="2400" dirty="0"/>
              <a:t>		</a:t>
            </a:r>
          </a:p>
          <a:p>
            <a:r>
              <a:rPr lang="en-IE" sz="2400" dirty="0"/>
              <a:t>Year 3: </a:t>
            </a:r>
            <a:r>
              <a:rPr lang="en-IE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11781</a:t>
            </a:r>
            <a:r>
              <a:rPr lang="en-IE" sz="2400" dirty="0">
                <a:ea typeface="Times New Roman" panose="02020603050405020304" pitchFamily="18" charset="0"/>
              </a:rPr>
              <a:t> × 1.04 = </a:t>
            </a:r>
            <a:r>
              <a:rPr lang="en-IE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12252.24 </a:t>
            </a:r>
          </a:p>
          <a:p>
            <a:r>
              <a:rPr lang="en-IE" sz="2400" dirty="0">
                <a:solidFill>
                  <a:prstClr val="black"/>
                </a:solidFill>
              </a:rPr>
              <a:t>Final Amount = </a:t>
            </a:r>
            <a:r>
              <a:rPr lang="en-IE" sz="2400" b="1" dirty="0">
                <a:ea typeface="Times New Roman" panose="02020603050405020304" pitchFamily="18" charset="0"/>
              </a:rPr>
              <a:t>€</a:t>
            </a:r>
            <a:r>
              <a:rPr lang="en-IE" sz="2400" b="1" dirty="0">
                <a:latin typeface="Calibri" panose="020F0502020204030204" pitchFamily="34" charset="0"/>
                <a:ea typeface="Times New Roman" panose="02020603050405020304" pitchFamily="18" charset="0"/>
              </a:rPr>
              <a:t>12,252.24 </a:t>
            </a:r>
          </a:p>
          <a:p>
            <a:r>
              <a:rPr lang="en-IE" sz="2400" dirty="0"/>
              <a:t>Interest Earned = </a:t>
            </a:r>
            <a:r>
              <a:rPr lang="en-IE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12252.24</a:t>
            </a:r>
            <a:r>
              <a:rPr lang="en-IE" sz="2400" dirty="0"/>
              <a:t> − 1,100 = </a:t>
            </a:r>
            <a:r>
              <a:rPr lang="en-IE" sz="2400" b="1" dirty="0">
                <a:ea typeface="Times New Roman" panose="02020603050405020304" pitchFamily="18" charset="0"/>
              </a:rPr>
              <a:t>€</a:t>
            </a:r>
            <a:r>
              <a:rPr lang="en-IE" sz="2400" b="1" dirty="0">
                <a:latin typeface="Calibri" panose="020F0502020204030204" pitchFamily="34" charset="0"/>
                <a:ea typeface="Times New Roman" panose="02020603050405020304" pitchFamily="18" charset="0"/>
              </a:rPr>
              <a:t> 1,252.24 </a:t>
            </a:r>
            <a:r>
              <a:rPr lang="en-IE" sz="2400" dirty="0"/>
              <a:t>	</a:t>
            </a:r>
            <a:endParaRPr lang="en-IE" sz="2400" u="sng" dirty="0">
              <a:solidFill>
                <a:srgbClr val="0070C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EB5C44-E041-5817-8825-73B2A8B3D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2026</a:t>
            </a:r>
            <a:endParaRPr lang="en-US" dirty="0"/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17C37D00-5A0A-2DDD-5E41-4C0498445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Question 7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68DA00-6B4F-4E4F-F839-2C6541AF1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97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4CAA21-2B4C-A930-634C-4A67409D1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4913E-EFCA-85B5-467D-7A1613F46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442" y="1397294"/>
            <a:ext cx="8496944" cy="5154216"/>
          </a:xfrm>
        </p:spPr>
        <p:txBody>
          <a:bodyPr/>
          <a:lstStyle/>
          <a:p>
            <a:pPr indent="79772"/>
            <a:r>
              <a:rPr lang="en-GB" sz="2400" dirty="0">
                <a:solidFill>
                  <a:srgbClr val="0070C0"/>
                </a:solidFill>
              </a:rPr>
              <a:t> </a:t>
            </a:r>
            <a:r>
              <a:rPr lang="en-GB" sz="2400" dirty="0"/>
              <a:t>Q </a:t>
            </a:r>
            <a:r>
              <a:rPr lang="en-IE" sz="2400" dirty="0"/>
              <a:t>2. A Person looking to Invest €6,000 for 4 years has been  given </a:t>
            </a:r>
            <a:r>
              <a:rPr lang="en-IE" sz="2400" u="sng" dirty="0">
                <a:solidFill>
                  <a:srgbClr val="0070C0"/>
                </a:solidFill>
              </a:rPr>
              <a:t>two </a:t>
            </a:r>
            <a:r>
              <a:rPr lang="en-IE" sz="2400" dirty="0">
                <a:solidFill>
                  <a:srgbClr val="0070C0"/>
                </a:solidFill>
              </a:rPr>
              <a:t> options.</a:t>
            </a:r>
            <a:r>
              <a:rPr lang="en-IE" sz="2400" u="sng" dirty="0">
                <a:solidFill>
                  <a:srgbClr val="0070C0"/>
                </a:solidFill>
              </a:rPr>
              <a:t> </a:t>
            </a:r>
          </a:p>
          <a:p>
            <a:pPr indent="79772"/>
            <a:r>
              <a:rPr lang="en-IE" sz="2400" dirty="0"/>
              <a:t> Which Option should they choose in order to make the most money? </a:t>
            </a:r>
            <a:r>
              <a:rPr lang="en-IE" sz="2400" b="1" dirty="0"/>
              <a:t>Show all Calculations.</a:t>
            </a:r>
          </a:p>
          <a:p>
            <a:pPr indent="79772"/>
            <a:r>
              <a:rPr lang="en-IE" sz="2400" u="sng" dirty="0">
                <a:solidFill>
                  <a:srgbClr val="0070C0"/>
                </a:solidFill>
              </a:rPr>
              <a:t> Option A</a:t>
            </a:r>
            <a:r>
              <a:rPr lang="en-IE" sz="2400" dirty="0">
                <a:solidFill>
                  <a:srgbClr val="0070C0"/>
                </a:solidFill>
              </a:rPr>
              <a:t>   </a:t>
            </a:r>
            <a:r>
              <a:rPr lang="en-IE" sz="2400" dirty="0"/>
              <a:t>will give 3% </a:t>
            </a:r>
            <a:r>
              <a:rPr lang="en-IE" sz="2400" dirty="0">
                <a:solidFill>
                  <a:srgbClr val="00B0F0"/>
                </a:solidFill>
              </a:rPr>
              <a:t>Compound Interest </a:t>
            </a:r>
            <a:r>
              <a:rPr lang="en-IE" sz="2400" dirty="0"/>
              <a:t>for the first 2 years and then 5% </a:t>
            </a:r>
            <a:r>
              <a:rPr lang="en-IE" sz="2400" dirty="0">
                <a:solidFill>
                  <a:srgbClr val="00B050"/>
                </a:solidFill>
              </a:rPr>
              <a:t>Simple Interest </a:t>
            </a:r>
            <a:r>
              <a:rPr lang="en-IE" sz="2400" dirty="0"/>
              <a:t>for the following 2 years.                     </a:t>
            </a:r>
          </a:p>
          <a:p>
            <a:pPr indent="342900">
              <a:buNone/>
            </a:pPr>
            <a:r>
              <a:rPr lang="en-IE" sz="2400" dirty="0"/>
              <a:t>  </a:t>
            </a:r>
            <a:r>
              <a:rPr lang="en-IE" sz="2400" u="sng" dirty="0"/>
              <a:t> Or</a:t>
            </a:r>
            <a:endParaRPr lang="en-IE" sz="2400" dirty="0"/>
          </a:p>
          <a:p>
            <a:pPr indent="79772"/>
            <a:r>
              <a:rPr lang="en-IE" sz="2400" u="sng" dirty="0">
                <a:solidFill>
                  <a:srgbClr val="0070C0"/>
                </a:solidFill>
              </a:rPr>
              <a:t> Option B</a:t>
            </a:r>
            <a:r>
              <a:rPr lang="en-IE" sz="2400" dirty="0">
                <a:solidFill>
                  <a:srgbClr val="0070C0"/>
                </a:solidFill>
              </a:rPr>
              <a:t>  </a:t>
            </a:r>
            <a:r>
              <a:rPr lang="en-IE" sz="2400" dirty="0"/>
              <a:t>will give 5% </a:t>
            </a:r>
            <a:r>
              <a:rPr lang="en-IE" sz="2400" dirty="0">
                <a:solidFill>
                  <a:srgbClr val="00B0F0"/>
                </a:solidFill>
              </a:rPr>
              <a:t>Compound Interest </a:t>
            </a:r>
            <a:r>
              <a:rPr lang="en-IE" sz="2400" dirty="0"/>
              <a:t>for the first 2 years and then 3% </a:t>
            </a:r>
            <a:r>
              <a:rPr lang="en-IE" sz="2400" dirty="0">
                <a:solidFill>
                  <a:srgbClr val="00B050"/>
                </a:solidFill>
              </a:rPr>
              <a:t>Simple Interest </a:t>
            </a:r>
            <a:r>
              <a:rPr lang="en-IE" sz="2400" dirty="0"/>
              <a:t>for the following 2 years.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B7AC58-BB9C-AAB5-85A5-F7A1970A8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2026</a:t>
            </a:r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34961E5E-78FB-3F4A-AF29-D80AA2ACB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Question 8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8AC632-EE1C-4559-E5C9-17EB8ABCC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99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32F21A-0C45-7319-2C08-AE12BFB281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871A0-5A03-6043-867C-25A4E8A927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1343720"/>
            <a:ext cx="8229600" cy="2085280"/>
          </a:xfrm>
        </p:spPr>
        <p:txBody>
          <a:bodyPr/>
          <a:lstStyle/>
          <a:p>
            <a:r>
              <a:rPr lang="en-IE" sz="2200" dirty="0"/>
              <a:t>Option A:</a:t>
            </a:r>
            <a:r>
              <a:rPr lang="en-GB" sz="2200" dirty="0"/>
              <a:t> </a:t>
            </a:r>
            <a:r>
              <a:rPr lang="en-IE" sz="2200" dirty="0"/>
              <a:t>€28,000 @ 4% </a:t>
            </a:r>
            <a:r>
              <a:rPr lang="en-IE" sz="2200" dirty="0">
                <a:solidFill>
                  <a:srgbClr val="00B0F0"/>
                </a:solidFill>
              </a:rPr>
              <a:t>C.I. </a:t>
            </a:r>
            <a:r>
              <a:rPr lang="en-IE" sz="2200" dirty="0"/>
              <a:t>for 2yrs then 3% </a:t>
            </a:r>
            <a:r>
              <a:rPr lang="en-IE" sz="2200" dirty="0">
                <a:solidFill>
                  <a:srgbClr val="00B050"/>
                </a:solidFill>
              </a:rPr>
              <a:t>S.I. </a:t>
            </a:r>
            <a:r>
              <a:rPr lang="en-IE" sz="2200" dirty="0"/>
              <a:t>for 2yrs</a:t>
            </a:r>
            <a:r>
              <a:rPr lang="en-GB" sz="2200" dirty="0"/>
              <a:t> </a:t>
            </a:r>
          </a:p>
          <a:p>
            <a:r>
              <a:rPr lang="en-IE" sz="2200" dirty="0"/>
              <a:t>First 2 years 4 % </a:t>
            </a:r>
            <a:r>
              <a:rPr lang="en-IE" sz="2200" dirty="0">
                <a:solidFill>
                  <a:srgbClr val="00B0F0"/>
                </a:solidFill>
              </a:rPr>
              <a:t>C.I. </a:t>
            </a:r>
            <a:r>
              <a:rPr lang="en-IE" sz="2200" dirty="0"/>
              <a:t>: 	Year 1: 28000 × 1.04 = </a:t>
            </a:r>
            <a:r>
              <a:rPr lang="en-I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29120	 </a:t>
            </a:r>
            <a:r>
              <a:rPr lang="en-IE" sz="2200" dirty="0"/>
              <a:t>				Year 2: </a:t>
            </a:r>
            <a:r>
              <a:rPr lang="en-I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29120 </a:t>
            </a:r>
            <a:r>
              <a:rPr lang="en-IE" sz="2200" dirty="0"/>
              <a:t>× 1.04 = </a:t>
            </a:r>
            <a:r>
              <a:rPr lang="en-I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30284.80 </a:t>
            </a:r>
          </a:p>
          <a:p>
            <a:r>
              <a:rPr kumimoji="0" lang="en-IE" sz="22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S.I. </a:t>
            </a:r>
            <a:r>
              <a:rPr lang="en-IE" sz="2200" dirty="0"/>
              <a:t>for 2 years at 3%: I = PRT </a:t>
            </a:r>
            <a:r>
              <a:rPr lang="en-I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30284.80</a:t>
            </a:r>
            <a:r>
              <a:rPr lang="en-IE" sz="2200" dirty="0"/>
              <a:t> × 0.03 × 2  = </a:t>
            </a:r>
            <a:r>
              <a:rPr lang="en-I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1817.09 </a:t>
            </a:r>
          </a:p>
          <a:p>
            <a:r>
              <a:rPr lang="en-IE" sz="2200" dirty="0"/>
              <a:t>Final Amount = </a:t>
            </a:r>
            <a:r>
              <a:rPr lang="en-I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30284.80</a:t>
            </a:r>
            <a:r>
              <a:rPr lang="en-IE" sz="2200" dirty="0"/>
              <a:t> + 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1817.09</a:t>
            </a:r>
            <a:r>
              <a:rPr lang="en-IE" sz="2200" dirty="0"/>
              <a:t> = </a:t>
            </a:r>
            <a:r>
              <a:rPr lang="en-IE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€32,101.88</a:t>
            </a:r>
            <a:endParaRPr lang="en-I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ACF411-0BD7-D3E7-A6FA-6D51B0B796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3503961"/>
            <a:ext cx="8229600" cy="2852392"/>
          </a:xfrm>
        </p:spPr>
        <p:txBody>
          <a:bodyPr/>
          <a:lstStyle/>
          <a:p>
            <a:r>
              <a:rPr lang="en-IE" sz="2200" dirty="0"/>
              <a:t>Option B:</a:t>
            </a:r>
            <a:r>
              <a:rPr lang="en-GB" sz="2200" dirty="0"/>
              <a:t> </a:t>
            </a:r>
            <a:r>
              <a:rPr lang="en-IE" sz="2200" dirty="0"/>
              <a:t>€28,000 @  8% </a:t>
            </a:r>
            <a:r>
              <a:rPr lang="en-IE" sz="2200" dirty="0">
                <a:solidFill>
                  <a:srgbClr val="00B0F0"/>
                </a:solidFill>
              </a:rPr>
              <a:t>C.I. </a:t>
            </a:r>
            <a:r>
              <a:rPr lang="en-IE" sz="2200" dirty="0"/>
              <a:t>for 2yrs then 2% </a:t>
            </a:r>
            <a:r>
              <a:rPr lang="en-IE" sz="2200" dirty="0">
                <a:solidFill>
                  <a:srgbClr val="00B050"/>
                </a:solidFill>
              </a:rPr>
              <a:t>S.I. </a:t>
            </a:r>
            <a:r>
              <a:rPr lang="en-IE" sz="2200" dirty="0"/>
              <a:t>for 2yrs</a:t>
            </a:r>
            <a:r>
              <a:rPr lang="en-GB" sz="2200" dirty="0"/>
              <a:t> </a:t>
            </a:r>
          </a:p>
          <a:p>
            <a:r>
              <a:rPr lang="en-IE" sz="2200" dirty="0"/>
              <a:t>First 2 years 8% </a:t>
            </a:r>
            <a:r>
              <a:rPr lang="en-IE" sz="2200" dirty="0">
                <a:solidFill>
                  <a:srgbClr val="00B0F0"/>
                </a:solidFill>
              </a:rPr>
              <a:t>C.I. </a:t>
            </a:r>
            <a:r>
              <a:rPr lang="en-IE" sz="2200" dirty="0"/>
              <a:t>:  Year 1: 28000 × 1.08 = </a:t>
            </a:r>
            <a:r>
              <a:rPr lang="en-I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30240	 </a:t>
            </a:r>
            <a:r>
              <a:rPr lang="en-IE" sz="2200" dirty="0"/>
              <a:t>				Year 2: </a:t>
            </a:r>
            <a:r>
              <a:rPr lang="en-I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30240 </a:t>
            </a:r>
            <a:r>
              <a:rPr lang="en-IE" sz="2200" dirty="0"/>
              <a:t>× 1.08 = </a:t>
            </a:r>
            <a:r>
              <a:rPr lang="en-I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32659.20 </a:t>
            </a:r>
          </a:p>
          <a:p>
            <a:r>
              <a:rPr kumimoji="0" lang="en-IE" sz="22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S.I. </a:t>
            </a:r>
            <a:r>
              <a:rPr lang="en-IE" sz="2200" dirty="0"/>
              <a:t>for 2 years at 2%: I = PRT </a:t>
            </a:r>
            <a:r>
              <a:rPr lang="en-I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32659.20</a:t>
            </a:r>
            <a:r>
              <a:rPr lang="en-IE" sz="2200" dirty="0"/>
              <a:t> × 0.03 × 2 = </a:t>
            </a:r>
            <a:r>
              <a:rPr lang="en-I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1306.37 </a:t>
            </a:r>
          </a:p>
          <a:p>
            <a:r>
              <a:rPr lang="en-IE" sz="2200" dirty="0"/>
              <a:t>Final Amount =</a:t>
            </a:r>
            <a:r>
              <a:rPr lang="en-I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32659.20 </a:t>
            </a:r>
            <a:r>
              <a:rPr lang="en-IE" sz="2200" dirty="0"/>
              <a:t>+ </a:t>
            </a:r>
            <a:r>
              <a:rPr lang="en-I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1306.37 </a:t>
            </a:r>
            <a:r>
              <a:rPr lang="en-IE" sz="2200" dirty="0"/>
              <a:t>= </a:t>
            </a:r>
            <a:r>
              <a:rPr lang="en-IE" sz="2200" b="1" dirty="0"/>
              <a:t>€</a:t>
            </a:r>
            <a:r>
              <a:rPr lang="en-IE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33965.56 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tabLst/>
              <a:defRPr/>
            </a:pPr>
            <a:r>
              <a:rPr lang="en-GB" sz="2000" dirty="0">
                <a:solidFill>
                  <a:srgbClr val="CC0000"/>
                </a:solidFill>
              </a:rPr>
              <a:t>Answer: Option B gives more money </a:t>
            </a:r>
            <a:r>
              <a:rPr kumimoji="0" lang="en-IE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€</a:t>
            </a:r>
            <a:r>
              <a:rPr kumimoji="0" lang="en-IE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33965.56 </a:t>
            </a:r>
          </a:p>
          <a:p>
            <a:endParaRPr lang="en-GB" sz="2000" dirty="0">
              <a:solidFill>
                <a:srgbClr val="CC0000"/>
              </a:solidFill>
            </a:endParaRPr>
          </a:p>
          <a:p>
            <a:endParaRPr lang="en-GB" sz="2000" dirty="0"/>
          </a:p>
          <a:p>
            <a:endParaRPr lang="en-GB" sz="2000" dirty="0"/>
          </a:p>
          <a:p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206917-1917-C0B8-3A6A-AFFB642B9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2026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39F0D1-9C40-0962-253A-27D397A45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C74D10-6C33-4590-BD13-4BAAD5FF9708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17A36AA0-1527-FAC4-038B-BCC22116C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Question 8</a:t>
            </a:r>
            <a:endParaRPr lang="en-I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1482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082233FD-1218-1B9B-C84C-824E57930F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C4CBAA-1B59-3982-04EA-31577E030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442" y="1397294"/>
            <a:ext cx="8496944" cy="5154216"/>
          </a:xfrm>
        </p:spPr>
        <p:txBody>
          <a:bodyPr/>
          <a:lstStyle/>
          <a:p>
            <a:pPr indent="0">
              <a:buNone/>
            </a:pPr>
            <a:r>
              <a:rPr lang="en-GB" sz="2400" dirty="0"/>
              <a:t>€17,500 was invested for 4 years. </a:t>
            </a:r>
            <a:r>
              <a:rPr lang="en-IE" sz="2400" dirty="0"/>
              <a:t>The first two years was at compound interest rate of 5.5%. The third and fourth year was at a simple interest rate of 6%. </a:t>
            </a:r>
            <a:r>
              <a:rPr lang="en-GB" sz="2400" dirty="0"/>
              <a:t>	</a:t>
            </a:r>
          </a:p>
          <a:p>
            <a:pPr indent="0">
              <a:buNone/>
            </a:pPr>
            <a:r>
              <a:rPr lang="en-GB" sz="2400" b="1" dirty="0"/>
              <a:t>Calculate the final amount and the interest earned.</a:t>
            </a:r>
            <a:r>
              <a:rPr lang="en-GB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         </a:t>
            </a:r>
            <a:endParaRPr lang="en-IE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IE" sz="2400" dirty="0">
                <a:solidFill>
                  <a:prstClr val="black"/>
                </a:solidFill>
              </a:rPr>
              <a:t>First 2 years 5.5% </a:t>
            </a:r>
            <a:r>
              <a:rPr lang="en-IE" sz="2400" dirty="0">
                <a:solidFill>
                  <a:srgbClr val="00B0F0"/>
                </a:solidFill>
              </a:rPr>
              <a:t>C.I. </a:t>
            </a:r>
            <a:r>
              <a:rPr lang="en-IE" sz="2400" dirty="0">
                <a:solidFill>
                  <a:prstClr val="black"/>
                </a:solidFill>
              </a:rPr>
              <a:t>: Year 1: </a:t>
            </a:r>
            <a:r>
              <a:rPr lang="en-GB" sz="2400" dirty="0"/>
              <a:t>17,500</a:t>
            </a:r>
            <a:r>
              <a:rPr lang="en-IE" sz="2400" dirty="0">
                <a:solidFill>
                  <a:prstClr val="black"/>
                </a:solidFill>
              </a:rPr>
              <a:t> × 1.05.5 = </a:t>
            </a:r>
            <a:r>
              <a:rPr lang="en-IE" sz="2400" dirty="0"/>
              <a:t>18462.50 </a:t>
            </a:r>
            <a:r>
              <a:rPr lang="en-IE" sz="2400" dirty="0">
                <a:ea typeface="Times New Roman" panose="02020603050405020304" pitchFamily="18" charset="0"/>
              </a:rPr>
              <a:t>	 </a:t>
            </a:r>
            <a:r>
              <a:rPr lang="en-IE" sz="2400" dirty="0">
                <a:solidFill>
                  <a:prstClr val="black"/>
                </a:solidFill>
              </a:rPr>
              <a:t>			      Year 2: </a:t>
            </a:r>
            <a:r>
              <a:rPr lang="en-IE" sz="2400" dirty="0">
                <a:ea typeface="Times New Roman" panose="02020603050405020304" pitchFamily="18" charset="0"/>
              </a:rPr>
              <a:t>18462.50</a:t>
            </a:r>
            <a:r>
              <a:rPr lang="en-IE" sz="2400" dirty="0">
                <a:solidFill>
                  <a:prstClr val="black"/>
                </a:solidFill>
              </a:rPr>
              <a:t>× 1.05.5 = </a:t>
            </a:r>
            <a:r>
              <a:rPr lang="en-IE" sz="2400" dirty="0">
                <a:ea typeface="Times New Roman" panose="02020603050405020304" pitchFamily="18" charset="0"/>
              </a:rPr>
              <a:t>19477.94</a:t>
            </a:r>
          </a:p>
          <a:p>
            <a:pPr lvl="0"/>
            <a:r>
              <a:rPr lang="en-IE" sz="2400" dirty="0">
                <a:solidFill>
                  <a:srgbClr val="00B050"/>
                </a:solidFill>
              </a:rPr>
              <a:t>S.I. </a:t>
            </a:r>
            <a:r>
              <a:rPr lang="en-IE" sz="2400" dirty="0">
                <a:solidFill>
                  <a:prstClr val="black"/>
                </a:solidFill>
              </a:rPr>
              <a:t>for 2 years at 6%: I = PRT </a:t>
            </a:r>
            <a:r>
              <a:rPr lang="en-IE" sz="2400" dirty="0">
                <a:solidFill>
                  <a:prstClr val="black"/>
                </a:solidFill>
                <a:ea typeface="Times New Roman" panose="02020603050405020304" pitchFamily="18" charset="0"/>
              </a:rPr>
              <a:t>19477.94 </a:t>
            </a:r>
            <a:r>
              <a:rPr lang="en-IE" sz="2400" dirty="0">
                <a:solidFill>
                  <a:prstClr val="black"/>
                </a:solidFill>
              </a:rPr>
              <a:t> × 0.06 × 2  = </a:t>
            </a:r>
            <a:r>
              <a:rPr lang="en-IE" sz="2400" dirty="0">
                <a:ea typeface="Times New Roman" panose="02020603050405020304" pitchFamily="18" charset="0"/>
              </a:rPr>
              <a:t>2337.35</a:t>
            </a:r>
          </a:p>
          <a:p>
            <a:pPr lvl="0"/>
            <a:r>
              <a:rPr lang="en-IE" sz="2400" dirty="0">
                <a:solidFill>
                  <a:prstClr val="black"/>
                </a:solidFill>
              </a:rPr>
              <a:t>Final Amount = </a:t>
            </a:r>
            <a:r>
              <a:rPr lang="en-IE" sz="2400" dirty="0">
                <a:ea typeface="Times New Roman" panose="02020603050405020304" pitchFamily="18" charset="0"/>
              </a:rPr>
              <a:t>1</a:t>
            </a:r>
            <a:r>
              <a:rPr lang="en-IE" sz="2400" dirty="0">
                <a:solidFill>
                  <a:prstClr val="black"/>
                </a:solidFill>
                <a:ea typeface="Times New Roman" panose="02020603050405020304" pitchFamily="18" charset="0"/>
              </a:rPr>
              <a:t>9477.94 </a:t>
            </a:r>
            <a:r>
              <a:rPr lang="en-IE" sz="2400" dirty="0">
                <a:solidFill>
                  <a:prstClr val="black"/>
                </a:solidFill>
              </a:rPr>
              <a:t>+ </a:t>
            </a:r>
            <a:r>
              <a:rPr lang="en-IE" sz="2400" dirty="0">
                <a:ea typeface="Times New Roman" panose="02020603050405020304" pitchFamily="18" charset="0"/>
              </a:rPr>
              <a:t>2337.35</a:t>
            </a:r>
            <a:r>
              <a:rPr lang="en-IE" sz="2400" dirty="0">
                <a:solidFill>
                  <a:prstClr val="black"/>
                </a:solidFill>
              </a:rPr>
              <a:t> = </a:t>
            </a:r>
            <a:r>
              <a:rPr lang="en-IE" sz="2400" b="1" dirty="0">
                <a:ea typeface="Times New Roman" panose="02020603050405020304" pitchFamily="18" charset="0"/>
              </a:rPr>
              <a:t>€21815.29</a:t>
            </a:r>
          </a:p>
          <a:p>
            <a:pPr lvl="0"/>
            <a:r>
              <a:rPr lang="en-IE" sz="2400" dirty="0">
                <a:solidFill>
                  <a:prstClr val="black"/>
                </a:solidFill>
              </a:rPr>
              <a:t>Final Amount = </a:t>
            </a:r>
            <a:r>
              <a:rPr lang="en-IE" sz="2400" b="1" dirty="0">
                <a:ea typeface="Times New Roman" panose="02020603050405020304" pitchFamily="18" charset="0"/>
              </a:rPr>
              <a:t>€21815.29</a:t>
            </a:r>
          </a:p>
          <a:p>
            <a:pPr lvl="0"/>
            <a:r>
              <a:rPr lang="en-IE" sz="2400" dirty="0"/>
              <a:t>Interest Earned = </a:t>
            </a:r>
            <a:r>
              <a:rPr lang="en-IE" sz="2400" dirty="0">
                <a:ea typeface="Times New Roman" panose="02020603050405020304" pitchFamily="18" charset="0"/>
              </a:rPr>
              <a:t>21815.29</a:t>
            </a:r>
            <a:r>
              <a:rPr lang="en-IE" sz="2400" dirty="0"/>
              <a:t> − 14000 = </a:t>
            </a:r>
            <a:r>
              <a:rPr lang="en-IE" sz="2400" b="1" dirty="0">
                <a:ea typeface="Times New Roman" panose="02020603050405020304" pitchFamily="18" charset="0"/>
              </a:rPr>
              <a:t>€4315.29</a:t>
            </a:r>
            <a:r>
              <a:rPr lang="en-IE" sz="2400" dirty="0"/>
              <a:t>	</a:t>
            </a:r>
            <a:endParaRPr lang="en-IE" sz="2400" u="sng" dirty="0">
              <a:solidFill>
                <a:srgbClr val="0070C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5831AF-2980-ECB2-0A12-7D3EA4258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Jennifer Byrne 2026</a:t>
            </a:r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02D5B4E1-2489-E046-462F-B2A8E8BDA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Question 9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AC721-480E-56E0-E82C-F00081785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989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6182D169-E67B-014C-A8D1-2C66ECA61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C09EFC-1583-22F2-EEC0-F2FE03EDF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442" y="1397294"/>
            <a:ext cx="8496944" cy="5154216"/>
          </a:xfrm>
        </p:spPr>
        <p:txBody>
          <a:bodyPr/>
          <a:lstStyle/>
          <a:p>
            <a:pPr indent="0">
              <a:buNone/>
            </a:pPr>
            <a:r>
              <a:rPr lang="en-GB" sz="2400" dirty="0"/>
              <a:t>€8,750 was invested at </a:t>
            </a:r>
            <a:r>
              <a:rPr lang="en-GB" sz="2400" dirty="0">
                <a:solidFill>
                  <a:srgbClr val="00B0F0"/>
                </a:solidFill>
              </a:rPr>
              <a:t>Compound Interest </a:t>
            </a:r>
            <a:r>
              <a:rPr lang="en-GB" sz="2400" dirty="0"/>
              <a:t>for 3 years. The first year rate was 4%. The second year rate was 4.5%. The third year rate was 5%. 	</a:t>
            </a:r>
          </a:p>
          <a:p>
            <a:pPr indent="0">
              <a:buNone/>
            </a:pPr>
            <a:r>
              <a:rPr lang="en-GB" sz="2400" b="1" dirty="0"/>
              <a:t>Calculate the final amount and the interest earned.</a:t>
            </a:r>
            <a:endParaRPr lang="en-IE" sz="2400" b="1" u="sng" dirty="0"/>
          </a:p>
          <a:p>
            <a:pPr indent="0">
              <a:buNone/>
            </a:pPr>
            <a:r>
              <a:rPr lang="en-GB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                   </a:t>
            </a:r>
            <a:endParaRPr lang="en-IE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E" sz="2400" dirty="0"/>
              <a:t>Year 1: </a:t>
            </a:r>
            <a:r>
              <a:rPr lang="en-IE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 8750 </a:t>
            </a:r>
            <a:r>
              <a:rPr lang="en-IE" sz="2400" dirty="0">
                <a:ea typeface="Times New Roman" panose="02020603050405020304" pitchFamily="18" charset="0"/>
              </a:rPr>
              <a:t> × 1.04 = </a:t>
            </a:r>
            <a:r>
              <a:rPr lang="en-IE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9100</a:t>
            </a:r>
            <a:r>
              <a:rPr lang="en-IE" sz="2400" dirty="0"/>
              <a:t>	</a:t>
            </a:r>
          </a:p>
          <a:p>
            <a:r>
              <a:rPr lang="en-IE" sz="2400" dirty="0"/>
              <a:t>Year 2: </a:t>
            </a:r>
            <a:r>
              <a:rPr lang="en-IE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9100</a:t>
            </a:r>
            <a:r>
              <a:rPr lang="en-IE" sz="2400" dirty="0">
                <a:ea typeface="Times New Roman" panose="02020603050405020304" pitchFamily="18" charset="0"/>
              </a:rPr>
              <a:t> × 1.045 = </a:t>
            </a:r>
            <a:r>
              <a:rPr lang="en-IE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9509.50</a:t>
            </a:r>
            <a:r>
              <a:rPr lang="en-IE" sz="2400" dirty="0">
                <a:ea typeface="Times New Roman" panose="02020603050405020304" pitchFamily="18" charset="0"/>
              </a:rPr>
              <a:t> </a:t>
            </a:r>
            <a:r>
              <a:rPr lang="en-IE" sz="2400" dirty="0"/>
              <a:t>		</a:t>
            </a:r>
          </a:p>
          <a:p>
            <a:r>
              <a:rPr lang="en-IE" sz="2400" dirty="0"/>
              <a:t>Year 3: </a:t>
            </a:r>
            <a:r>
              <a:rPr lang="en-IE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9509.50</a:t>
            </a:r>
            <a:r>
              <a:rPr lang="en-IE" sz="2400" dirty="0">
                <a:ea typeface="Times New Roman" panose="02020603050405020304" pitchFamily="18" charset="0"/>
              </a:rPr>
              <a:t> × 1.06 = </a:t>
            </a:r>
            <a:r>
              <a:rPr lang="en-IE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10,080.07</a:t>
            </a:r>
          </a:p>
          <a:p>
            <a:r>
              <a:rPr lang="en-IE" sz="2400" dirty="0">
                <a:solidFill>
                  <a:prstClr val="black"/>
                </a:solidFill>
              </a:rPr>
              <a:t>Final Amount = </a:t>
            </a:r>
            <a:r>
              <a:rPr lang="en-IE" sz="2400" b="1" dirty="0">
                <a:ea typeface="Times New Roman" panose="02020603050405020304" pitchFamily="18" charset="0"/>
              </a:rPr>
              <a:t>€</a:t>
            </a:r>
            <a:r>
              <a:rPr lang="en-IE" sz="2400" b="1" dirty="0">
                <a:latin typeface="Calibri" panose="020F0502020204030204" pitchFamily="34" charset="0"/>
                <a:ea typeface="Times New Roman" panose="02020603050405020304" pitchFamily="18" charset="0"/>
              </a:rPr>
              <a:t>10,080.07</a:t>
            </a:r>
            <a:endParaRPr lang="en-IE" sz="2400" b="1" dirty="0">
              <a:ea typeface="Times New Roman" panose="02020603050405020304" pitchFamily="18" charset="0"/>
            </a:endParaRPr>
          </a:p>
          <a:p>
            <a:r>
              <a:rPr lang="en-IE" sz="2400" dirty="0"/>
              <a:t>Interest Earned = </a:t>
            </a:r>
            <a:r>
              <a:rPr lang="en-IE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10,080.07</a:t>
            </a:r>
            <a:r>
              <a:rPr lang="en-IE" sz="2400" dirty="0"/>
              <a:t> − 9500 = </a:t>
            </a:r>
            <a:r>
              <a:rPr lang="en-IE" sz="2400" b="1" dirty="0">
                <a:ea typeface="Times New Roman" panose="02020603050405020304" pitchFamily="18" charset="0"/>
              </a:rPr>
              <a:t>€</a:t>
            </a:r>
            <a:r>
              <a:rPr lang="en-IE" sz="2400" b="1" dirty="0">
                <a:latin typeface="Calibri" panose="020F0502020204030204" pitchFamily="34" charset="0"/>
                <a:ea typeface="Times New Roman" panose="02020603050405020304" pitchFamily="18" charset="0"/>
              </a:rPr>
              <a:t>1,330.07</a:t>
            </a:r>
            <a:r>
              <a:rPr lang="en-IE" sz="2400" dirty="0"/>
              <a:t>	</a:t>
            </a:r>
            <a:endParaRPr lang="en-IE" sz="2400" u="sng" dirty="0">
              <a:solidFill>
                <a:srgbClr val="0070C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7E33A7-D9F9-567D-FBBB-32C9D286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Jennifer Byrne 2026</a:t>
            </a:r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CBC036E6-C6B5-1D59-F7C3-D31EA1157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Question 10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2C95B-AD3B-38BC-AFFC-C827E133D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31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4B79028D-A142-1D8A-BAC3-69F509E67A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3FB09-761A-B433-1C8C-C0AFED12F2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442" y="1397294"/>
            <a:ext cx="8496944" cy="5154216"/>
          </a:xfrm>
        </p:spPr>
        <p:txBody>
          <a:bodyPr/>
          <a:lstStyle/>
          <a:p>
            <a:pPr indent="0">
              <a:buNone/>
            </a:pPr>
            <a:r>
              <a:rPr lang="en-GB" sz="2400" dirty="0"/>
              <a:t>€16,000 was invested for 4 years. </a:t>
            </a:r>
            <a:r>
              <a:rPr lang="en-IE" sz="2400" dirty="0"/>
              <a:t>The first two years was at compound interest rate of 6%. The third and fourth year was at a simple interest rate of 4%. </a:t>
            </a:r>
            <a:r>
              <a:rPr lang="en-GB" sz="2400" dirty="0"/>
              <a:t>	</a:t>
            </a:r>
          </a:p>
          <a:p>
            <a:pPr indent="0">
              <a:buNone/>
            </a:pPr>
            <a:r>
              <a:rPr lang="en-GB" sz="2400" b="1" dirty="0"/>
              <a:t>Calculate the final amount and the interest earned.</a:t>
            </a:r>
            <a:r>
              <a:rPr lang="en-GB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         </a:t>
            </a:r>
            <a:endParaRPr lang="en-IE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IE" sz="2400" dirty="0">
                <a:solidFill>
                  <a:prstClr val="black"/>
                </a:solidFill>
              </a:rPr>
              <a:t>First 2 years 6% </a:t>
            </a:r>
            <a:r>
              <a:rPr lang="en-IE" sz="2400" dirty="0">
                <a:solidFill>
                  <a:srgbClr val="00B0F0"/>
                </a:solidFill>
              </a:rPr>
              <a:t>C.I. </a:t>
            </a:r>
            <a:r>
              <a:rPr lang="en-IE" sz="2400" dirty="0">
                <a:solidFill>
                  <a:prstClr val="black"/>
                </a:solidFill>
              </a:rPr>
              <a:t>: Year 1: </a:t>
            </a:r>
            <a:r>
              <a:rPr lang="en-GB" sz="2400" dirty="0"/>
              <a:t>17,500</a:t>
            </a:r>
            <a:r>
              <a:rPr lang="en-IE" sz="2400" dirty="0">
                <a:solidFill>
                  <a:prstClr val="black"/>
                </a:solidFill>
              </a:rPr>
              <a:t> × 1.06 = </a:t>
            </a:r>
            <a:r>
              <a:rPr lang="en-IE" sz="2400" dirty="0"/>
              <a:t>18462.50 </a:t>
            </a:r>
            <a:r>
              <a:rPr lang="en-IE" sz="2400" dirty="0">
                <a:ea typeface="Times New Roman" panose="02020603050405020304" pitchFamily="18" charset="0"/>
              </a:rPr>
              <a:t>	 </a:t>
            </a:r>
            <a:r>
              <a:rPr lang="en-IE" sz="2400" dirty="0">
                <a:solidFill>
                  <a:prstClr val="black"/>
                </a:solidFill>
              </a:rPr>
              <a:t>			               Year 2: </a:t>
            </a:r>
            <a:r>
              <a:rPr lang="en-IE" sz="2400" dirty="0">
                <a:ea typeface="Times New Roman" panose="02020603050405020304" pitchFamily="18" charset="0"/>
              </a:rPr>
              <a:t>18462.50</a:t>
            </a:r>
            <a:r>
              <a:rPr lang="en-IE" sz="2400" dirty="0">
                <a:solidFill>
                  <a:prstClr val="black"/>
                </a:solidFill>
              </a:rPr>
              <a:t>× 1.05.5 = </a:t>
            </a:r>
            <a:r>
              <a:rPr lang="en-IE" sz="2400" dirty="0">
                <a:ea typeface="Times New Roman" panose="02020603050405020304" pitchFamily="18" charset="0"/>
              </a:rPr>
              <a:t>19477.94</a:t>
            </a:r>
          </a:p>
          <a:p>
            <a:pPr lvl="0"/>
            <a:r>
              <a:rPr lang="en-IE" sz="2400" dirty="0">
                <a:solidFill>
                  <a:srgbClr val="00B050"/>
                </a:solidFill>
              </a:rPr>
              <a:t>S.I. </a:t>
            </a:r>
            <a:r>
              <a:rPr lang="en-IE" sz="2400" dirty="0">
                <a:solidFill>
                  <a:prstClr val="black"/>
                </a:solidFill>
              </a:rPr>
              <a:t>for 2 years at 4%: I = PRT </a:t>
            </a:r>
            <a:r>
              <a:rPr lang="en-IE" sz="2400" dirty="0">
                <a:solidFill>
                  <a:prstClr val="black"/>
                </a:solidFill>
                <a:ea typeface="Times New Roman" panose="02020603050405020304" pitchFamily="18" charset="0"/>
              </a:rPr>
              <a:t>19477.94 </a:t>
            </a:r>
            <a:r>
              <a:rPr lang="en-IE" sz="2400" dirty="0">
                <a:solidFill>
                  <a:prstClr val="black"/>
                </a:solidFill>
              </a:rPr>
              <a:t> × 0.04 × 2  = </a:t>
            </a:r>
            <a:r>
              <a:rPr lang="en-IE" sz="2400" dirty="0">
                <a:ea typeface="Times New Roman" panose="02020603050405020304" pitchFamily="18" charset="0"/>
              </a:rPr>
              <a:t>2337.35</a:t>
            </a:r>
          </a:p>
          <a:p>
            <a:pPr lvl="0"/>
            <a:r>
              <a:rPr lang="en-IE" sz="2400" dirty="0">
                <a:solidFill>
                  <a:prstClr val="black"/>
                </a:solidFill>
              </a:rPr>
              <a:t>Final Amount = </a:t>
            </a:r>
            <a:r>
              <a:rPr lang="en-IE" sz="2400" dirty="0">
                <a:ea typeface="Times New Roman" panose="02020603050405020304" pitchFamily="18" charset="0"/>
              </a:rPr>
              <a:t>1</a:t>
            </a:r>
            <a:r>
              <a:rPr lang="en-IE" sz="2400" dirty="0">
                <a:solidFill>
                  <a:prstClr val="black"/>
                </a:solidFill>
                <a:ea typeface="Times New Roman" panose="02020603050405020304" pitchFamily="18" charset="0"/>
              </a:rPr>
              <a:t>9477.94 </a:t>
            </a:r>
            <a:r>
              <a:rPr lang="en-IE" sz="2400" dirty="0">
                <a:solidFill>
                  <a:prstClr val="black"/>
                </a:solidFill>
              </a:rPr>
              <a:t>+ </a:t>
            </a:r>
            <a:r>
              <a:rPr lang="en-IE" sz="2400" dirty="0">
                <a:ea typeface="Times New Roman" panose="02020603050405020304" pitchFamily="18" charset="0"/>
              </a:rPr>
              <a:t>2337.35</a:t>
            </a:r>
            <a:r>
              <a:rPr lang="en-IE" sz="2400" dirty="0">
                <a:solidFill>
                  <a:prstClr val="black"/>
                </a:solidFill>
              </a:rPr>
              <a:t> = </a:t>
            </a:r>
            <a:r>
              <a:rPr lang="en-IE" sz="2400" b="1" dirty="0">
                <a:ea typeface="Times New Roman" panose="02020603050405020304" pitchFamily="18" charset="0"/>
              </a:rPr>
              <a:t>€21815.29</a:t>
            </a:r>
          </a:p>
          <a:p>
            <a:pPr lvl="0"/>
            <a:r>
              <a:rPr lang="en-IE" sz="2400" dirty="0">
                <a:solidFill>
                  <a:prstClr val="black"/>
                </a:solidFill>
              </a:rPr>
              <a:t>Final Amount = </a:t>
            </a:r>
            <a:r>
              <a:rPr lang="en-IE" sz="2400" b="1" dirty="0">
                <a:ea typeface="Times New Roman" panose="02020603050405020304" pitchFamily="18" charset="0"/>
              </a:rPr>
              <a:t>€21815.29</a:t>
            </a:r>
          </a:p>
          <a:p>
            <a:pPr lvl="0"/>
            <a:r>
              <a:rPr lang="en-IE" sz="2400" dirty="0"/>
              <a:t>Interest Earned = </a:t>
            </a:r>
            <a:r>
              <a:rPr lang="en-IE" sz="2400" dirty="0">
                <a:ea typeface="Times New Roman" panose="02020603050405020304" pitchFamily="18" charset="0"/>
              </a:rPr>
              <a:t>21815.29</a:t>
            </a:r>
            <a:r>
              <a:rPr lang="en-IE" sz="2400" dirty="0"/>
              <a:t> − 14000 = </a:t>
            </a:r>
            <a:r>
              <a:rPr lang="en-IE" sz="2400" b="1" dirty="0">
                <a:ea typeface="Times New Roman" panose="02020603050405020304" pitchFamily="18" charset="0"/>
              </a:rPr>
              <a:t>€4315.29</a:t>
            </a:r>
            <a:r>
              <a:rPr lang="en-IE" sz="2400" dirty="0"/>
              <a:t>	</a:t>
            </a:r>
            <a:endParaRPr lang="en-IE" sz="2400" u="sng" dirty="0">
              <a:solidFill>
                <a:srgbClr val="0070C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2B2691-4594-B61C-F497-3D6A9F526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Jennifer Byrne 2026</a:t>
            </a:r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826CCFD9-DFF1-0101-A639-3C820B728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Question 11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F9D551-FA65-4B8B-D398-0C07C7F29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953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9491F-D44B-6B75-CD6B-2348E8FA9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F6623-0FF6-219E-D315-AC68F81FA0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442" y="1397294"/>
            <a:ext cx="8496944" cy="5154216"/>
          </a:xfrm>
        </p:spPr>
        <p:txBody>
          <a:bodyPr/>
          <a:lstStyle/>
          <a:p>
            <a:pPr indent="79772"/>
            <a:r>
              <a:rPr lang="en-GB" sz="2400" dirty="0">
                <a:solidFill>
                  <a:srgbClr val="0070C0"/>
                </a:solidFill>
              </a:rPr>
              <a:t> </a:t>
            </a:r>
            <a:r>
              <a:rPr lang="en-GB" sz="2400" dirty="0"/>
              <a:t>Q </a:t>
            </a:r>
            <a:r>
              <a:rPr lang="en-IE" sz="2400" dirty="0"/>
              <a:t>2. A Person looking to Invest €20,000 for 5 years has been  given </a:t>
            </a:r>
            <a:r>
              <a:rPr lang="en-IE" sz="2400" u="sng" dirty="0">
                <a:solidFill>
                  <a:srgbClr val="0070C0"/>
                </a:solidFill>
              </a:rPr>
              <a:t>two </a:t>
            </a:r>
            <a:r>
              <a:rPr lang="en-IE" sz="2400" dirty="0">
                <a:solidFill>
                  <a:srgbClr val="0070C0"/>
                </a:solidFill>
              </a:rPr>
              <a:t> options.</a:t>
            </a:r>
            <a:r>
              <a:rPr lang="en-IE" sz="2400" u="sng" dirty="0">
                <a:solidFill>
                  <a:srgbClr val="0070C0"/>
                </a:solidFill>
              </a:rPr>
              <a:t> </a:t>
            </a:r>
          </a:p>
          <a:p>
            <a:pPr indent="79772"/>
            <a:r>
              <a:rPr lang="en-IE" sz="2400" dirty="0"/>
              <a:t> Which Option should they choose in order to make the most money? </a:t>
            </a:r>
            <a:r>
              <a:rPr lang="en-IE" sz="2400" b="1" dirty="0"/>
              <a:t>Show all Calculations.</a:t>
            </a:r>
          </a:p>
          <a:p>
            <a:pPr indent="79772"/>
            <a:r>
              <a:rPr lang="en-IE" sz="2400" u="sng" dirty="0">
                <a:solidFill>
                  <a:srgbClr val="0070C0"/>
                </a:solidFill>
              </a:rPr>
              <a:t> Option A</a:t>
            </a:r>
            <a:r>
              <a:rPr lang="en-IE" sz="2400" dirty="0">
                <a:solidFill>
                  <a:srgbClr val="0070C0"/>
                </a:solidFill>
              </a:rPr>
              <a:t>   </a:t>
            </a:r>
            <a:r>
              <a:rPr lang="en-IE" sz="2400" dirty="0"/>
              <a:t>will give 5% </a:t>
            </a:r>
            <a:r>
              <a:rPr lang="en-IE" sz="2400" dirty="0">
                <a:solidFill>
                  <a:srgbClr val="00B0F0"/>
                </a:solidFill>
              </a:rPr>
              <a:t>Compound Interest </a:t>
            </a:r>
            <a:r>
              <a:rPr lang="en-IE" sz="2400" dirty="0"/>
              <a:t>for the first 3 years and then 5% </a:t>
            </a:r>
            <a:r>
              <a:rPr lang="en-IE" sz="2400" dirty="0">
                <a:solidFill>
                  <a:srgbClr val="00B050"/>
                </a:solidFill>
              </a:rPr>
              <a:t>Simple Interest </a:t>
            </a:r>
            <a:r>
              <a:rPr lang="en-IE" sz="2400" dirty="0"/>
              <a:t>for the following 2 years.                     </a:t>
            </a:r>
          </a:p>
          <a:p>
            <a:pPr indent="342900">
              <a:buNone/>
            </a:pPr>
            <a:r>
              <a:rPr lang="en-IE" sz="2400" dirty="0"/>
              <a:t>  </a:t>
            </a:r>
            <a:r>
              <a:rPr lang="en-IE" sz="2400" u="sng" dirty="0"/>
              <a:t> Or</a:t>
            </a:r>
            <a:endParaRPr lang="en-IE" sz="2400" dirty="0"/>
          </a:p>
          <a:p>
            <a:pPr indent="79772"/>
            <a:r>
              <a:rPr lang="en-IE" sz="2400" u="sng" dirty="0">
                <a:solidFill>
                  <a:srgbClr val="0070C0"/>
                </a:solidFill>
              </a:rPr>
              <a:t> Option B</a:t>
            </a:r>
            <a:r>
              <a:rPr lang="en-IE" sz="2400" dirty="0">
                <a:solidFill>
                  <a:srgbClr val="0070C0"/>
                </a:solidFill>
              </a:rPr>
              <a:t>  </a:t>
            </a:r>
            <a:r>
              <a:rPr lang="en-IE" sz="2400" dirty="0"/>
              <a:t>will give 4% </a:t>
            </a:r>
            <a:r>
              <a:rPr lang="en-IE" sz="2400" dirty="0">
                <a:solidFill>
                  <a:srgbClr val="00B0F0"/>
                </a:solidFill>
              </a:rPr>
              <a:t>Compound Interest </a:t>
            </a:r>
            <a:r>
              <a:rPr lang="en-IE" sz="2400" dirty="0"/>
              <a:t>for the first 2 years and then 6% </a:t>
            </a:r>
            <a:r>
              <a:rPr lang="en-IE" sz="2400" dirty="0">
                <a:solidFill>
                  <a:srgbClr val="00B050"/>
                </a:solidFill>
              </a:rPr>
              <a:t>Simple Interest </a:t>
            </a:r>
            <a:r>
              <a:rPr lang="en-IE" sz="2400" dirty="0"/>
              <a:t>for the following 3 years.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4DD0C0-D282-8DE0-58F2-B7D9C3A39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2026</a:t>
            </a:r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CA201076-FA93-828E-3FB7-7E7444CA4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Question 12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79FDFF-C866-35F5-190C-BB10B517F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303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D19DD1-9040-6947-CE02-10B7AF761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372D2-0EAD-AF8D-858E-7DD947B199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1343720"/>
            <a:ext cx="8229600" cy="2085280"/>
          </a:xfrm>
        </p:spPr>
        <p:txBody>
          <a:bodyPr/>
          <a:lstStyle/>
          <a:p>
            <a:r>
              <a:rPr lang="en-IE" sz="2400" b="1" dirty="0"/>
              <a:t>Option A:</a:t>
            </a:r>
            <a:r>
              <a:rPr lang="en-GB" sz="2400" b="1" dirty="0"/>
              <a:t> </a:t>
            </a:r>
            <a:r>
              <a:rPr lang="en-IE" sz="2400" dirty="0"/>
              <a:t>€20,000 @ 5% </a:t>
            </a:r>
            <a:r>
              <a:rPr lang="en-IE" sz="2400" dirty="0">
                <a:solidFill>
                  <a:srgbClr val="00B0F0"/>
                </a:solidFill>
              </a:rPr>
              <a:t>C.I. </a:t>
            </a:r>
            <a:r>
              <a:rPr lang="en-IE" sz="2400" dirty="0"/>
              <a:t>for 3yrs then 5% </a:t>
            </a:r>
            <a:r>
              <a:rPr lang="en-IE" sz="2400" dirty="0">
                <a:solidFill>
                  <a:srgbClr val="00B050"/>
                </a:solidFill>
              </a:rPr>
              <a:t>S.I. </a:t>
            </a:r>
            <a:r>
              <a:rPr lang="en-IE" sz="2400" dirty="0"/>
              <a:t>for 2yrs</a:t>
            </a:r>
            <a:r>
              <a:rPr lang="en-GB" sz="2400" dirty="0"/>
              <a:t> 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tabLst/>
              <a:defRPr/>
            </a:pPr>
            <a:r>
              <a:rPr lang="en-IE" sz="2400" dirty="0"/>
              <a:t>First 3 years 5% </a:t>
            </a:r>
            <a:r>
              <a:rPr lang="en-IE" sz="2400" dirty="0">
                <a:solidFill>
                  <a:srgbClr val="00B0F0"/>
                </a:solidFill>
              </a:rPr>
              <a:t>C.I. </a:t>
            </a:r>
            <a:r>
              <a:rPr lang="en-IE" sz="2400" dirty="0"/>
              <a:t>: 	Year 1: 20000 × 1.05 = </a:t>
            </a:r>
            <a:r>
              <a:rPr lang="en-I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21000	 </a:t>
            </a:r>
            <a:r>
              <a:rPr lang="en-IE" sz="2400" dirty="0"/>
              <a:t>				Year 2: 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21000</a:t>
            </a:r>
            <a:r>
              <a:rPr lang="en-I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E" sz="2400" dirty="0"/>
              <a:t>× 1.05 = </a:t>
            </a:r>
            <a:r>
              <a:rPr lang="en-I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22050	 				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Year 2: </a:t>
            </a:r>
            <a:r>
              <a:rPr lang="en-I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22050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× 1.05 = </a:t>
            </a:r>
            <a:r>
              <a:rPr lang="en-I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23152.50 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S.I. </a:t>
            </a:r>
            <a:r>
              <a:rPr lang="en-IE" sz="2400" dirty="0"/>
              <a:t>for 2 years at 5%: I = PRT 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23152.50</a:t>
            </a:r>
            <a:r>
              <a:rPr lang="en-IE" sz="2400" dirty="0"/>
              <a:t> × 0.05 × 2  = </a:t>
            </a:r>
            <a:r>
              <a:rPr lang="en-I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2315.25 </a:t>
            </a:r>
          </a:p>
          <a:p>
            <a:r>
              <a:rPr lang="en-IE" sz="2400" dirty="0"/>
              <a:t>Final Amount = </a:t>
            </a:r>
            <a:r>
              <a:rPr lang="en-I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23152.50 + 2315.25 = </a:t>
            </a:r>
            <a:r>
              <a:rPr lang="en-IE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€25467.75</a:t>
            </a:r>
            <a:endParaRPr lang="en-IE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597F09-EAE3-E269-A935-B3D089A85D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3865141"/>
            <a:ext cx="8229600" cy="2852392"/>
          </a:xfrm>
        </p:spPr>
        <p:txBody>
          <a:bodyPr/>
          <a:lstStyle/>
          <a:p>
            <a:r>
              <a:rPr lang="en-IE" sz="2400" b="1" dirty="0">
                <a:latin typeface="+mj-lt"/>
              </a:rPr>
              <a:t>Option B:</a:t>
            </a:r>
            <a:r>
              <a:rPr lang="en-GB" sz="2400" b="1" dirty="0">
                <a:latin typeface="+mj-lt"/>
              </a:rPr>
              <a:t> </a:t>
            </a:r>
            <a:r>
              <a:rPr lang="en-IE" sz="2400" dirty="0">
                <a:latin typeface="+mj-lt"/>
              </a:rPr>
              <a:t>€20,000 @  4% </a:t>
            </a:r>
            <a:r>
              <a:rPr lang="en-IE" sz="2400" dirty="0">
                <a:solidFill>
                  <a:srgbClr val="00B0F0"/>
                </a:solidFill>
                <a:latin typeface="+mj-lt"/>
              </a:rPr>
              <a:t>C.I. </a:t>
            </a:r>
            <a:r>
              <a:rPr lang="en-IE" sz="2400" dirty="0">
                <a:latin typeface="+mj-lt"/>
              </a:rPr>
              <a:t>for 2yrs then 6% </a:t>
            </a:r>
            <a:r>
              <a:rPr lang="en-IE" sz="2400" dirty="0">
                <a:solidFill>
                  <a:srgbClr val="00B050"/>
                </a:solidFill>
                <a:latin typeface="+mj-lt"/>
              </a:rPr>
              <a:t>S.I. </a:t>
            </a:r>
            <a:r>
              <a:rPr lang="en-IE" sz="2400" dirty="0">
                <a:latin typeface="+mj-lt"/>
              </a:rPr>
              <a:t>for 3yrs</a:t>
            </a:r>
            <a:r>
              <a:rPr lang="en-GB" sz="2400" dirty="0">
                <a:latin typeface="+mj-lt"/>
              </a:rPr>
              <a:t> </a:t>
            </a:r>
          </a:p>
          <a:p>
            <a:r>
              <a:rPr lang="en-IE" sz="2400" dirty="0">
                <a:latin typeface="+mj-lt"/>
              </a:rPr>
              <a:t>First 2 years 4% </a:t>
            </a:r>
            <a:r>
              <a:rPr lang="en-IE" sz="2400" dirty="0">
                <a:solidFill>
                  <a:srgbClr val="00B0F0"/>
                </a:solidFill>
                <a:latin typeface="+mj-lt"/>
              </a:rPr>
              <a:t>C.I. </a:t>
            </a:r>
            <a:r>
              <a:rPr lang="en-IE" sz="2400" dirty="0">
                <a:latin typeface="+mj-lt"/>
              </a:rPr>
              <a:t>:  Year 1: 20000 × 1.04 = </a:t>
            </a:r>
            <a:r>
              <a:rPr lang="en-IE" sz="2400" dirty="0">
                <a:effectLst/>
                <a:latin typeface="+mj-lt"/>
                <a:ea typeface="Times New Roman" panose="02020603050405020304" pitchFamily="18" charset="0"/>
              </a:rPr>
              <a:t>20800 	 </a:t>
            </a:r>
            <a:r>
              <a:rPr lang="en-IE" sz="2400" dirty="0">
                <a:latin typeface="+mj-lt"/>
              </a:rPr>
              <a:t>				Year 2: 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+mn-cs"/>
              </a:rPr>
              <a:t>20800</a:t>
            </a:r>
            <a:r>
              <a:rPr lang="en-IE" sz="24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IE" sz="2400" dirty="0">
                <a:latin typeface="+mj-lt"/>
              </a:rPr>
              <a:t>× 1.04 = </a:t>
            </a:r>
            <a:r>
              <a:rPr lang="en-IE" sz="2400" dirty="0">
                <a:effectLst/>
                <a:latin typeface="+mj-lt"/>
                <a:ea typeface="Times New Roman" panose="02020603050405020304" pitchFamily="18" charset="0"/>
              </a:rPr>
              <a:t>21632 </a:t>
            </a:r>
          </a:p>
          <a:p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S.I. </a:t>
            </a:r>
            <a:r>
              <a:rPr lang="en-IE" sz="2400" dirty="0">
                <a:latin typeface="+mj-lt"/>
              </a:rPr>
              <a:t>for 2 years at 2%: I = PRT 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+mn-cs"/>
              </a:rPr>
              <a:t>21632</a:t>
            </a:r>
            <a:r>
              <a:rPr lang="en-IE" sz="2400" dirty="0">
                <a:latin typeface="+mj-lt"/>
              </a:rPr>
              <a:t> × 0.06 × 3 = </a:t>
            </a:r>
            <a:r>
              <a:rPr lang="en-IE" sz="2400" dirty="0">
                <a:effectLst/>
                <a:latin typeface="+mj-lt"/>
                <a:ea typeface="Times New Roman" panose="02020603050405020304" pitchFamily="18" charset="0"/>
              </a:rPr>
              <a:t>3,893.76 </a:t>
            </a:r>
          </a:p>
          <a:p>
            <a:r>
              <a:rPr lang="en-IE" sz="2400" dirty="0">
                <a:latin typeface="+mj-lt"/>
              </a:rPr>
              <a:t>Final Amount =</a:t>
            </a:r>
            <a:r>
              <a:rPr lang="en-IE" sz="2400" dirty="0">
                <a:effectLst/>
                <a:latin typeface="+mj-lt"/>
                <a:ea typeface="Times New Roman" panose="02020603050405020304" pitchFamily="18" charset="0"/>
              </a:rPr>
              <a:t> 21632 + 3,893.76 = </a:t>
            </a:r>
            <a:r>
              <a:rPr lang="en-IE" sz="2400" b="1" dirty="0">
                <a:effectLst/>
                <a:latin typeface="+mj-lt"/>
                <a:ea typeface="Times New Roman" panose="02020603050405020304" pitchFamily="18" charset="0"/>
              </a:rPr>
              <a:t>€25,525.76 </a:t>
            </a:r>
          </a:p>
          <a:p>
            <a:r>
              <a:rPr lang="en-GB" sz="2200" dirty="0">
                <a:solidFill>
                  <a:srgbClr val="CC0000"/>
                </a:solidFill>
                <a:latin typeface="+mj-lt"/>
              </a:rPr>
              <a:t>Answer: Option B gives more money </a:t>
            </a:r>
            <a:r>
              <a:rPr lang="en-IE" sz="2200" b="1" dirty="0">
                <a:effectLst/>
                <a:latin typeface="+mj-lt"/>
                <a:ea typeface="Times New Roman" panose="02020603050405020304" pitchFamily="18" charset="0"/>
              </a:rPr>
              <a:t>€25,525.76</a:t>
            </a:r>
            <a:endParaRPr lang="en-GB" sz="2200" dirty="0">
              <a:latin typeface="+mj-lt"/>
            </a:endParaRPr>
          </a:p>
          <a:p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960BBA-8221-B4FA-D4BB-397A8D93F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2026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FF4BB-4C4A-9E72-8AEA-40D3A9D42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C74D10-6C33-4590-BD13-4BAAD5FF9708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EFC48A0B-10DA-9DA7-DF8C-4B8A0C729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Question 12</a:t>
            </a:r>
            <a:endParaRPr lang="en-I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257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5880" y="1700808"/>
            <a:ext cx="8280920" cy="6048375"/>
          </a:xfrm>
        </p:spPr>
        <p:txBody>
          <a:bodyPr/>
          <a:lstStyle/>
          <a:p>
            <a:r>
              <a:rPr lang="en-GB" sz="2400" b="1" dirty="0"/>
              <a:t>Q</a:t>
            </a:r>
            <a:r>
              <a:rPr lang="en-IE" sz="2400" b="1" dirty="0"/>
              <a:t>1.  </a:t>
            </a:r>
            <a:r>
              <a:rPr lang="en-IE" sz="2400" dirty="0"/>
              <a:t>A Cabinet- Maker looking to Invest €8,000 for 4 years has been given </a:t>
            </a:r>
            <a:r>
              <a:rPr lang="en-IE" sz="2400" b="1" u="sng" dirty="0"/>
              <a:t>  </a:t>
            </a:r>
            <a:r>
              <a:rPr lang="en-IE" sz="2400" b="1" u="sng" dirty="0">
                <a:solidFill>
                  <a:srgbClr val="0070C0"/>
                </a:solidFill>
              </a:rPr>
              <a:t>two options </a:t>
            </a:r>
            <a:r>
              <a:rPr lang="en-IE" sz="2400" dirty="0">
                <a:solidFill>
                  <a:srgbClr val="0070C0"/>
                </a:solidFill>
              </a:rPr>
              <a:t>. </a:t>
            </a:r>
            <a:r>
              <a:rPr lang="en-IE" sz="2400" dirty="0"/>
              <a:t>Which Option should they choose in order to make the most money? </a:t>
            </a:r>
            <a:r>
              <a:rPr lang="en-IE" sz="2400" b="1" dirty="0"/>
              <a:t>Show all Calculations.</a:t>
            </a:r>
          </a:p>
          <a:p>
            <a:endParaRPr lang="en-IE" sz="2400" dirty="0">
              <a:solidFill>
                <a:srgbClr val="0070C0"/>
              </a:solidFill>
            </a:endParaRPr>
          </a:p>
          <a:p>
            <a:r>
              <a:rPr lang="en-IE" sz="2400" u="sng" dirty="0">
                <a:solidFill>
                  <a:srgbClr val="0070C0"/>
                </a:solidFill>
              </a:rPr>
              <a:t>Option A   </a:t>
            </a:r>
            <a:r>
              <a:rPr lang="en-IE" sz="2400" dirty="0"/>
              <a:t>will give 6% </a:t>
            </a:r>
            <a:r>
              <a:rPr lang="en-IE" sz="2400" dirty="0">
                <a:solidFill>
                  <a:srgbClr val="00B0F0"/>
                </a:solidFill>
              </a:rPr>
              <a:t>Compound Interest </a:t>
            </a:r>
            <a:r>
              <a:rPr lang="en-IE" sz="2400" dirty="0"/>
              <a:t>for the first 2 years and then 4% </a:t>
            </a:r>
            <a:r>
              <a:rPr lang="en-IE" sz="2400" dirty="0">
                <a:solidFill>
                  <a:srgbClr val="00B050"/>
                </a:solidFill>
              </a:rPr>
              <a:t>Simple Interest </a:t>
            </a:r>
            <a:r>
              <a:rPr lang="en-IE" sz="2400" dirty="0"/>
              <a:t>for the following 2 years. </a:t>
            </a:r>
            <a:endParaRPr lang="en-IE" sz="2400" b="1" u="sng" dirty="0"/>
          </a:p>
          <a:p>
            <a:r>
              <a:rPr lang="en-IE" sz="2400" b="1" u="sng" dirty="0"/>
              <a:t> Or</a:t>
            </a:r>
          </a:p>
          <a:p>
            <a:endParaRPr lang="en-IE" sz="2400" dirty="0"/>
          </a:p>
          <a:p>
            <a:r>
              <a:rPr lang="en-IE" sz="2400" u="sng" dirty="0">
                <a:solidFill>
                  <a:srgbClr val="0070C0"/>
                </a:solidFill>
              </a:rPr>
              <a:t>Option B  </a:t>
            </a:r>
            <a:r>
              <a:rPr lang="en-IE" sz="2400" dirty="0"/>
              <a:t>will give 4% </a:t>
            </a:r>
            <a:r>
              <a:rPr lang="en-IE" sz="2400" dirty="0">
                <a:solidFill>
                  <a:srgbClr val="00B0F0"/>
                </a:solidFill>
              </a:rPr>
              <a:t>Compound Interest </a:t>
            </a:r>
            <a:r>
              <a:rPr lang="en-IE" sz="2400" dirty="0"/>
              <a:t>for the first 2 years and then 6% </a:t>
            </a:r>
            <a:r>
              <a:rPr lang="en-IE" sz="2400" dirty="0">
                <a:solidFill>
                  <a:srgbClr val="00B050"/>
                </a:solidFill>
              </a:rPr>
              <a:t>Simple Interest </a:t>
            </a:r>
            <a:r>
              <a:rPr lang="en-IE" sz="2400" dirty="0"/>
              <a:t>for the following 2 years.</a:t>
            </a:r>
          </a:p>
          <a:p>
            <a:pPr>
              <a:buFontTx/>
              <a:buNone/>
            </a:pPr>
            <a:endParaRPr lang="en-IE" sz="1800" dirty="0"/>
          </a:p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2026</a:t>
            </a: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94E9302B-6B91-19AE-5C3E-DEA434490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Question 1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B69A764-841D-B928-7E83-5E819B628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A957D-9833-7D6F-F8C7-1550E92A78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1211580"/>
            <a:ext cx="4038600" cy="4434840"/>
          </a:xfrm>
        </p:spPr>
        <p:txBody>
          <a:bodyPr/>
          <a:lstStyle/>
          <a:p>
            <a:r>
              <a:rPr lang="en-IE" sz="2000" dirty="0"/>
              <a:t>Option A :</a:t>
            </a:r>
            <a:r>
              <a:rPr lang="en-GB" sz="2000" dirty="0"/>
              <a:t> </a:t>
            </a:r>
            <a:r>
              <a:rPr lang="en-IE" sz="2000" dirty="0"/>
              <a:t>€8,000 @ 6% </a:t>
            </a:r>
            <a:r>
              <a:rPr lang="en-IE" sz="2000" dirty="0">
                <a:solidFill>
                  <a:srgbClr val="00B0F0"/>
                </a:solidFill>
              </a:rPr>
              <a:t>C.I.</a:t>
            </a:r>
            <a:r>
              <a:rPr lang="en-IE" sz="2000" dirty="0">
                <a:solidFill>
                  <a:schemeClr val="accent2"/>
                </a:solidFill>
              </a:rPr>
              <a:t> </a:t>
            </a:r>
            <a:r>
              <a:rPr lang="en-IE" sz="2000" dirty="0"/>
              <a:t>for 2yrs then 4% </a:t>
            </a:r>
            <a:r>
              <a:rPr lang="en-IE" sz="2000" dirty="0">
                <a:solidFill>
                  <a:srgbClr val="00B050"/>
                </a:solidFill>
              </a:rPr>
              <a:t>S.I. </a:t>
            </a:r>
            <a:r>
              <a:rPr lang="en-IE" sz="2000" dirty="0"/>
              <a:t>for 2yrs</a:t>
            </a:r>
            <a:r>
              <a:rPr lang="en-GB" sz="2000" dirty="0"/>
              <a:t> </a:t>
            </a:r>
          </a:p>
          <a:p>
            <a:r>
              <a:rPr lang="en-IE" sz="2000" dirty="0"/>
              <a:t>Invest                8,000.00             </a:t>
            </a:r>
            <a:r>
              <a:rPr lang="en-IE" sz="2000" dirty="0">
                <a:solidFill>
                  <a:srgbClr val="00B0F0"/>
                </a:solidFill>
              </a:rPr>
              <a:t>+6%   C.I.  </a:t>
            </a:r>
            <a:r>
              <a:rPr lang="en-IE" sz="2000" dirty="0"/>
              <a:t>	  </a:t>
            </a:r>
            <a:r>
              <a:rPr lang="en-IE" sz="2000" u="sng" dirty="0"/>
              <a:t> 480.00</a:t>
            </a:r>
            <a:r>
              <a:rPr lang="en-GB" sz="2000" dirty="0"/>
              <a:t>                 </a:t>
            </a:r>
            <a:r>
              <a:rPr lang="en-IE" sz="2000" dirty="0"/>
              <a:t>Yr1	                 8480.00	</a:t>
            </a:r>
            <a:r>
              <a:rPr lang="en-GB" sz="2000" dirty="0"/>
              <a:t> </a:t>
            </a:r>
          </a:p>
          <a:p>
            <a:r>
              <a:rPr lang="en-GB" sz="2000" dirty="0">
                <a:solidFill>
                  <a:srgbClr val="00B0F0"/>
                </a:solidFill>
              </a:rPr>
              <a:t>+6%	C.I.</a:t>
            </a:r>
            <a:r>
              <a:rPr lang="en-GB" sz="2000" dirty="0"/>
              <a:t> 	  </a:t>
            </a:r>
            <a:r>
              <a:rPr lang="en-GB" sz="2000" u="sng" dirty="0"/>
              <a:t> 508.80</a:t>
            </a:r>
            <a:r>
              <a:rPr lang="en-GB" sz="2000" dirty="0"/>
              <a:t>	              Yr2	                 8988.90	</a:t>
            </a:r>
          </a:p>
          <a:p>
            <a:r>
              <a:rPr lang="en-GB" sz="2000" dirty="0">
                <a:solidFill>
                  <a:srgbClr val="00B050"/>
                </a:solidFill>
              </a:rPr>
              <a:t>+4%	S.I.</a:t>
            </a:r>
            <a:r>
              <a:rPr lang="en-GB" sz="2000" dirty="0"/>
              <a:t>	  </a:t>
            </a:r>
            <a:r>
              <a:rPr lang="en-GB" sz="2000" u="sng" dirty="0"/>
              <a:t> 359.55 </a:t>
            </a:r>
            <a:r>
              <a:rPr lang="en-IE" sz="2000" dirty="0"/>
              <a:t>              Yr3	                 9348.45</a:t>
            </a:r>
            <a:r>
              <a:rPr lang="en-GB" sz="2000" dirty="0"/>
              <a:t> </a:t>
            </a:r>
          </a:p>
          <a:p>
            <a:r>
              <a:rPr lang="en-IE" sz="2000" dirty="0">
                <a:solidFill>
                  <a:srgbClr val="00B050"/>
                </a:solidFill>
              </a:rPr>
              <a:t>+4%	S.I.</a:t>
            </a:r>
            <a:r>
              <a:rPr lang="en-IE" sz="2000" dirty="0"/>
              <a:t>	  </a:t>
            </a:r>
            <a:r>
              <a:rPr lang="en-IE" sz="2000" u="sng" dirty="0"/>
              <a:t> 359.55</a:t>
            </a:r>
            <a:r>
              <a:rPr lang="en-GB" sz="2000" dirty="0"/>
              <a:t>               </a:t>
            </a:r>
            <a:r>
              <a:rPr lang="en-IE" sz="2000" dirty="0"/>
              <a:t>Yr4	              €9,708.00</a:t>
            </a:r>
            <a:r>
              <a:rPr lang="en-GB" sz="2000" dirty="0"/>
              <a:t> </a:t>
            </a:r>
          </a:p>
          <a:p>
            <a:pPr marL="0" indent="0">
              <a:buNone/>
            </a:pPr>
            <a:endParaRPr lang="en-GB" sz="2000" dirty="0"/>
          </a:p>
          <a:p>
            <a:endParaRPr lang="en-I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E82228-B19B-BA95-90A2-123D0BC5D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5452717"/>
          </a:xfrm>
        </p:spPr>
        <p:txBody>
          <a:bodyPr/>
          <a:lstStyle/>
          <a:p>
            <a:r>
              <a:rPr lang="en-IE" sz="2000" dirty="0"/>
              <a:t>Option B :</a:t>
            </a:r>
            <a:r>
              <a:rPr lang="en-GB" sz="2000" dirty="0"/>
              <a:t> </a:t>
            </a:r>
            <a:r>
              <a:rPr lang="en-IE" sz="2000" dirty="0"/>
              <a:t>€8,000 @ 4% C.I. for 2yrs then 6% </a:t>
            </a:r>
            <a:r>
              <a:rPr lang="en-IE" sz="2000" dirty="0">
                <a:solidFill>
                  <a:srgbClr val="00B050"/>
                </a:solidFill>
              </a:rPr>
              <a:t>S.I. </a:t>
            </a:r>
            <a:r>
              <a:rPr lang="en-IE" sz="2000" dirty="0"/>
              <a:t>for 2yrs</a:t>
            </a:r>
            <a:r>
              <a:rPr lang="en-GB" sz="2000" dirty="0"/>
              <a:t> </a:t>
            </a:r>
          </a:p>
          <a:p>
            <a:r>
              <a:rPr lang="en-IE" sz="2000" dirty="0"/>
              <a:t>Invest                8,000.00             </a:t>
            </a:r>
            <a:r>
              <a:rPr lang="en-IE" sz="2000" dirty="0">
                <a:solidFill>
                  <a:srgbClr val="00B0F0"/>
                </a:solidFill>
              </a:rPr>
              <a:t>+4%  	C.I.   </a:t>
            </a:r>
            <a:r>
              <a:rPr lang="en-IE" sz="2000" dirty="0"/>
              <a:t>	   </a:t>
            </a:r>
            <a:r>
              <a:rPr lang="en-IE" sz="2000" u="sng" dirty="0"/>
              <a:t> 320.00</a:t>
            </a:r>
            <a:r>
              <a:rPr lang="en-GB" sz="2000" dirty="0"/>
              <a:t>              </a:t>
            </a:r>
            <a:r>
              <a:rPr lang="en-IE" sz="2000" dirty="0"/>
              <a:t>Yr1	                  8320.00	</a:t>
            </a:r>
            <a:r>
              <a:rPr lang="en-GB" sz="2000" dirty="0"/>
              <a:t> </a:t>
            </a:r>
          </a:p>
          <a:p>
            <a:r>
              <a:rPr lang="en-GB" sz="2000" dirty="0">
                <a:solidFill>
                  <a:srgbClr val="00B0F0"/>
                </a:solidFill>
              </a:rPr>
              <a:t>+4%</a:t>
            </a:r>
            <a:r>
              <a:rPr lang="en-GB" sz="2000" dirty="0"/>
              <a:t>	</a:t>
            </a:r>
            <a:r>
              <a:rPr lang="en-GB" sz="2000" dirty="0">
                <a:solidFill>
                  <a:srgbClr val="00B0F0"/>
                </a:solidFill>
              </a:rPr>
              <a:t>C.I.             </a:t>
            </a:r>
            <a:r>
              <a:rPr lang="en-GB" sz="2000" dirty="0"/>
              <a:t> </a:t>
            </a:r>
            <a:r>
              <a:rPr lang="en-GB" sz="2000" u="sng" dirty="0"/>
              <a:t> 332.80 </a:t>
            </a:r>
            <a:r>
              <a:rPr lang="en-GB" sz="2000" dirty="0"/>
              <a:t>            Yr2	                   8652.80</a:t>
            </a:r>
          </a:p>
          <a:p>
            <a:r>
              <a:rPr lang="en-GB" sz="2000" dirty="0">
                <a:solidFill>
                  <a:srgbClr val="00B050"/>
                </a:solidFill>
              </a:rPr>
              <a:t>+6%	S.I.</a:t>
            </a:r>
            <a:r>
              <a:rPr lang="en-GB" sz="2000" dirty="0"/>
              <a:t>               </a:t>
            </a:r>
            <a:r>
              <a:rPr lang="en-GB" sz="2000" u="sng" dirty="0"/>
              <a:t>519.16</a:t>
            </a:r>
            <a:r>
              <a:rPr lang="en-GB" sz="2000" dirty="0"/>
              <a:t>             </a:t>
            </a:r>
            <a:r>
              <a:rPr lang="en-IE" sz="2000" dirty="0"/>
              <a:t>Yr3	                   9171.96</a:t>
            </a:r>
            <a:r>
              <a:rPr lang="en-GB" sz="2000" dirty="0"/>
              <a:t> </a:t>
            </a:r>
          </a:p>
          <a:p>
            <a:r>
              <a:rPr lang="en-IE" sz="2000" dirty="0">
                <a:solidFill>
                  <a:srgbClr val="00B050"/>
                </a:solidFill>
              </a:rPr>
              <a:t>+6%	S.I.</a:t>
            </a:r>
            <a:r>
              <a:rPr lang="en-IE" sz="2000" dirty="0"/>
              <a:t>	    </a:t>
            </a:r>
            <a:r>
              <a:rPr lang="en-IE" sz="2000" u="sng" dirty="0"/>
              <a:t> 519.16</a:t>
            </a:r>
            <a:r>
              <a:rPr lang="en-GB" sz="2000" dirty="0"/>
              <a:t>              </a:t>
            </a:r>
            <a:r>
              <a:rPr lang="en-IE" sz="2000" dirty="0"/>
              <a:t>Yr4	                €9,691.12</a:t>
            </a:r>
            <a:r>
              <a:rPr lang="en-GB" sz="2000" dirty="0"/>
              <a:t> </a:t>
            </a:r>
          </a:p>
          <a:p>
            <a:endParaRPr lang="en-GB" sz="2000" dirty="0">
              <a:solidFill>
                <a:srgbClr val="CC0000"/>
              </a:solidFill>
            </a:endParaRPr>
          </a:p>
          <a:p>
            <a:r>
              <a:rPr lang="en-GB" sz="2000" dirty="0">
                <a:solidFill>
                  <a:srgbClr val="CC0000"/>
                </a:solidFill>
              </a:rPr>
              <a:t>Answer is Option A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70C0A-FE47-017B-4A6C-E0F6CEE74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2026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EAA33-5A33-8490-047E-9AF00E0DA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C74D10-6C33-4590-BD13-4BAAD5FF9708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1B9DD803-4D1F-07A3-6A6F-F27FA4CCF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Question 1</a:t>
            </a:r>
            <a:endParaRPr lang="en-I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388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442" y="1397294"/>
            <a:ext cx="8496944" cy="5154216"/>
          </a:xfrm>
        </p:spPr>
        <p:txBody>
          <a:bodyPr/>
          <a:lstStyle/>
          <a:p>
            <a:pPr indent="79772"/>
            <a:r>
              <a:rPr lang="en-GB" sz="2400" dirty="0">
                <a:solidFill>
                  <a:srgbClr val="0070C0"/>
                </a:solidFill>
              </a:rPr>
              <a:t> </a:t>
            </a:r>
            <a:r>
              <a:rPr lang="en-GB" sz="2400" dirty="0"/>
              <a:t>Q </a:t>
            </a:r>
            <a:r>
              <a:rPr lang="en-IE" sz="2400" dirty="0"/>
              <a:t>2. A Person looking to Invest €6,000 for 4 years has been  given </a:t>
            </a:r>
            <a:r>
              <a:rPr lang="en-IE" sz="2400" u="sng" dirty="0">
                <a:solidFill>
                  <a:srgbClr val="0070C0"/>
                </a:solidFill>
              </a:rPr>
              <a:t>two </a:t>
            </a:r>
            <a:r>
              <a:rPr lang="en-IE" sz="2400" dirty="0">
                <a:solidFill>
                  <a:srgbClr val="0070C0"/>
                </a:solidFill>
              </a:rPr>
              <a:t> options.</a:t>
            </a:r>
            <a:r>
              <a:rPr lang="en-IE" sz="2400" u="sng" dirty="0">
                <a:solidFill>
                  <a:srgbClr val="0070C0"/>
                </a:solidFill>
              </a:rPr>
              <a:t> </a:t>
            </a:r>
          </a:p>
          <a:p>
            <a:pPr indent="79772"/>
            <a:r>
              <a:rPr lang="en-IE" sz="2400" dirty="0"/>
              <a:t> Which Option should they choose in order to make the most money? </a:t>
            </a:r>
            <a:r>
              <a:rPr lang="en-IE" sz="2400" b="1" dirty="0"/>
              <a:t>Show all Calculations.</a:t>
            </a:r>
          </a:p>
          <a:p>
            <a:pPr indent="79772"/>
            <a:r>
              <a:rPr lang="en-IE" sz="2400" u="sng" dirty="0">
                <a:solidFill>
                  <a:srgbClr val="0070C0"/>
                </a:solidFill>
              </a:rPr>
              <a:t> Option A</a:t>
            </a:r>
            <a:r>
              <a:rPr lang="en-IE" sz="2400" dirty="0">
                <a:solidFill>
                  <a:srgbClr val="0070C0"/>
                </a:solidFill>
              </a:rPr>
              <a:t>   </a:t>
            </a:r>
            <a:r>
              <a:rPr lang="en-IE" sz="2400" dirty="0"/>
              <a:t>will give 3% </a:t>
            </a:r>
            <a:r>
              <a:rPr lang="en-IE" sz="2400" dirty="0">
                <a:solidFill>
                  <a:srgbClr val="00B0F0"/>
                </a:solidFill>
              </a:rPr>
              <a:t>Compound Interest </a:t>
            </a:r>
            <a:r>
              <a:rPr lang="en-IE" sz="2400" dirty="0"/>
              <a:t>for the first 2 years and then 5% </a:t>
            </a:r>
            <a:r>
              <a:rPr lang="en-IE" sz="2400" dirty="0">
                <a:solidFill>
                  <a:srgbClr val="00B050"/>
                </a:solidFill>
              </a:rPr>
              <a:t>Simple Interest </a:t>
            </a:r>
            <a:r>
              <a:rPr lang="en-IE" sz="2400" dirty="0"/>
              <a:t>for the following 2 years.                     </a:t>
            </a:r>
          </a:p>
          <a:p>
            <a:pPr indent="342900">
              <a:buNone/>
            </a:pPr>
            <a:r>
              <a:rPr lang="en-IE" sz="2400" dirty="0"/>
              <a:t>  </a:t>
            </a:r>
            <a:r>
              <a:rPr lang="en-IE" sz="2400" u="sng" dirty="0"/>
              <a:t> Or</a:t>
            </a:r>
            <a:endParaRPr lang="en-IE" sz="2400" dirty="0"/>
          </a:p>
          <a:p>
            <a:pPr indent="79772"/>
            <a:r>
              <a:rPr lang="en-IE" sz="2400" u="sng" dirty="0">
                <a:solidFill>
                  <a:srgbClr val="0070C0"/>
                </a:solidFill>
              </a:rPr>
              <a:t> Option B</a:t>
            </a:r>
            <a:r>
              <a:rPr lang="en-IE" sz="2400" dirty="0">
                <a:solidFill>
                  <a:srgbClr val="0070C0"/>
                </a:solidFill>
              </a:rPr>
              <a:t>  </a:t>
            </a:r>
            <a:r>
              <a:rPr lang="en-IE" sz="2400" dirty="0"/>
              <a:t>will give 5% </a:t>
            </a:r>
            <a:r>
              <a:rPr lang="en-IE" sz="2400" dirty="0">
                <a:solidFill>
                  <a:srgbClr val="00B0F0"/>
                </a:solidFill>
              </a:rPr>
              <a:t>Compound Interest </a:t>
            </a:r>
            <a:r>
              <a:rPr lang="en-IE" sz="2400" dirty="0"/>
              <a:t>for the first 2 years and then 3% </a:t>
            </a:r>
            <a:r>
              <a:rPr lang="en-IE" sz="2400" dirty="0">
                <a:solidFill>
                  <a:srgbClr val="00B050"/>
                </a:solidFill>
              </a:rPr>
              <a:t>Simple Interest </a:t>
            </a:r>
            <a:r>
              <a:rPr lang="en-IE" sz="2400" dirty="0"/>
              <a:t>for the following 2 years.</a:t>
            </a:r>
          </a:p>
          <a:p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2026</a:t>
            </a:r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9071D7E7-C4D3-8804-76D5-177389A4B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Question 2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446BAB-C1B4-87AF-CA6E-EA6634790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A957D-9833-7D6F-F8C7-1550E92A78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1343720"/>
            <a:ext cx="8229600" cy="2085280"/>
          </a:xfrm>
        </p:spPr>
        <p:txBody>
          <a:bodyPr/>
          <a:lstStyle/>
          <a:p>
            <a:r>
              <a:rPr lang="en-IE" sz="2200" dirty="0"/>
              <a:t>Option A :</a:t>
            </a:r>
            <a:r>
              <a:rPr lang="en-GB" sz="2200" dirty="0"/>
              <a:t> </a:t>
            </a:r>
            <a:r>
              <a:rPr lang="en-IE" sz="2200" dirty="0"/>
              <a:t>€6,000 @ 3% </a:t>
            </a:r>
            <a:r>
              <a:rPr lang="en-IE" sz="2200" dirty="0">
                <a:solidFill>
                  <a:srgbClr val="00B0F0"/>
                </a:solidFill>
              </a:rPr>
              <a:t>C.I. </a:t>
            </a:r>
            <a:r>
              <a:rPr lang="en-IE" sz="2200" dirty="0"/>
              <a:t>for 2yrs then 5% </a:t>
            </a:r>
            <a:r>
              <a:rPr lang="en-IE" sz="2200" dirty="0">
                <a:solidFill>
                  <a:srgbClr val="00B050"/>
                </a:solidFill>
              </a:rPr>
              <a:t>S.I. </a:t>
            </a:r>
            <a:r>
              <a:rPr lang="en-IE" sz="2200" dirty="0"/>
              <a:t>for 2yrs</a:t>
            </a:r>
            <a:r>
              <a:rPr lang="en-GB" sz="2200" dirty="0"/>
              <a:t> </a:t>
            </a:r>
          </a:p>
          <a:p>
            <a:r>
              <a:rPr lang="en-IE" sz="2200" dirty="0"/>
              <a:t>First 2 years 3 % </a:t>
            </a:r>
            <a:r>
              <a:rPr lang="en-IE" sz="2200" dirty="0">
                <a:solidFill>
                  <a:srgbClr val="00B0F0"/>
                </a:solidFill>
              </a:rPr>
              <a:t>C.I. </a:t>
            </a:r>
            <a:r>
              <a:rPr lang="en-IE" sz="2200" dirty="0"/>
              <a:t>: 	Year 1: 6000 × 1.03 = 6180					Year 2: 6180 × 1.03 = 6365.40</a:t>
            </a:r>
          </a:p>
          <a:p>
            <a:r>
              <a:rPr kumimoji="0" lang="en-IE" sz="22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S.I. </a:t>
            </a:r>
            <a:r>
              <a:rPr lang="en-IE" sz="2200" dirty="0"/>
              <a:t>for 2 years at 5%: I = PRT     6365.40 × 0.05 × 2  = 636.54</a:t>
            </a:r>
          </a:p>
          <a:p>
            <a:r>
              <a:rPr lang="en-IE" sz="2200" dirty="0"/>
              <a:t>Final Amount = 6365.40 + 636.54 = </a:t>
            </a:r>
            <a:r>
              <a:rPr lang="en-IE" sz="2200" b="1" dirty="0"/>
              <a:t>€7,000.94</a:t>
            </a:r>
            <a:endParaRPr lang="en-IE" sz="2200" dirty="0"/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E82228-B19B-BA95-90A2-123D0BC5D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3503961"/>
            <a:ext cx="8229600" cy="2852392"/>
          </a:xfrm>
        </p:spPr>
        <p:txBody>
          <a:bodyPr/>
          <a:lstStyle/>
          <a:p>
            <a:r>
              <a:rPr lang="en-IE" sz="2200" dirty="0"/>
              <a:t>Option B :</a:t>
            </a:r>
            <a:r>
              <a:rPr lang="en-GB" sz="2200" dirty="0"/>
              <a:t> </a:t>
            </a:r>
            <a:r>
              <a:rPr lang="en-IE" sz="2200" dirty="0"/>
              <a:t>€6,000 @  5% </a:t>
            </a:r>
            <a:r>
              <a:rPr lang="en-IE" sz="2200" dirty="0">
                <a:solidFill>
                  <a:srgbClr val="00B0F0"/>
                </a:solidFill>
              </a:rPr>
              <a:t>C.I. </a:t>
            </a:r>
            <a:r>
              <a:rPr lang="en-IE" sz="2200" dirty="0"/>
              <a:t>for 2yrs then 3% </a:t>
            </a:r>
            <a:r>
              <a:rPr lang="en-IE" sz="2200" dirty="0">
                <a:solidFill>
                  <a:srgbClr val="00B050"/>
                </a:solidFill>
              </a:rPr>
              <a:t>S.I. </a:t>
            </a:r>
            <a:r>
              <a:rPr lang="en-IE" sz="2200" dirty="0"/>
              <a:t>for 2yrs</a:t>
            </a:r>
            <a:r>
              <a:rPr lang="en-GB" sz="2200" dirty="0"/>
              <a:t> </a:t>
            </a:r>
          </a:p>
          <a:p>
            <a:r>
              <a:rPr lang="en-IE" sz="2200" dirty="0"/>
              <a:t>First 2 years 5% </a:t>
            </a:r>
            <a:r>
              <a:rPr lang="en-IE" sz="2200" dirty="0">
                <a:solidFill>
                  <a:srgbClr val="00B0F0"/>
                </a:solidFill>
              </a:rPr>
              <a:t>C.I. </a:t>
            </a:r>
            <a:r>
              <a:rPr lang="en-IE" sz="2200" dirty="0"/>
              <a:t>:  Year 1: 6000 × 1.05 = 6300					Year 2: 6300 × 1.05 =  6615</a:t>
            </a:r>
          </a:p>
          <a:p>
            <a:r>
              <a:rPr kumimoji="0" lang="en-IE" sz="22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S.I. </a:t>
            </a:r>
            <a:r>
              <a:rPr lang="en-IE" sz="2200" dirty="0"/>
              <a:t>for 2 years at 3%: I = PRT     6615 × 0.03 × 2 = 369.90</a:t>
            </a:r>
          </a:p>
          <a:p>
            <a:r>
              <a:rPr lang="en-IE" sz="2200" dirty="0"/>
              <a:t>Final Amount = 6615+ 369.90= </a:t>
            </a:r>
            <a:r>
              <a:rPr lang="en-IE" sz="2200" b="1" dirty="0"/>
              <a:t>€7011.90</a:t>
            </a:r>
            <a:endParaRPr lang="en-GB" sz="2000" dirty="0"/>
          </a:p>
          <a:p>
            <a:r>
              <a:rPr lang="en-GB" sz="2000" dirty="0">
                <a:solidFill>
                  <a:srgbClr val="CC0000"/>
                </a:solidFill>
              </a:rPr>
              <a:t>Answer: Option B gives more money </a:t>
            </a:r>
            <a:r>
              <a:rPr lang="en-GB" sz="2000" b="1" dirty="0">
                <a:solidFill>
                  <a:srgbClr val="CC0000"/>
                </a:solidFill>
              </a:rPr>
              <a:t>€7011.90</a:t>
            </a:r>
            <a:endParaRPr lang="en-GB" sz="2000" b="1" dirty="0"/>
          </a:p>
          <a:p>
            <a:endParaRPr lang="en-GB" sz="2000" dirty="0"/>
          </a:p>
          <a:p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70C0A-FE47-017B-4A6C-E0F6CEE74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2026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EAA33-5A33-8490-047E-9AF00E0DA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C74D10-6C33-4590-BD13-4BAAD5FF9708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1B9DD803-4D1F-07A3-6A6F-F27FA4CCF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Question 2</a:t>
            </a:r>
            <a:endParaRPr lang="en-I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155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442" y="1397294"/>
            <a:ext cx="8496944" cy="5154216"/>
          </a:xfrm>
        </p:spPr>
        <p:txBody>
          <a:bodyPr/>
          <a:lstStyle/>
          <a:p>
            <a:pPr indent="0">
              <a:buNone/>
            </a:pPr>
            <a:r>
              <a:rPr lang="en-GB" sz="2400" dirty="0"/>
              <a:t>€9,500 was invested at </a:t>
            </a:r>
            <a:r>
              <a:rPr lang="en-GB" sz="2400" dirty="0">
                <a:solidFill>
                  <a:srgbClr val="00B0F0"/>
                </a:solidFill>
              </a:rPr>
              <a:t>Compound Interest </a:t>
            </a:r>
            <a:r>
              <a:rPr lang="en-GB" sz="2400" dirty="0"/>
              <a:t>for 3 years. The first year rate was 6%. The second year rate was 4%. The third year rate was 5%. 	</a:t>
            </a:r>
          </a:p>
          <a:p>
            <a:pPr indent="0">
              <a:buNone/>
            </a:pPr>
            <a:r>
              <a:rPr lang="en-GB" sz="2400" b="1" dirty="0"/>
              <a:t>Calculate the final amount and the interest earned.</a:t>
            </a:r>
            <a:endParaRPr lang="en-IE" sz="2400" b="1" u="sng" dirty="0"/>
          </a:p>
          <a:p>
            <a:pPr indent="0">
              <a:buNone/>
            </a:pPr>
            <a:r>
              <a:rPr lang="en-GB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                   </a:t>
            </a:r>
            <a:endParaRPr lang="en-IE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E" sz="2400" dirty="0"/>
              <a:t>Year 1: 9500 × 1.06 = 10070	</a:t>
            </a:r>
          </a:p>
          <a:p>
            <a:r>
              <a:rPr lang="en-IE" sz="2400" dirty="0"/>
              <a:t>Year 2: 10070 × 1.04 = 10472.80		</a:t>
            </a:r>
          </a:p>
          <a:p>
            <a:r>
              <a:rPr lang="en-IE" sz="2400" dirty="0"/>
              <a:t>Year 3: 10472.80 × 1.05 = 10996.44</a:t>
            </a:r>
          </a:p>
          <a:p>
            <a:pPr lvl="0"/>
            <a:r>
              <a:rPr lang="en-IE" sz="2400" dirty="0">
                <a:solidFill>
                  <a:prstClr val="black"/>
                </a:solidFill>
              </a:rPr>
              <a:t>Final Amount = </a:t>
            </a:r>
            <a:r>
              <a:rPr lang="en-IE" sz="2400" b="1" dirty="0">
                <a:solidFill>
                  <a:prstClr val="black"/>
                </a:solidFill>
              </a:rPr>
              <a:t>€10,996.44</a:t>
            </a:r>
          </a:p>
          <a:p>
            <a:r>
              <a:rPr lang="en-IE" sz="2400" dirty="0"/>
              <a:t>Interest Earned = 10996.44 − 9500 = </a:t>
            </a:r>
            <a:r>
              <a:rPr lang="en-IE" sz="2400" b="1" dirty="0"/>
              <a:t>€1,496.44</a:t>
            </a:r>
            <a:r>
              <a:rPr lang="en-IE" sz="2400" dirty="0"/>
              <a:t>	</a:t>
            </a:r>
            <a:endParaRPr lang="en-IE" sz="2400" u="sng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2026</a:t>
            </a:r>
            <a:endParaRPr lang="en-US" dirty="0"/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9071D7E7-C4D3-8804-76D5-177389A4B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Question 3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05F67-42AE-3C58-DCC7-5851BFA88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11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135565BB-0FDB-ED03-0740-EAAAC1748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21225-D251-26C5-6262-C329BF1A0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442" y="1397294"/>
            <a:ext cx="8496944" cy="5154216"/>
          </a:xfrm>
        </p:spPr>
        <p:txBody>
          <a:bodyPr/>
          <a:lstStyle/>
          <a:p>
            <a:pPr indent="0">
              <a:buNone/>
            </a:pPr>
            <a:r>
              <a:rPr lang="en-GB" sz="2400" dirty="0"/>
              <a:t>€18,000 was invested at </a:t>
            </a:r>
            <a:r>
              <a:rPr lang="en-GB" sz="2400" dirty="0">
                <a:solidFill>
                  <a:srgbClr val="00B0F0"/>
                </a:solidFill>
              </a:rPr>
              <a:t>Compound Interest </a:t>
            </a:r>
            <a:r>
              <a:rPr lang="en-GB" sz="2400" dirty="0"/>
              <a:t>for 3 years. The first year rate was 3%. The second year rate was 6%. The third year rate was 4%. 	</a:t>
            </a:r>
          </a:p>
          <a:p>
            <a:pPr indent="0">
              <a:buNone/>
            </a:pPr>
            <a:r>
              <a:rPr lang="en-GB" sz="2400" b="1" dirty="0"/>
              <a:t>Calculate the final amount and the interest earned.</a:t>
            </a:r>
            <a:endParaRPr lang="en-IE" sz="2400" b="1" u="sng" dirty="0"/>
          </a:p>
          <a:p>
            <a:pPr indent="0">
              <a:buNone/>
            </a:pPr>
            <a:r>
              <a:rPr lang="en-GB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                   </a:t>
            </a:r>
            <a:endParaRPr lang="en-IE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E" sz="2400" dirty="0"/>
              <a:t>Year 1: </a:t>
            </a:r>
            <a:r>
              <a:rPr lang="en-IE" sz="2400" dirty="0">
                <a:ea typeface="Times New Roman" panose="02020603050405020304" pitchFamily="18" charset="0"/>
              </a:rPr>
              <a:t>18000 × 1.03 = 18540</a:t>
            </a:r>
            <a:r>
              <a:rPr lang="en-IE" sz="2400" dirty="0"/>
              <a:t>	</a:t>
            </a:r>
          </a:p>
          <a:p>
            <a:r>
              <a:rPr lang="en-IE" sz="2400" dirty="0"/>
              <a:t>Year 2: </a:t>
            </a:r>
            <a:r>
              <a:rPr lang="en-IE" sz="2400" dirty="0">
                <a:ea typeface="Times New Roman" panose="02020603050405020304" pitchFamily="18" charset="0"/>
              </a:rPr>
              <a:t>18540 × 1.06 = 19652.40 </a:t>
            </a:r>
            <a:r>
              <a:rPr lang="en-IE" sz="2400" dirty="0"/>
              <a:t>		</a:t>
            </a:r>
          </a:p>
          <a:p>
            <a:r>
              <a:rPr lang="en-IE" sz="2400" dirty="0"/>
              <a:t>Year 3: </a:t>
            </a:r>
            <a:r>
              <a:rPr lang="en-IE" sz="2400" dirty="0">
                <a:ea typeface="Times New Roman" panose="02020603050405020304" pitchFamily="18" charset="0"/>
              </a:rPr>
              <a:t>19652.40 × 1.04 = 20438.50</a:t>
            </a:r>
          </a:p>
          <a:p>
            <a:r>
              <a:rPr lang="en-IE" sz="2400" dirty="0">
                <a:solidFill>
                  <a:prstClr val="black"/>
                </a:solidFill>
              </a:rPr>
              <a:t>Final Amount = </a:t>
            </a:r>
            <a:r>
              <a:rPr lang="en-IE" sz="2400" b="1" dirty="0">
                <a:ea typeface="Times New Roman" panose="02020603050405020304" pitchFamily="18" charset="0"/>
              </a:rPr>
              <a:t>€20,438.50</a:t>
            </a:r>
          </a:p>
          <a:p>
            <a:r>
              <a:rPr lang="en-IE" sz="2400" dirty="0"/>
              <a:t>Interest Earned = 10996.44 − 9500 = </a:t>
            </a:r>
            <a:r>
              <a:rPr lang="en-IE" sz="2400" b="1" dirty="0">
                <a:ea typeface="Times New Roman" panose="02020603050405020304" pitchFamily="18" charset="0"/>
              </a:rPr>
              <a:t>€2,438.50</a:t>
            </a:r>
            <a:r>
              <a:rPr lang="en-IE" sz="2400" dirty="0"/>
              <a:t>	</a:t>
            </a:r>
            <a:endParaRPr lang="en-IE" sz="2400" u="sng" dirty="0">
              <a:solidFill>
                <a:srgbClr val="0070C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09521B-32D2-0AAA-7011-60BD4DA7F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2026</a:t>
            </a:r>
            <a:endParaRPr lang="en-US" dirty="0"/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1F05641B-87CF-DC4D-4526-04F6B7B52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Question 4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86587-F761-3844-E72D-53973FA01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114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C05DE6CB-1F6F-72DB-9622-5E3DD3AD5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A613D-0CC2-DAFE-B8F6-FBF7DAC80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442" y="1397294"/>
            <a:ext cx="8496944" cy="5154216"/>
          </a:xfrm>
        </p:spPr>
        <p:txBody>
          <a:bodyPr/>
          <a:lstStyle/>
          <a:p>
            <a:pPr indent="0">
              <a:buNone/>
            </a:pPr>
            <a:r>
              <a:rPr lang="en-GB" sz="2400" dirty="0"/>
              <a:t>€20,000 was invested for 4 years. </a:t>
            </a:r>
            <a:r>
              <a:rPr lang="en-IE" sz="2400" dirty="0"/>
              <a:t>The first two years was at compound interest rate of 4%. The third and fourth year was at a simple interest rate of 5%. </a:t>
            </a:r>
            <a:r>
              <a:rPr lang="en-GB" sz="2400" dirty="0"/>
              <a:t>	</a:t>
            </a:r>
          </a:p>
          <a:p>
            <a:pPr indent="0">
              <a:buNone/>
            </a:pPr>
            <a:r>
              <a:rPr lang="en-GB" sz="2400" b="1" dirty="0"/>
              <a:t>Calculate the final amount and the interest earned.</a:t>
            </a:r>
            <a:r>
              <a:rPr lang="en-GB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         </a:t>
            </a:r>
            <a:endParaRPr lang="en-IE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IE" sz="2400" dirty="0">
                <a:solidFill>
                  <a:prstClr val="black"/>
                </a:solidFill>
              </a:rPr>
              <a:t>First 2 years 4 % </a:t>
            </a:r>
            <a:r>
              <a:rPr lang="en-IE" sz="2400" dirty="0">
                <a:solidFill>
                  <a:srgbClr val="00B0F0"/>
                </a:solidFill>
              </a:rPr>
              <a:t>C.I. </a:t>
            </a:r>
            <a:r>
              <a:rPr lang="en-IE" sz="2400" dirty="0">
                <a:solidFill>
                  <a:prstClr val="black"/>
                </a:solidFill>
              </a:rPr>
              <a:t>: Year 1: </a:t>
            </a:r>
            <a:r>
              <a:rPr lang="en-GB" sz="2400" dirty="0"/>
              <a:t>20,000</a:t>
            </a:r>
            <a:r>
              <a:rPr lang="en-IE" sz="2400" dirty="0">
                <a:solidFill>
                  <a:prstClr val="black"/>
                </a:solidFill>
              </a:rPr>
              <a:t> × 1.04 = </a:t>
            </a:r>
            <a:r>
              <a:rPr lang="en-IE" sz="2400" dirty="0">
                <a:ea typeface="Times New Roman" panose="02020603050405020304" pitchFamily="18" charset="0"/>
              </a:rPr>
              <a:t>20800	 </a:t>
            </a:r>
            <a:r>
              <a:rPr lang="en-IE" sz="2400" dirty="0">
                <a:solidFill>
                  <a:prstClr val="black"/>
                </a:solidFill>
              </a:rPr>
              <a:t>				   Year 2: </a:t>
            </a:r>
            <a:r>
              <a:rPr lang="en-IE" sz="2400" dirty="0">
                <a:ea typeface="Times New Roman" panose="02020603050405020304" pitchFamily="18" charset="0"/>
              </a:rPr>
              <a:t>20800</a:t>
            </a:r>
            <a:r>
              <a:rPr lang="en-IE" sz="2400" dirty="0">
                <a:solidFill>
                  <a:prstClr val="black"/>
                </a:solidFill>
              </a:rPr>
              <a:t> × 1.04 = </a:t>
            </a:r>
            <a:r>
              <a:rPr lang="en-IE" sz="2400" dirty="0">
                <a:ea typeface="Times New Roman" panose="02020603050405020304" pitchFamily="18" charset="0"/>
              </a:rPr>
              <a:t>21632 </a:t>
            </a:r>
          </a:p>
          <a:p>
            <a:pPr lvl="0"/>
            <a:r>
              <a:rPr lang="en-IE" sz="2400" dirty="0">
                <a:solidFill>
                  <a:srgbClr val="00B050"/>
                </a:solidFill>
              </a:rPr>
              <a:t>S.I. </a:t>
            </a:r>
            <a:r>
              <a:rPr lang="en-IE" sz="2400" dirty="0">
                <a:solidFill>
                  <a:prstClr val="black"/>
                </a:solidFill>
              </a:rPr>
              <a:t>for 2 years at 5%: I = PRT </a:t>
            </a:r>
            <a:r>
              <a:rPr lang="en-IE" sz="2400" dirty="0">
                <a:ea typeface="Times New Roman" panose="02020603050405020304" pitchFamily="18" charset="0"/>
              </a:rPr>
              <a:t>21632</a:t>
            </a:r>
            <a:r>
              <a:rPr lang="en-IE" sz="2400" dirty="0">
                <a:solidFill>
                  <a:prstClr val="black"/>
                </a:solidFill>
              </a:rPr>
              <a:t> × 0.05 × 2  = </a:t>
            </a:r>
            <a:r>
              <a:rPr lang="en-IE" sz="2400" dirty="0">
                <a:ea typeface="Times New Roman" panose="02020603050405020304" pitchFamily="18" charset="0"/>
              </a:rPr>
              <a:t>2163.2 </a:t>
            </a:r>
          </a:p>
          <a:p>
            <a:pPr lvl="0"/>
            <a:r>
              <a:rPr lang="en-IE" sz="2400" dirty="0">
                <a:solidFill>
                  <a:prstClr val="black"/>
                </a:solidFill>
              </a:rPr>
              <a:t>Final Amount = </a:t>
            </a:r>
            <a:r>
              <a:rPr lang="en-IE" sz="2400" dirty="0">
                <a:ea typeface="Times New Roman" panose="02020603050405020304" pitchFamily="18" charset="0"/>
              </a:rPr>
              <a:t>21632</a:t>
            </a:r>
            <a:r>
              <a:rPr lang="en-IE" sz="2400" dirty="0">
                <a:solidFill>
                  <a:prstClr val="black"/>
                </a:solidFill>
              </a:rPr>
              <a:t> + </a:t>
            </a:r>
            <a:r>
              <a:rPr lang="en-IE" sz="2400" dirty="0">
                <a:ea typeface="Times New Roman" panose="02020603050405020304" pitchFamily="18" charset="0"/>
              </a:rPr>
              <a:t>2163.2</a:t>
            </a:r>
            <a:r>
              <a:rPr lang="en-IE" sz="2400" dirty="0">
                <a:solidFill>
                  <a:prstClr val="black"/>
                </a:solidFill>
              </a:rPr>
              <a:t> = </a:t>
            </a:r>
            <a:r>
              <a:rPr lang="en-IE" sz="2400" b="1" dirty="0">
                <a:ea typeface="Times New Roman" panose="02020603050405020304" pitchFamily="18" charset="0"/>
              </a:rPr>
              <a:t>€23,795.2</a:t>
            </a:r>
            <a:endParaRPr lang="en-IE" sz="2400" dirty="0">
              <a:ea typeface="Times New Roman" panose="02020603050405020304" pitchFamily="18" charset="0"/>
            </a:endParaRPr>
          </a:p>
          <a:p>
            <a:r>
              <a:rPr lang="en-IE" sz="2400" dirty="0">
                <a:solidFill>
                  <a:prstClr val="black"/>
                </a:solidFill>
              </a:rPr>
              <a:t>Final Amount = </a:t>
            </a:r>
            <a:r>
              <a:rPr lang="en-IE" sz="2400" b="1" dirty="0">
                <a:ea typeface="Times New Roman" panose="02020603050405020304" pitchFamily="18" charset="0"/>
              </a:rPr>
              <a:t>€23,795.2 </a:t>
            </a:r>
          </a:p>
          <a:p>
            <a:r>
              <a:rPr lang="en-IE" sz="2400" dirty="0"/>
              <a:t>Interest Earned = </a:t>
            </a:r>
            <a:r>
              <a:rPr lang="en-IE" sz="2400" b="1" dirty="0">
                <a:ea typeface="Times New Roman" panose="02020603050405020304" pitchFamily="18" charset="0"/>
              </a:rPr>
              <a:t>23795.2</a:t>
            </a:r>
            <a:r>
              <a:rPr lang="en-IE" sz="2400" dirty="0"/>
              <a:t> − 20000 = </a:t>
            </a:r>
            <a:r>
              <a:rPr lang="en-IE" sz="2400" b="1" dirty="0">
                <a:ea typeface="Times New Roman" panose="02020603050405020304" pitchFamily="18" charset="0"/>
              </a:rPr>
              <a:t>€3,795.20 </a:t>
            </a:r>
            <a:r>
              <a:rPr lang="en-IE" sz="2400" dirty="0"/>
              <a:t>	</a:t>
            </a:r>
            <a:endParaRPr lang="en-IE" sz="2400" u="sng" dirty="0">
              <a:solidFill>
                <a:srgbClr val="0070C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948190-8E39-F790-A9E8-DB30FC150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2026</a:t>
            </a:r>
            <a:endParaRPr lang="en-US" dirty="0"/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F4313DEF-9481-39FE-7F0B-22CE9F6CB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Question 5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BEB67-5872-C16E-888E-EA117BEC3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4382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2123C523-E631-CCA6-E4E8-B7F90C8E4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66DCE-C5F0-CF1B-FBCD-787413BF3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442" y="1397294"/>
            <a:ext cx="8496944" cy="5154216"/>
          </a:xfrm>
        </p:spPr>
        <p:txBody>
          <a:bodyPr/>
          <a:lstStyle/>
          <a:p>
            <a:pPr indent="0">
              <a:buNone/>
            </a:pPr>
            <a:r>
              <a:rPr lang="en-GB" sz="2400" dirty="0"/>
              <a:t>€14,000 was invested for 4 years. </a:t>
            </a:r>
            <a:r>
              <a:rPr lang="en-IE" sz="2400" dirty="0"/>
              <a:t>The first two years was at compound interest rate of 5%. The third and fourth year was at a simple interest rate of 3%. </a:t>
            </a:r>
            <a:r>
              <a:rPr lang="en-GB" sz="2400" dirty="0"/>
              <a:t>	</a:t>
            </a:r>
          </a:p>
          <a:p>
            <a:pPr indent="0">
              <a:buNone/>
            </a:pPr>
            <a:r>
              <a:rPr lang="en-GB" sz="2400" b="1" dirty="0"/>
              <a:t>Calculate the final amount and the interest earned.</a:t>
            </a:r>
            <a:r>
              <a:rPr lang="en-GB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         </a:t>
            </a:r>
            <a:endParaRPr lang="en-IE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IE" sz="2400" dirty="0">
                <a:solidFill>
                  <a:prstClr val="black"/>
                </a:solidFill>
              </a:rPr>
              <a:t>First 2 years 5% </a:t>
            </a:r>
            <a:r>
              <a:rPr lang="en-IE" sz="2400" dirty="0">
                <a:solidFill>
                  <a:srgbClr val="00B0F0"/>
                </a:solidFill>
              </a:rPr>
              <a:t>C.I. </a:t>
            </a:r>
            <a:r>
              <a:rPr lang="en-IE" sz="2400" dirty="0">
                <a:solidFill>
                  <a:prstClr val="black"/>
                </a:solidFill>
              </a:rPr>
              <a:t>: Year 1: </a:t>
            </a:r>
            <a:r>
              <a:rPr lang="en-GB" sz="2400" dirty="0"/>
              <a:t>14,000</a:t>
            </a:r>
            <a:r>
              <a:rPr lang="en-IE" sz="2400" dirty="0">
                <a:solidFill>
                  <a:prstClr val="black"/>
                </a:solidFill>
              </a:rPr>
              <a:t> × 1.05 = </a:t>
            </a:r>
            <a:r>
              <a:rPr lang="en-IE" dirty="0"/>
              <a:t>14700 </a:t>
            </a:r>
            <a:r>
              <a:rPr lang="en-IE" sz="2400" dirty="0">
                <a:ea typeface="Times New Roman" panose="02020603050405020304" pitchFamily="18" charset="0"/>
              </a:rPr>
              <a:t>	 </a:t>
            </a:r>
            <a:r>
              <a:rPr lang="en-IE" sz="2400" dirty="0">
                <a:solidFill>
                  <a:prstClr val="black"/>
                </a:solidFill>
              </a:rPr>
              <a:t>				  Year 2: </a:t>
            </a:r>
            <a:r>
              <a:rPr lang="en-IE" sz="2400" dirty="0">
                <a:ea typeface="Times New Roman" panose="02020603050405020304" pitchFamily="18" charset="0"/>
              </a:rPr>
              <a:t>14700</a:t>
            </a:r>
            <a:r>
              <a:rPr lang="en-IE" sz="2400" dirty="0">
                <a:solidFill>
                  <a:prstClr val="black"/>
                </a:solidFill>
              </a:rPr>
              <a:t> × 1.05 = </a:t>
            </a:r>
            <a:r>
              <a:rPr lang="en-IE" dirty="0"/>
              <a:t>15435 </a:t>
            </a:r>
          </a:p>
          <a:p>
            <a:pPr lvl="0"/>
            <a:r>
              <a:rPr lang="en-IE" sz="2400" dirty="0">
                <a:solidFill>
                  <a:srgbClr val="00B050"/>
                </a:solidFill>
              </a:rPr>
              <a:t>S.I. </a:t>
            </a:r>
            <a:r>
              <a:rPr lang="en-IE" sz="2400" dirty="0">
                <a:solidFill>
                  <a:prstClr val="black"/>
                </a:solidFill>
              </a:rPr>
              <a:t>for 2 years at 5%: I = PRT </a:t>
            </a:r>
            <a:r>
              <a:rPr lang="en-IE" sz="2400" dirty="0">
                <a:ea typeface="Times New Roman" panose="02020603050405020304" pitchFamily="18" charset="0"/>
              </a:rPr>
              <a:t>15435</a:t>
            </a:r>
            <a:r>
              <a:rPr lang="en-IE" sz="2400" dirty="0">
                <a:solidFill>
                  <a:prstClr val="black"/>
                </a:solidFill>
              </a:rPr>
              <a:t> × 0.03 × 2  = </a:t>
            </a:r>
            <a:r>
              <a:rPr lang="en-IE" sz="2400" dirty="0">
                <a:ea typeface="Times New Roman" panose="02020603050405020304" pitchFamily="18" charset="0"/>
              </a:rPr>
              <a:t>926.10 </a:t>
            </a:r>
          </a:p>
          <a:p>
            <a:pPr lvl="0"/>
            <a:r>
              <a:rPr lang="en-IE" sz="2400" dirty="0">
                <a:solidFill>
                  <a:prstClr val="black"/>
                </a:solidFill>
              </a:rPr>
              <a:t>Final Amount = </a:t>
            </a:r>
            <a:r>
              <a:rPr lang="en-IE" sz="2400" dirty="0">
                <a:ea typeface="Times New Roman" panose="02020603050405020304" pitchFamily="18" charset="0"/>
              </a:rPr>
              <a:t>15435</a:t>
            </a:r>
            <a:r>
              <a:rPr lang="en-IE" sz="2400" dirty="0">
                <a:solidFill>
                  <a:prstClr val="black"/>
                </a:solidFill>
              </a:rPr>
              <a:t> + </a:t>
            </a:r>
            <a:r>
              <a:rPr lang="en-IE" sz="2400" dirty="0">
                <a:ea typeface="Times New Roman" panose="02020603050405020304" pitchFamily="18" charset="0"/>
              </a:rPr>
              <a:t>926.10</a:t>
            </a:r>
            <a:r>
              <a:rPr lang="en-IE" sz="2400" dirty="0">
                <a:solidFill>
                  <a:prstClr val="black"/>
                </a:solidFill>
              </a:rPr>
              <a:t> = </a:t>
            </a:r>
            <a:r>
              <a:rPr lang="en-IE" sz="2400" b="1" dirty="0">
                <a:ea typeface="Times New Roman" panose="02020603050405020304" pitchFamily="18" charset="0"/>
              </a:rPr>
              <a:t>€16,361.10 </a:t>
            </a:r>
          </a:p>
          <a:p>
            <a:pPr lvl="0"/>
            <a:r>
              <a:rPr lang="en-IE" sz="2400" dirty="0">
                <a:solidFill>
                  <a:prstClr val="black"/>
                </a:solidFill>
              </a:rPr>
              <a:t>Final Amount = </a:t>
            </a:r>
            <a:r>
              <a:rPr lang="en-IE" sz="2400" b="1" dirty="0">
                <a:ea typeface="Times New Roman" panose="02020603050405020304" pitchFamily="18" charset="0"/>
              </a:rPr>
              <a:t>€16,361.10</a:t>
            </a:r>
          </a:p>
          <a:p>
            <a:r>
              <a:rPr lang="en-IE" sz="2400" dirty="0"/>
              <a:t>Interest Earned = </a:t>
            </a:r>
            <a:r>
              <a:rPr lang="en-IE" sz="2400" b="1" dirty="0">
                <a:ea typeface="Times New Roman" panose="02020603050405020304" pitchFamily="18" charset="0"/>
              </a:rPr>
              <a:t>16,361.10</a:t>
            </a:r>
            <a:r>
              <a:rPr lang="en-IE" sz="2400" dirty="0"/>
              <a:t> − 14000 = </a:t>
            </a:r>
            <a:r>
              <a:rPr lang="en-IE" sz="2400" b="1" dirty="0">
                <a:ea typeface="Times New Roman" panose="02020603050405020304" pitchFamily="18" charset="0"/>
              </a:rPr>
              <a:t>€2,361.10 </a:t>
            </a:r>
            <a:r>
              <a:rPr lang="en-IE" sz="2400" dirty="0"/>
              <a:t>	</a:t>
            </a:r>
            <a:endParaRPr lang="en-IE" sz="2400" u="sng" dirty="0">
              <a:solidFill>
                <a:srgbClr val="0070C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49370-0154-F795-DB96-7BBF1B622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Jennifer Byrne 2026</a:t>
            </a:r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2E7822A4-A78A-A04F-2864-E5BD3B3FD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Question 6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F9BE-B9B2-43AB-8CF9-DF456CA09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333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a9fd70c9-9a4f-4833-8a3b-0d8aad73d36a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1463</TotalTime>
  <Words>2036</Words>
  <Application>Microsoft Office PowerPoint</Application>
  <PresentationFormat>On-screen Show (4:3)</PresentationFormat>
  <Paragraphs>178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Calibri</vt:lpstr>
      <vt:lpstr>Times New Roman</vt:lpstr>
      <vt:lpstr>Wingdings 2</vt:lpstr>
      <vt:lpstr>Flow</vt:lpstr>
      <vt:lpstr>Wood Manufacturing &amp; Finishing More Simple Interest &amp;  Compound Interest</vt:lpstr>
      <vt:lpstr>Question 1</vt:lpstr>
      <vt:lpstr>Question 1</vt:lpstr>
      <vt:lpstr>Question 2</vt:lpstr>
      <vt:lpstr>Question 2</vt:lpstr>
      <vt:lpstr>Question 3</vt:lpstr>
      <vt:lpstr>Question 4</vt:lpstr>
      <vt:lpstr>Question 5</vt:lpstr>
      <vt:lpstr>Question 6</vt:lpstr>
      <vt:lpstr>Question 7</vt:lpstr>
      <vt:lpstr>Question 8</vt:lpstr>
      <vt:lpstr>Question 8</vt:lpstr>
      <vt:lpstr>Question 9</vt:lpstr>
      <vt:lpstr>Question 10</vt:lpstr>
      <vt:lpstr>Question 11</vt:lpstr>
      <vt:lpstr>Question 12</vt:lpstr>
      <vt:lpstr>Question 12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133</cp:revision>
  <cp:lastPrinted>2020-09-29T10:33:36Z</cp:lastPrinted>
  <dcterms:created xsi:type="dcterms:W3CDTF">2007-01-25T21:43:12Z</dcterms:created>
  <dcterms:modified xsi:type="dcterms:W3CDTF">2026-02-26T16:58:53Z</dcterms:modified>
  <cp:contentStatus/>
</cp:coreProperties>
</file>