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2.jpg" ContentType="image/jpg"/>
  <Override PartName="/ppt/theme/theme3.xml" ContentType="application/vnd.openxmlformats-officedocument.theme+xml"/>
  <Override PartName="/ppt/media/image8.jpg" ContentType="image/jp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678" r:id="rId2"/>
  </p:sldMasterIdLst>
  <p:notesMasterIdLst>
    <p:notesMasterId r:id="rId19"/>
  </p:notesMasterIdLst>
  <p:sldIdLst>
    <p:sldId id="256" r:id="rId3"/>
    <p:sldId id="257" r:id="rId4"/>
    <p:sldId id="258" r:id="rId5"/>
    <p:sldId id="265" r:id="rId6"/>
    <p:sldId id="262" r:id="rId7"/>
    <p:sldId id="259" r:id="rId8"/>
    <p:sldId id="266" r:id="rId9"/>
    <p:sldId id="260" r:id="rId10"/>
    <p:sldId id="261" r:id="rId11"/>
    <p:sldId id="263" r:id="rId12"/>
    <p:sldId id="264" r:id="rId13"/>
    <p:sldId id="267" r:id="rId14"/>
    <p:sldId id="270" r:id="rId15"/>
    <p:sldId id="268" r:id="rId16"/>
    <p:sldId id="271" r:id="rId17"/>
    <p:sldId id="269" r:id="rId18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188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all Delaney" userId="0a830a37-46f3-45d0-8b04-cec8b0b99c36" providerId="ADAL" clId="{A12207F1-E28F-4877-A8B5-DEC18B8D274F}"/>
    <pc:docChg chg="addSld delSld modSld">
      <pc:chgData name="Niall Delaney" userId="0a830a37-46f3-45d0-8b04-cec8b0b99c36" providerId="ADAL" clId="{A12207F1-E28F-4877-A8B5-DEC18B8D274F}" dt="2021-01-18T13:27:22.310" v="43"/>
      <pc:docMkLst>
        <pc:docMk/>
      </pc:docMkLst>
      <pc:sldChg chg="addSp modSp">
        <pc:chgData name="Niall Delaney" userId="0a830a37-46f3-45d0-8b04-cec8b0b99c36" providerId="ADAL" clId="{A12207F1-E28F-4877-A8B5-DEC18B8D274F}" dt="2021-01-18T13:27:13.808" v="42" actId="1076"/>
        <pc:sldMkLst>
          <pc:docMk/>
          <pc:sldMk cId="0" sldId="261"/>
        </pc:sldMkLst>
        <pc:spChg chg="mod">
          <ac:chgData name="Niall Delaney" userId="0a830a37-46f3-45d0-8b04-cec8b0b99c36" providerId="ADAL" clId="{A12207F1-E28F-4877-A8B5-DEC18B8D274F}" dt="2021-01-18T13:22:13.817" v="5" actId="20577"/>
          <ac:spMkLst>
            <pc:docMk/>
            <pc:sldMk cId="0" sldId="261"/>
            <ac:spMk id="3" creationId="{00000000-0000-0000-0000-000000000000}"/>
          </ac:spMkLst>
        </pc:spChg>
        <pc:spChg chg="add mod">
          <ac:chgData name="Niall Delaney" userId="0a830a37-46f3-45d0-8b04-cec8b0b99c36" providerId="ADAL" clId="{A12207F1-E28F-4877-A8B5-DEC18B8D274F}" dt="2021-01-18T13:27:13.808" v="42" actId="1076"/>
          <ac:spMkLst>
            <pc:docMk/>
            <pc:sldMk cId="0" sldId="261"/>
            <ac:spMk id="5" creationId="{EE83F149-5AF9-4B0F-A1D2-09A08D1990B1}"/>
          </ac:spMkLst>
        </pc:spChg>
        <pc:picChg chg="add mod ord">
          <ac:chgData name="Niall Delaney" userId="0a830a37-46f3-45d0-8b04-cec8b0b99c36" providerId="ADAL" clId="{A12207F1-E28F-4877-A8B5-DEC18B8D274F}" dt="2021-01-18T13:24:32.908" v="19" actId="14100"/>
          <ac:picMkLst>
            <pc:docMk/>
            <pc:sldMk cId="0" sldId="261"/>
            <ac:picMk id="4" creationId="{4206BE27-AE16-4420-ACDC-9EDF4C0DD1DD}"/>
          </ac:picMkLst>
        </pc:picChg>
      </pc:sldChg>
      <pc:sldChg chg="add del">
        <pc:chgData name="Niall Delaney" userId="0a830a37-46f3-45d0-8b04-cec8b0b99c36" providerId="ADAL" clId="{A12207F1-E28F-4877-A8B5-DEC18B8D274F}" dt="2021-01-18T13:24:11.285" v="17" actId="2696"/>
        <pc:sldMkLst>
          <pc:docMk/>
          <pc:sldMk cId="3063813107" sldId="262"/>
        </pc:sldMkLst>
      </pc:sldChg>
      <pc:sldChg chg="add">
        <pc:chgData name="Niall Delaney" userId="0a830a37-46f3-45d0-8b04-cec8b0b99c36" providerId="ADAL" clId="{A12207F1-E28F-4877-A8B5-DEC18B8D274F}" dt="2021-01-18T13:21:49.769" v="1"/>
        <pc:sldMkLst>
          <pc:docMk/>
          <pc:sldMk cId="852550917" sldId="263"/>
        </pc:sldMkLst>
      </pc:sldChg>
      <pc:sldChg chg="addSp modSp add">
        <pc:chgData name="Niall Delaney" userId="0a830a37-46f3-45d0-8b04-cec8b0b99c36" providerId="ADAL" clId="{A12207F1-E28F-4877-A8B5-DEC18B8D274F}" dt="2021-01-18T13:27:22.310" v="43"/>
        <pc:sldMkLst>
          <pc:docMk/>
          <pc:sldMk cId="1131671498" sldId="264"/>
        </pc:sldMkLst>
        <pc:spChg chg="add">
          <ac:chgData name="Niall Delaney" userId="0a830a37-46f3-45d0-8b04-cec8b0b99c36" providerId="ADAL" clId="{A12207F1-E28F-4877-A8B5-DEC18B8D274F}" dt="2021-01-18T13:27:22.310" v="43"/>
          <ac:spMkLst>
            <pc:docMk/>
            <pc:sldMk cId="1131671498" sldId="264"/>
            <ac:spMk id="5" creationId="{F92EB0F1-7266-4AFB-B732-308AA56C2BDA}"/>
          </ac:spMkLst>
        </pc:spChg>
        <pc:picChg chg="add mod">
          <ac:chgData name="Niall Delaney" userId="0a830a37-46f3-45d0-8b04-cec8b0b99c36" providerId="ADAL" clId="{A12207F1-E28F-4877-A8B5-DEC18B8D274F}" dt="2021-01-18T13:24:45.800" v="20" actId="14100"/>
          <ac:picMkLst>
            <pc:docMk/>
            <pc:sldMk cId="1131671498" sldId="264"/>
            <ac:picMk id="4" creationId="{63329A5C-70FA-41B7-9D03-FD9CD9ADD45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25D7B-8723-48B9-AA0F-DC64A39EFCEE}" type="datetimeFigureOut">
              <a:rPr lang="en-IE" smtClean="0"/>
              <a:t>07/02/2024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07196-B212-41EA-8614-D4A9B299849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19371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E505-808E-416D-BAFC-E28ED9426B83}" type="datetime1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r>
              <a:rPr lang="en-IE"/>
              <a:t>Jennifer Byrne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B6F15528-21DE-4FAA-801E-634DDDAF4B2B}" type="slidenum">
              <a:rPr lang="en-IE" smtClean="0"/>
              <a:t>‹#›</a:t>
            </a:fld>
            <a:endParaRPr lang="en-I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23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CDB7-8A29-4AFE-AEC4-D10493992B09}" type="datetime1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Jennifer Byrne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22345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67DF-6BCD-4018-B283-EE38AA9D11C6}" type="datetime1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Jennifer Byrne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t>‹#›</a:t>
            </a:fld>
            <a:endParaRPr lang="en-IE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00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E"/>
              <a:t>Jennifer Byrne 2024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EBFED-5168-4B9E-B4D5-EA8A61A720B0}" type="datetime1">
              <a:rPr lang="en-US" smtClean="0"/>
              <a:t>2/7/2024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563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E"/>
              <a:t>Jennifer Byrne 2024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1D0CD-7595-4FCA-9E3C-E4721070D091}" type="datetime1">
              <a:rPr lang="en-US" smtClean="0"/>
              <a:t>2/7/2024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2552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E"/>
              <a:t>Jennifer Byrne 2024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170D-B15C-406D-965B-254BCCAB5083}" type="datetime1">
              <a:rPr lang="en-US" smtClean="0"/>
              <a:t>2/7/2024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1945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E"/>
              <a:t>Jennifer Byrne 2024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D605B-3A1D-41E9-9E4E-D0BB182DC409}" type="datetime1">
              <a:rPr lang="en-US" smtClean="0"/>
              <a:t>2/7/2024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354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24361" y="188976"/>
            <a:ext cx="8762666" cy="58061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E"/>
              <a:t>Jennifer Byrne 2024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88F34-34AB-44D2-AC3E-D3CE8D76533F}" type="datetime1">
              <a:rPr lang="en-US" smtClean="0"/>
              <a:t>2/7/2024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9533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AF3F-3B16-4E99-9C04-685C893199F1}" type="datetime1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Jennifer Byrne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t>‹#›</a:t>
            </a:fld>
            <a:endParaRPr lang="en-IE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533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9209-53CD-46F0-9571-9B66E7C81138}" type="datetime1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Jennifer Byrne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t>‹#›</a:t>
            </a:fld>
            <a:endParaRPr lang="en-I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97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A35B-AC84-484F-8F23-134A1B416841}" type="datetime1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Jennifer Byrne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t>‹#›</a:t>
            </a:fld>
            <a:endParaRPr lang="en-IE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39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AB78-7EE7-47D6-A959-A4642B58987B}" type="datetime1">
              <a:rPr lang="en-US" smtClean="0"/>
              <a:t>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Jennifer Byrne 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31324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ECC1-1107-4FD5-9DE1-A392AD22E8A2}" type="datetime1">
              <a:rPr lang="en-US" smtClean="0"/>
              <a:t>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Jennifer Byrne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1424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CF3C-E8FE-4B29-ABBA-997BE91DE5B9}" type="datetime1">
              <a:rPr lang="en-US" smtClean="0"/>
              <a:t>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Jennifer Byrne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20896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9283-36AA-490A-AD83-D6A5D581A302}" type="datetime1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Jennifer Byrne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t>‹#›</a:t>
            </a:fld>
            <a:endParaRPr lang="en-IE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085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6EB70C2D-8E26-4720-9D47-CD111CA7B735}" type="datetime1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r>
              <a:rPr lang="en-IE"/>
              <a:t>Jennifer Byrne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t>‹#›</a:t>
            </a:fld>
            <a:endParaRPr lang="en-IE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226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66DF4-B756-45C5-8387-784FF2A54221}" type="datetime1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E"/>
              <a:t>Jennifer Byrne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8227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53920" y="483234"/>
            <a:ext cx="5836158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523694"/>
            <a:ext cx="8072119" cy="4465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E"/>
              <a:t>Jennifer Byrne 2024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8DB00-FBBA-43FA-8E8A-4400995F5799}" type="datetime1">
              <a:rPr lang="en-US" smtClean="0"/>
              <a:t>2/7/2024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21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ov.ie/en/collection/d9729-technical-guidance-documents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sa.ie/eng/Topics/Slips_Trips_Falls/High-risk_Areas/Stairs_and_Steps/" TargetMode="Externa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STAIR</a:t>
            </a:r>
            <a:r>
              <a:rPr spc="-70" dirty="0"/>
              <a:t> </a:t>
            </a:r>
            <a:r>
              <a:rPr dirty="0"/>
              <a:t>REGULATIONS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92733"/>
            <a:ext cx="3652520" cy="45954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21945" indent="-343535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Due to their very  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nature, stairs </a:t>
            </a:r>
            <a:r>
              <a:rPr sz="2400" spc="-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are</a:t>
            </a:r>
            <a:r>
              <a:rPr sz="2400" spc="-9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2400" spc="-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  trip</a:t>
            </a:r>
            <a:r>
              <a:rPr sz="2400" spc="-1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hazard.</a:t>
            </a:r>
          </a:p>
          <a:p>
            <a:pPr marL="355600" marR="5080" indent="-343535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For this reason</a:t>
            </a:r>
            <a:r>
              <a:rPr lang="en-GB" sz="2400" spc="-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,</a:t>
            </a:r>
            <a:r>
              <a:rPr sz="2400" spc="-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the  Building Regulations  are 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very </a:t>
            </a:r>
            <a:r>
              <a:rPr sz="2400" spc="-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clear  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regarding </a:t>
            </a:r>
            <a:r>
              <a:rPr sz="2400" spc="-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what is  allowed and this  information can 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be  </a:t>
            </a:r>
            <a:r>
              <a:rPr sz="2400" spc="-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found in the  </a:t>
            </a:r>
            <a:r>
              <a:rPr sz="2400" spc="-5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hlinkClick r:id="rId2"/>
              </a:rPr>
              <a:t>Technical Guidance  Documents – Part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hlinkClick r:id="rId2"/>
              </a:rPr>
              <a:t> </a:t>
            </a:r>
            <a:r>
              <a:rPr sz="2400" spc="-5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hlinkClick r:id="rId2"/>
              </a:rPr>
              <a:t>K</a:t>
            </a:r>
            <a:r>
              <a:rPr sz="2800" spc="-5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48885" y="1276718"/>
            <a:ext cx="3942010" cy="52336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43552" y="1271524"/>
            <a:ext cx="3985895" cy="5247005"/>
          </a:xfrm>
          <a:custGeom>
            <a:avLst/>
            <a:gdLst/>
            <a:ahLst/>
            <a:cxnLst/>
            <a:rect l="l" t="t" r="r" b="b"/>
            <a:pathLst>
              <a:path w="3985895" h="5247005">
                <a:moveTo>
                  <a:pt x="510794" y="0"/>
                </a:moveTo>
                <a:lnTo>
                  <a:pt x="3985895" y="363347"/>
                </a:lnTo>
                <a:lnTo>
                  <a:pt x="3475228" y="5246865"/>
                </a:lnTo>
                <a:lnTo>
                  <a:pt x="0" y="4883442"/>
                </a:lnTo>
                <a:lnTo>
                  <a:pt x="51079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8CD03A-51D4-BBE9-8B01-D7A92E894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Jennifer Byrne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88CDC-0A1F-0DFB-8357-BBEF2A445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t>1</a:t>
            </a:fld>
            <a:endParaRPr lang="en-I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8330" y="1177150"/>
            <a:ext cx="755763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STAIR</a:t>
            </a:r>
            <a:r>
              <a:rPr spc="-70" dirty="0"/>
              <a:t> </a:t>
            </a:r>
            <a:r>
              <a:rPr dirty="0"/>
              <a:t>REGULATIONS</a:t>
            </a:r>
            <a:r>
              <a:rPr lang="en-GB" dirty="0"/>
              <a:t>:  Tapered steps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08330" y="1828800"/>
            <a:ext cx="7927340" cy="3753271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IE" sz="2400" dirty="0">
                <a:uFill>
                  <a:solidFill>
                    <a:srgbClr val="0000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The </a:t>
            </a:r>
            <a:r>
              <a:rPr sz="2400" spc="-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regulations 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as </a:t>
            </a:r>
            <a:r>
              <a:rPr sz="2400" spc="-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above apply 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to</a:t>
            </a:r>
            <a:r>
              <a:rPr sz="2400" spc="-7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2400" spc="-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tapered </a:t>
            </a:r>
            <a:r>
              <a:rPr sz="24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steps 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as</a:t>
            </a:r>
            <a:r>
              <a:rPr sz="2400" spc="-3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2400" spc="-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follows: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355600" marR="638810" indent="-343535">
              <a:lnSpc>
                <a:spcPts val="3460"/>
              </a:lnSpc>
              <a:spcBef>
                <a:spcPts val="76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If </a:t>
            </a:r>
            <a:r>
              <a:rPr sz="2400" spc="-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the flight is narrower 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than </a:t>
            </a:r>
            <a:r>
              <a:rPr sz="2400" spc="-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1000mm</a:t>
            </a:r>
            <a:r>
              <a:rPr sz="2400" spc="-7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–  measure in the</a:t>
            </a:r>
            <a:r>
              <a:rPr sz="2400" spc="-7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2400" spc="-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centre.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355600" marR="5080" indent="-343535">
              <a:lnSpc>
                <a:spcPts val="3460"/>
              </a:lnSpc>
              <a:spcBef>
                <a:spcPts val="76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If </a:t>
            </a:r>
            <a:r>
              <a:rPr sz="2400" spc="-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the flight 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is </a:t>
            </a:r>
            <a:r>
              <a:rPr sz="2400" spc="-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1000mm 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or </a:t>
            </a:r>
            <a:r>
              <a:rPr sz="2400" spc="-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wider 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–</a:t>
            </a:r>
            <a:r>
              <a:rPr sz="2400" spc="-7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measure  in </a:t>
            </a:r>
            <a:r>
              <a:rPr sz="2400" spc="-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270mm from each</a:t>
            </a:r>
            <a:r>
              <a:rPr sz="2400" spc="-6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2400" spc="-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side.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355600" marR="210820" indent="-343535">
              <a:lnSpc>
                <a:spcPts val="3460"/>
              </a:lnSpc>
              <a:spcBef>
                <a:spcPts val="76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i="1" u="sng" dirty="0">
                <a:uFill>
                  <a:solidFill>
                    <a:srgbClr val="0000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In </a:t>
            </a:r>
            <a:r>
              <a:rPr sz="2400" i="1" u="sng" spc="-5" dirty="0">
                <a:uFill>
                  <a:solidFill>
                    <a:srgbClr val="0000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addition</a:t>
            </a:r>
            <a:r>
              <a:rPr sz="2400" u="sng" spc="-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: </a:t>
            </a:r>
            <a:r>
              <a:rPr sz="2400" spc="-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The going should 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measure</a:t>
            </a:r>
            <a:r>
              <a:rPr sz="2400" spc="-9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at  </a:t>
            </a:r>
            <a:r>
              <a:rPr sz="2400" spc="-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least 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75mm at </a:t>
            </a:r>
            <a:r>
              <a:rPr sz="2400" spc="-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the narrow</a:t>
            </a:r>
            <a:r>
              <a:rPr sz="2400" spc="-7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2400" spc="-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end.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A097A-1CC7-0FEC-4B0A-47B45C80E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Jennifer Byrne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CB9292-203E-4B1A-1D75-B7270CD5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52550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A08C9F-1278-453E-B62B-2EF682F27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329A5C-70FA-41B7-9D03-FD9CD9ADD456}"/>
              </a:ext>
            </a:extLst>
          </p:cNvPr>
          <p:cNvPicPr/>
          <p:nvPr/>
        </p:nvPicPr>
        <p:blipFill rotWithShape="1">
          <a:blip r:embed="rId2"/>
          <a:srcRect l="18325" t="27807" r="28602" b="5897"/>
          <a:stretch/>
        </p:blipFill>
        <p:spPr bwMode="auto">
          <a:xfrm>
            <a:off x="177227" y="83344"/>
            <a:ext cx="8839200" cy="6691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F92EB0F1-7266-4AFB-B732-308AA56C2BDA}"/>
              </a:ext>
            </a:extLst>
          </p:cNvPr>
          <p:cNvSpPr txBox="1"/>
          <p:nvPr/>
        </p:nvSpPr>
        <p:spPr>
          <a:xfrm>
            <a:off x="5962712" y="6561432"/>
            <a:ext cx="305371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Image taken </a:t>
            </a:r>
            <a:r>
              <a:rPr sz="800" spc="-5" dirty="0">
                <a:latin typeface="Arial"/>
                <a:cs typeface="Arial"/>
              </a:rPr>
              <a:t>from </a:t>
            </a:r>
            <a:r>
              <a:rPr sz="800" i="1" spc="-5" dirty="0">
                <a:latin typeface="Arial"/>
                <a:cs typeface="Arial"/>
              </a:rPr>
              <a:t>Carpentry and Joinery </a:t>
            </a:r>
            <a:r>
              <a:rPr lang="en-GB" sz="800" i="1" spc="-5" dirty="0">
                <a:latin typeface="Arial"/>
                <a:cs typeface="Arial"/>
              </a:rPr>
              <a:t>Book 3 </a:t>
            </a:r>
            <a:r>
              <a:rPr sz="800" spc="-5" dirty="0">
                <a:latin typeface="Arial"/>
                <a:cs typeface="Arial"/>
              </a:rPr>
              <a:t>by </a:t>
            </a:r>
            <a:r>
              <a:rPr lang="en-GB" sz="800" spc="-5" dirty="0">
                <a:latin typeface="Arial"/>
                <a:cs typeface="Arial"/>
              </a:rPr>
              <a:t>Brian Porter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4CCEE-9989-8FA3-4AA6-341D45BAB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Jennifer Byrne 2024</a:t>
            </a:r>
          </a:p>
        </p:txBody>
      </p:sp>
    </p:spTree>
    <p:extLst>
      <p:ext uri="{BB962C8B-B14F-4D97-AF65-F5344CB8AC3E}">
        <p14:creationId xmlns:p14="http://schemas.microsoft.com/office/powerpoint/2010/main" val="1131671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8330" y="1177150"/>
            <a:ext cx="755763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STAIR</a:t>
            </a:r>
            <a:r>
              <a:rPr spc="-70" dirty="0"/>
              <a:t> </a:t>
            </a:r>
            <a:r>
              <a:rPr dirty="0"/>
              <a:t>REGULATIONS</a:t>
            </a:r>
            <a:r>
              <a:rPr lang="en-GB" dirty="0"/>
              <a:t>:Revision </a:t>
            </a:r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A097A-1CC7-0FEC-4B0A-47B45C80E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Jennifer Byrne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CB9292-203E-4B1A-1D75-B7270CD5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t>12</a:t>
            </a:fld>
            <a:endParaRPr lang="en-IE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C0E35CA-1432-1A15-10AE-7BA17B3130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813486"/>
              </p:ext>
            </p:extLst>
          </p:nvPr>
        </p:nvGraphicFramePr>
        <p:xfrm>
          <a:off x="907721" y="1940688"/>
          <a:ext cx="6248400" cy="4110965"/>
        </p:xfrm>
        <a:graphic>
          <a:graphicData uri="http://schemas.openxmlformats.org/drawingml/2006/table">
            <a:tbl>
              <a:tblPr/>
              <a:tblGrid>
                <a:gridCol w="1704109">
                  <a:extLst>
                    <a:ext uri="{9D8B030D-6E8A-4147-A177-3AD203B41FA5}">
                      <a16:colId xmlns:a16="http://schemas.microsoft.com/office/drawing/2014/main" val="3909980459"/>
                    </a:ext>
                  </a:extLst>
                </a:gridCol>
                <a:gridCol w="1480051">
                  <a:extLst>
                    <a:ext uri="{9D8B030D-6E8A-4147-A177-3AD203B41FA5}">
                      <a16:colId xmlns:a16="http://schemas.microsoft.com/office/drawing/2014/main" val="2475489494"/>
                    </a:ext>
                  </a:extLst>
                </a:gridCol>
                <a:gridCol w="1473739">
                  <a:extLst>
                    <a:ext uri="{9D8B030D-6E8A-4147-A177-3AD203B41FA5}">
                      <a16:colId xmlns:a16="http://schemas.microsoft.com/office/drawing/2014/main" val="3098568457"/>
                    </a:ext>
                  </a:extLst>
                </a:gridCol>
                <a:gridCol w="1590501">
                  <a:extLst>
                    <a:ext uri="{9D8B030D-6E8A-4147-A177-3AD203B41FA5}">
                      <a16:colId xmlns:a16="http://schemas.microsoft.com/office/drawing/2014/main" val="3297172174"/>
                    </a:ext>
                  </a:extLst>
                </a:gridCol>
              </a:tblGrid>
              <a:tr h="252340">
                <a:tc>
                  <a:txBody>
                    <a:bodyPr/>
                    <a:lstStyle/>
                    <a:p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Regulation</a:t>
                      </a:r>
                      <a:endParaRPr lang="en-I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07" marR="53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Private</a:t>
                      </a:r>
                      <a:endParaRPr lang="en-I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07" marR="53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Semi-private</a:t>
                      </a:r>
                      <a:endParaRPr lang="en-I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07" marR="53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Public</a:t>
                      </a:r>
                      <a:endParaRPr lang="en-I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07" marR="53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153358"/>
                  </a:ext>
                </a:extLst>
              </a:tr>
              <a:tr h="399980"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Pitch (degrees)</a:t>
                      </a:r>
                      <a:endParaRPr lang="en-I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07" marR="53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07" marR="53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07" marR="53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07" marR="53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594203"/>
                  </a:ext>
                </a:extLst>
              </a:tr>
              <a:tr h="399980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Headroom</a:t>
                      </a:r>
                      <a:endParaRPr lang="en-I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07" marR="53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07" marR="53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07" marR="53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E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07" marR="53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3936121"/>
                  </a:ext>
                </a:extLst>
              </a:tr>
              <a:tr h="399980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Rise</a:t>
                      </a:r>
                      <a:endParaRPr lang="en-I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07" marR="53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E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07" marR="53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07" marR="53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07" marR="53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396338"/>
                  </a:ext>
                </a:extLst>
              </a:tr>
              <a:tr h="399980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Going</a:t>
                      </a:r>
                      <a:endParaRPr lang="en-I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07" marR="53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E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07" marR="53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07" marR="53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07" marR="53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592278"/>
                  </a:ext>
                </a:extLst>
              </a:tr>
              <a:tr h="451741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Twice rise plus going (2r + g)</a:t>
                      </a:r>
                      <a:endParaRPr lang="en-I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07" marR="53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E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07" marR="53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07" marR="53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07" marR="53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7466937"/>
                  </a:ext>
                </a:extLst>
              </a:tr>
              <a:tr h="451741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Width (unobstructed)</a:t>
                      </a:r>
                      <a:endParaRPr lang="en-I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07" marR="53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E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07" marR="53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07" marR="53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07" marR="53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996898"/>
                  </a:ext>
                </a:extLst>
              </a:tr>
              <a:tr h="451741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Handrail height(wall) </a:t>
                      </a:r>
                      <a:endParaRPr lang="en-I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07" marR="53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675640" algn="ctr"/>
                        </a:tabLs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07" marR="53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07" marR="53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07" marR="53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142396"/>
                  </a:ext>
                </a:extLst>
              </a:tr>
              <a:tr h="451741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Handrail height(flight)</a:t>
                      </a:r>
                      <a:endParaRPr lang="en-I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07" marR="53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07" marR="53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07" marR="53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07" marR="53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4574263"/>
                  </a:ext>
                </a:extLst>
              </a:tr>
              <a:tr h="451741"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Handrail height(landing)</a:t>
                      </a:r>
                      <a:endParaRPr lang="en-I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07" marR="53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07" marR="53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07" marR="53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E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07" marR="53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3010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2948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8330" y="1177150"/>
            <a:ext cx="755763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STAIR</a:t>
            </a:r>
            <a:r>
              <a:rPr spc="-70" dirty="0"/>
              <a:t> </a:t>
            </a:r>
            <a:r>
              <a:rPr dirty="0"/>
              <a:t>REGULATIONS</a:t>
            </a:r>
            <a:r>
              <a:rPr lang="en-GB" dirty="0"/>
              <a:t>:Revision </a:t>
            </a:r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A097A-1CC7-0FEC-4B0A-47B45C80E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Jennifer Byrne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CB9292-203E-4B1A-1D75-B7270CD5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t>13</a:t>
            </a:fld>
            <a:endParaRPr lang="en-IE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C0E35CA-1432-1A15-10AE-7BA17B3130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272791"/>
              </p:ext>
            </p:extLst>
          </p:nvPr>
        </p:nvGraphicFramePr>
        <p:xfrm>
          <a:off x="907721" y="1940688"/>
          <a:ext cx="6248400" cy="4146904"/>
        </p:xfrm>
        <a:graphic>
          <a:graphicData uri="http://schemas.openxmlformats.org/drawingml/2006/table">
            <a:tbl>
              <a:tblPr/>
              <a:tblGrid>
                <a:gridCol w="1704109">
                  <a:extLst>
                    <a:ext uri="{9D8B030D-6E8A-4147-A177-3AD203B41FA5}">
                      <a16:colId xmlns:a16="http://schemas.microsoft.com/office/drawing/2014/main" val="3909980459"/>
                    </a:ext>
                  </a:extLst>
                </a:gridCol>
                <a:gridCol w="1480051">
                  <a:extLst>
                    <a:ext uri="{9D8B030D-6E8A-4147-A177-3AD203B41FA5}">
                      <a16:colId xmlns:a16="http://schemas.microsoft.com/office/drawing/2014/main" val="2475489494"/>
                    </a:ext>
                  </a:extLst>
                </a:gridCol>
                <a:gridCol w="1473739">
                  <a:extLst>
                    <a:ext uri="{9D8B030D-6E8A-4147-A177-3AD203B41FA5}">
                      <a16:colId xmlns:a16="http://schemas.microsoft.com/office/drawing/2014/main" val="3098568457"/>
                    </a:ext>
                  </a:extLst>
                </a:gridCol>
                <a:gridCol w="1590501">
                  <a:extLst>
                    <a:ext uri="{9D8B030D-6E8A-4147-A177-3AD203B41FA5}">
                      <a16:colId xmlns:a16="http://schemas.microsoft.com/office/drawing/2014/main" val="3297172174"/>
                    </a:ext>
                  </a:extLst>
                </a:gridCol>
              </a:tblGrid>
              <a:tr h="252340">
                <a:tc>
                  <a:txBody>
                    <a:bodyPr/>
                    <a:lstStyle/>
                    <a:p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Regulation</a:t>
                      </a:r>
                      <a:endParaRPr lang="en-I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07" marR="53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Private</a:t>
                      </a:r>
                      <a:endParaRPr lang="en-I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07" marR="53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Semi-private</a:t>
                      </a:r>
                      <a:endParaRPr lang="en-I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07" marR="53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Public</a:t>
                      </a:r>
                      <a:endParaRPr lang="en-IE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07" marR="53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153358"/>
                  </a:ext>
                </a:extLst>
              </a:tr>
              <a:tr h="399980"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Pitch (degrees)</a:t>
                      </a:r>
                      <a:endParaRPr lang="en-I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07" marR="53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 degrees max</a:t>
                      </a:r>
                      <a:endParaRPr lang="en-I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 degrees max</a:t>
                      </a:r>
                      <a:endParaRPr lang="en-I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 degrees max</a:t>
                      </a:r>
                      <a:endParaRPr lang="en-I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594203"/>
                  </a:ext>
                </a:extLst>
              </a:tr>
              <a:tr h="399980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Headroom</a:t>
                      </a:r>
                      <a:endParaRPr lang="en-I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07" marR="53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metres min.</a:t>
                      </a:r>
                      <a:endParaRPr lang="en-I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metres min.</a:t>
                      </a:r>
                      <a:endParaRPr lang="en-I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metres min.</a:t>
                      </a:r>
                      <a:endParaRPr lang="en-I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3936121"/>
                  </a:ext>
                </a:extLst>
              </a:tr>
              <a:tr h="399980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Rise</a:t>
                      </a:r>
                      <a:endParaRPr lang="en-I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07" marR="53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220 mm max</a:t>
                      </a:r>
                      <a:endParaRPr lang="en-I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190 mm max</a:t>
                      </a:r>
                      <a:endParaRPr lang="en-I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180 mm max</a:t>
                      </a:r>
                      <a:endParaRPr lang="en-I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396338"/>
                  </a:ext>
                </a:extLst>
              </a:tr>
              <a:tr h="399980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Going</a:t>
                      </a:r>
                      <a:endParaRPr lang="en-I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07" marR="53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220 mm min.</a:t>
                      </a:r>
                      <a:endParaRPr lang="en-I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250 mm min.</a:t>
                      </a:r>
                      <a:endParaRPr lang="en-I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280 mm min.</a:t>
                      </a:r>
                      <a:endParaRPr lang="en-I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592278"/>
                  </a:ext>
                </a:extLst>
              </a:tr>
              <a:tr h="451741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Twice rise plus going (2r + g)</a:t>
                      </a:r>
                      <a:endParaRPr lang="en-I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07" marR="53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550 – 700 mm</a:t>
                      </a:r>
                      <a:endParaRPr lang="en-I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550 – 700 mm</a:t>
                      </a:r>
                      <a:endParaRPr lang="en-I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550 – 700 mm</a:t>
                      </a:r>
                      <a:endParaRPr lang="en-I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7466937"/>
                  </a:ext>
                </a:extLst>
              </a:tr>
              <a:tr h="451741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Width (unobstructed)</a:t>
                      </a:r>
                      <a:endParaRPr lang="en-I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07" marR="53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800 mm min.</a:t>
                      </a:r>
                      <a:endParaRPr lang="en-I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m min.</a:t>
                      </a:r>
                      <a:endParaRPr lang="en-I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m min.</a:t>
                      </a:r>
                      <a:endParaRPr lang="en-I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996898"/>
                  </a:ext>
                </a:extLst>
              </a:tr>
              <a:tr h="451741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Handrail height(wall) </a:t>
                      </a:r>
                      <a:endParaRPr lang="en-I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07" marR="53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675640" algn="ctr"/>
                        </a:tabLs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900 – 1000 mm</a:t>
                      </a:r>
                      <a:endParaRPr lang="en-I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900 mm</a:t>
                      </a:r>
                      <a:endParaRPr lang="en-I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900 mm</a:t>
                      </a:r>
                      <a:endParaRPr lang="en-I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142396"/>
                  </a:ext>
                </a:extLst>
              </a:tr>
              <a:tr h="451741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Handrail height(flight)</a:t>
                      </a:r>
                      <a:endParaRPr lang="en-I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07" marR="53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900 – 1000 mm</a:t>
                      </a:r>
                      <a:endParaRPr lang="en-I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900 mm</a:t>
                      </a:r>
                      <a:endParaRPr lang="en-I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900 mm</a:t>
                      </a:r>
                      <a:endParaRPr lang="en-I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4574263"/>
                  </a:ext>
                </a:extLst>
              </a:tr>
              <a:tr h="451741"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Handrail height(landing)</a:t>
                      </a:r>
                      <a:endParaRPr lang="en-I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07" marR="53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900 – 1100 mm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1100 mm min.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1100 mm min.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3010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9324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0845" y="796643"/>
            <a:ext cx="755763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STAIR</a:t>
            </a:r>
            <a:r>
              <a:rPr spc="-70" dirty="0"/>
              <a:t> </a:t>
            </a:r>
            <a:r>
              <a:rPr dirty="0"/>
              <a:t>REGULATIONS</a:t>
            </a:r>
            <a:r>
              <a:rPr lang="en-GB" dirty="0"/>
              <a:t>:Revision 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87725" y="1460685"/>
            <a:ext cx="8459470" cy="4494178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  <a:tabLst>
                <a:tab pos="114300" algn="l"/>
              </a:tabLst>
            </a:pPr>
            <a:r>
              <a:rPr lang="en-GB" sz="2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The ________________ should all be the same in any one flight.</a:t>
            </a:r>
            <a:endParaRPr lang="en-IE" sz="24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114300" algn="l"/>
              </a:tabLst>
            </a:pPr>
            <a:r>
              <a:rPr lang="en-GB" sz="2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There should be no more than ____ risers in any one flight.</a:t>
            </a:r>
            <a:endParaRPr lang="en-IE" sz="24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114300" algn="l"/>
              </a:tabLst>
            </a:pPr>
            <a:r>
              <a:rPr lang="en-GB" sz="2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 sphere of ________ diameter should not be able to pass through any point of the stairs.</a:t>
            </a:r>
            <a:endParaRPr lang="en-IE" sz="24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114300" algn="l"/>
              </a:tabLst>
            </a:pPr>
            <a:r>
              <a:rPr lang="en-GB" sz="2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If the width of the stairs exceeds _____ a second handrail is required.</a:t>
            </a:r>
            <a:endParaRPr lang="en-IE" sz="24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114300" algn="l"/>
              </a:tabLst>
            </a:pPr>
            <a:r>
              <a:rPr lang="en-GB" sz="2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Top and bottom of stairs should be at least ______ clear of door </a:t>
            </a:r>
            <a:r>
              <a:rPr lang="en-GB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opes</a:t>
            </a:r>
            <a:r>
              <a:rPr lang="en-GB" sz="2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IE" sz="24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114300" algn="l"/>
              </a:tabLst>
            </a:pPr>
            <a:r>
              <a:rPr lang="en-GB" sz="2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Landing should be at least as great as ____________ of the stairs</a:t>
            </a:r>
            <a:endParaRPr lang="en-IE" sz="24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A097A-1CC7-0FEC-4B0A-47B45C80E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Jennifer Byrne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CB9292-203E-4B1A-1D75-B7270CD5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98832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0845" y="796643"/>
            <a:ext cx="755763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STAIR</a:t>
            </a:r>
            <a:r>
              <a:rPr spc="-70" dirty="0"/>
              <a:t> </a:t>
            </a:r>
            <a:r>
              <a:rPr dirty="0"/>
              <a:t>REGULATIONS</a:t>
            </a:r>
            <a:r>
              <a:rPr lang="en-GB" dirty="0"/>
              <a:t>:Revision 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87725" y="1460685"/>
            <a:ext cx="8459470" cy="4494178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  <a:tabLst>
                <a:tab pos="114300" algn="l"/>
              </a:tabLst>
            </a:pPr>
            <a:r>
              <a:rPr lang="en-GB" sz="2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The </a:t>
            </a:r>
            <a:r>
              <a:rPr lang="en-GB" sz="24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Rise and Goings </a:t>
            </a:r>
            <a:r>
              <a:rPr lang="en-GB" sz="2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should all be the same in any one flight.</a:t>
            </a:r>
            <a:endParaRPr lang="en-IE" sz="24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114300" algn="l"/>
              </a:tabLst>
            </a:pPr>
            <a:r>
              <a:rPr lang="en-GB" sz="2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There should be no more than </a:t>
            </a:r>
            <a:r>
              <a:rPr lang="en-GB" sz="24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16</a:t>
            </a:r>
            <a:r>
              <a:rPr lang="en-GB" sz="2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risers in any one flight.</a:t>
            </a:r>
            <a:endParaRPr lang="en-IE" sz="24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114300" algn="l"/>
              </a:tabLst>
            </a:pPr>
            <a:r>
              <a:rPr lang="en-GB" sz="2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 sphere of </a:t>
            </a:r>
            <a:r>
              <a:rPr lang="en-GB" sz="24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100mm</a:t>
            </a:r>
            <a:r>
              <a:rPr lang="en-GB" sz="2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diameter should not be able to pass through any point of the stairs.</a:t>
            </a:r>
            <a:endParaRPr lang="en-IE" sz="24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114300" algn="l"/>
              </a:tabLst>
            </a:pPr>
            <a:r>
              <a:rPr lang="en-GB" sz="2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If the width of the stairs exceeds </a:t>
            </a:r>
            <a:r>
              <a:rPr lang="en-GB" sz="24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1000mm</a:t>
            </a:r>
            <a:r>
              <a:rPr lang="en-GB" sz="2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a second handrail is required.</a:t>
            </a:r>
            <a:endParaRPr lang="en-IE" sz="24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114300" algn="l"/>
              </a:tabLst>
            </a:pPr>
            <a:r>
              <a:rPr lang="en-GB" sz="2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Top and bottom of stairs should be at least </a:t>
            </a:r>
            <a:r>
              <a:rPr lang="en-GB" sz="24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400mm</a:t>
            </a:r>
            <a:r>
              <a:rPr lang="en-GB" sz="2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clear of door </a:t>
            </a:r>
            <a:r>
              <a:rPr lang="en-GB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opes</a:t>
            </a:r>
            <a:r>
              <a:rPr lang="en-GB" sz="2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IE" sz="24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114300" algn="l"/>
              </a:tabLst>
            </a:pPr>
            <a:r>
              <a:rPr lang="en-GB" sz="2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Landing should be at least as great as </a:t>
            </a:r>
            <a:r>
              <a:rPr lang="en-GB" sz="24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the width </a:t>
            </a:r>
            <a:r>
              <a:rPr lang="en-GB" sz="2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of the stairs</a:t>
            </a:r>
            <a:endParaRPr lang="en-IE" sz="24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A097A-1CC7-0FEC-4B0A-47B45C80E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Jennifer Byrne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CB9292-203E-4B1A-1D75-B7270CD5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38210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8330" y="1177150"/>
            <a:ext cx="755763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STAIR</a:t>
            </a:r>
            <a:r>
              <a:rPr spc="-70" dirty="0"/>
              <a:t> </a:t>
            </a:r>
            <a:r>
              <a:rPr dirty="0"/>
              <a:t>REGULATIONS</a:t>
            </a:r>
            <a:r>
              <a:rPr lang="en-GB" dirty="0"/>
              <a:t>:Revision 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08330" y="1828800"/>
            <a:ext cx="7927340" cy="2647519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r>
              <a:rPr lang="en-GB" sz="2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The regulations apply to tapered steps as follows:</a:t>
            </a:r>
            <a:endParaRPr lang="en-IE" sz="24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buFont typeface="+mj-lt"/>
              <a:buAutoNum type="alphaLcParenR"/>
              <a:tabLst>
                <a:tab pos="-114300" algn="l"/>
              </a:tabLst>
            </a:pPr>
            <a:r>
              <a:rPr lang="en-GB" sz="2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If the flight is narrower than </a:t>
            </a:r>
            <a:r>
              <a:rPr lang="en-GB" sz="24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1000mm </a:t>
            </a:r>
            <a:r>
              <a:rPr lang="en-GB" sz="2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measure in the centre.</a:t>
            </a:r>
            <a:endParaRPr lang="en-IE" sz="24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  <a:tabLst>
                <a:tab pos="-114300" algn="l"/>
              </a:tabLst>
            </a:pPr>
            <a:r>
              <a:rPr lang="en-GB" sz="2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If the flight is 1000mm or wider – measure in </a:t>
            </a:r>
            <a:r>
              <a:rPr lang="en-GB" sz="24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270mm</a:t>
            </a:r>
            <a:r>
              <a:rPr lang="en-GB" sz="2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from each side.</a:t>
            </a:r>
            <a:endParaRPr lang="en-IE" sz="24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400" i="1" u="sng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 addition</a:t>
            </a:r>
            <a:r>
              <a:rPr lang="en-GB" sz="2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: The going should measure at least </a:t>
            </a:r>
            <a:r>
              <a:rPr lang="en-GB" sz="24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75mm</a:t>
            </a:r>
            <a:r>
              <a:rPr lang="en-GB" sz="2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at the narrow end.</a:t>
            </a:r>
            <a:endParaRPr lang="en-IE" sz="24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A097A-1CC7-0FEC-4B0A-47B45C80E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Jennifer Byrne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CB9292-203E-4B1A-1D75-B7270CD5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25412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5290" y="6462471"/>
            <a:ext cx="86188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Taken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from:</a:t>
            </a:r>
            <a:r>
              <a:rPr kumimoji="0" sz="1600" b="0" i="0" u="none" strike="noStrike" kern="1200" cap="none" spc="-13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heavy" strike="noStrike" kern="1200" cap="none" spc="-1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>
                  <a:solidFill>
                    <a:srgbClr val="009999"/>
                  </a:solidFill>
                </a:uFill>
                <a:latin typeface="Arial"/>
                <a:ea typeface="+mn-ea"/>
                <a:cs typeface="Arial"/>
                <a:hlinkClick r:id="rId2"/>
              </a:rPr>
              <a:t>https://www.hsa.ie/eng/Topics/Slips_Trips_Falls/High-risk_Areas/Stairs_and_Steps/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35952" y="188976"/>
            <a:ext cx="1830705" cy="1871980"/>
          </a:xfrm>
          <a:custGeom>
            <a:avLst/>
            <a:gdLst/>
            <a:ahLst/>
            <a:cxnLst/>
            <a:rect l="l" t="t" r="r" b="b"/>
            <a:pathLst>
              <a:path w="1830704" h="1871980">
                <a:moveTo>
                  <a:pt x="0" y="1871472"/>
                </a:moveTo>
                <a:lnTo>
                  <a:pt x="1830324" y="1871472"/>
                </a:lnTo>
                <a:lnTo>
                  <a:pt x="1830324" y="0"/>
                </a:lnTo>
                <a:lnTo>
                  <a:pt x="0" y="0"/>
                </a:lnTo>
                <a:lnTo>
                  <a:pt x="0" y="18714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7BB50-9BE6-87CE-C9FD-DF7A3B55DBF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E"/>
              <a:t>Jennifer Byrne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4A1BF5-0A5A-BED0-A013-F87EE2BE62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t>2</a:t>
            </a:fld>
            <a:endParaRPr lang="en-I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STAIR</a:t>
            </a:r>
            <a:r>
              <a:rPr spc="-70" dirty="0"/>
              <a:t> </a:t>
            </a:r>
            <a:r>
              <a:rPr dirty="0"/>
              <a:t>REGULATIONS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037607"/>
              </p:ext>
            </p:extLst>
          </p:nvPr>
        </p:nvGraphicFramePr>
        <p:xfrm>
          <a:off x="317500" y="1262125"/>
          <a:ext cx="8496298" cy="43639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1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8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2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Regulation</a:t>
                      </a:r>
                      <a:endParaRPr sz="2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Private</a:t>
                      </a:r>
                      <a:endParaRPr sz="2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Semi-private</a:t>
                      </a:r>
                      <a:endParaRPr sz="2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Public</a:t>
                      </a:r>
                      <a:endParaRPr sz="2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Pitch</a:t>
                      </a:r>
                      <a:r>
                        <a:rPr sz="2000" spc="-2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(degrees)</a:t>
                      </a:r>
                      <a:endParaRPr sz="2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42 degrees</a:t>
                      </a:r>
                      <a:r>
                        <a:rPr sz="2000" spc="-8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max</a:t>
                      </a:r>
                      <a:endParaRPr sz="2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38 degrees</a:t>
                      </a:r>
                      <a:r>
                        <a:rPr sz="2000" spc="-7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max</a:t>
                      </a:r>
                      <a:endParaRPr sz="2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33 degrees</a:t>
                      </a:r>
                      <a:r>
                        <a:rPr sz="2000" spc="-7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max</a:t>
                      </a:r>
                      <a:endParaRPr sz="2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Headroom</a:t>
                      </a:r>
                      <a:endParaRPr sz="2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 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metres</a:t>
                      </a:r>
                      <a:r>
                        <a:rPr sz="2000" spc="-3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min.</a:t>
                      </a:r>
                      <a:endParaRPr sz="2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 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metres</a:t>
                      </a:r>
                      <a:r>
                        <a:rPr sz="2000" spc="-3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min.</a:t>
                      </a:r>
                      <a:endParaRPr sz="2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 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metres</a:t>
                      </a:r>
                      <a:r>
                        <a:rPr sz="2000" spc="-3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min.</a:t>
                      </a:r>
                      <a:endParaRPr sz="2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Rise</a:t>
                      </a:r>
                      <a:endParaRPr sz="2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220 </a:t>
                      </a:r>
                      <a:r>
                        <a:rPr sz="2000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mm</a:t>
                      </a:r>
                      <a:r>
                        <a:rPr sz="2000" spc="-4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max</a:t>
                      </a:r>
                      <a:endParaRPr sz="2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190 </a:t>
                      </a:r>
                      <a:r>
                        <a:rPr sz="2000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mm</a:t>
                      </a:r>
                      <a:r>
                        <a:rPr sz="2000" spc="-4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max</a:t>
                      </a:r>
                      <a:endParaRPr sz="2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180 </a:t>
                      </a:r>
                      <a:r>
                        <a:rPr sz="2000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mm</a:t>
                      </a:r>
                      <a:r>
                        <a:rPr sz="2000" spc="-4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max</a:t>
                      </a:r>
                      <a:endParaRPr sz="2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Going</a:t>
                      </a:r>
                      <a:endParaRPr sz="2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220 </a:t>
                      </a:r>
                      <a:r>
                        <a:rPr sz="2000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mm</a:t>
                      </a:r>
                      <a:r>
                        <a:rPr sz="2000" spc="-5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min.</a:t>
                      </a:r>
                      <a:endParaRPr sz="2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250 </a:t>
                      </a:r>
                      <a:r>
                        <a:rPr sz="2000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mm</a:t>
                      </a:r>
                      <a:r>
                        <a:rPr sz="2000" spc="-4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min.</a:t>
                      </a:r>
                      <a:endParaRPr sz="2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280 </a:t>
                      </a:r>
                      <a:r>
                        <a:rPr sz="2000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mm</a:t>
                      </a:r>
                      <a:r>
                        <a:rPr sz="2000" spc="-5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min.</a:t>
                      </a:r>
                      <a:endParaRPr sz="2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281940" marR="485775" indent="-1905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3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Twice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rise plus</a:t>
                      </a:r>
                      <a:r>
                        <a:rPr sz="2000" spc="-7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going  (2r +</a:t>
                      </a:r>
                      <a:r>
                        <a:rPr sz="2000" spc="-4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g)</a:t>
                      </a:r>
                      <a:endParaRPr sz="2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550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2000" spc="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700</a:t>
                      </a:r>
                      <a:r>
                        <a:rPr sz="2000" spc="-10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mm</a:t>
                      </a:r>
                      <a:endParaRPr sz="2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550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2000" spc="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700</a:t>
                      </a:r>
                      <a:r>
                        <a:rPr sz="2000" spc="-10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mm</a:t>
                      </a:r>
                      <a:endParaRPr sz="2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550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2000" spc="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700</a:t>
                      </a:r>
                      <a:r>
                        <a:rPr sz="2000" spc="-1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mm</a:t>
                      </a:r>
                      <a:endParaRPr sz="2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80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Width</a:t>
                      </a:r>
                      <a:r>
                        <a:rPr sz="2000" spc="-3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(unobstructed)</a:t>
                      </a:r>
                      <a:endParaRPr sz="2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800 </a:t>
                      </a:r>
                      <a:r>
                        <a:rPr sz="2000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mm</a:t>
                      </a:r>
                      <a:r>
                        <a:rPr sz="2000" spc="-4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min.</a:t>
                      </a:r>
                      <a:endParaRPr sz="2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sz="2000" spc="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2000" spc="-4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min.</a:t>
                      </a:r>
                      <a:endParaRPr sz="2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sz="2000" spc="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2000" spc="-4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min.</a:t>
                      </a:r>
                      <a:endParaRPr sz="2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80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Handrail height</a:t>
                      </a:r>
                      <a:r>
                        <a:rPr sz="2000" spc="-1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(sloped)</a:t>
                      </a:r>
                      <a:endParaRPr sz="2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900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– 1000</a:t>
                      </a:r>
                      <a:r>
                        <a:rPr sz="2000" spc="-9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mm</a:t>
                      </a:r>
                      <a:endParaRPr sz="2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900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– 1000</a:t>
                      </a:r>
                      <a:r>
                        <a:rPr sz="2000" spc="-9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mm</a:t>
                      </a:r>
                      <a:endParaRPr sz="2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900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– 1000</a:t>
                      </a:r>
                      <a:r>
                        <a:rPr sz="2000" spc="-9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mm</a:t>
                      </a:r>
                      <a:endParaRPr sz="2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986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Handrail height</a:t>
                      </a:r>
                      <a:r>
                        <a:rPr sz="2000" spc="-1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(landing)</a:t>
                      </a:r>
                      <a:endParaRPr sz="2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900 – </a:t>
                      </a:r>
                      <a:r>
                        <a:rPr sz="2000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1100</a:t>
                      </a:r>
                      <a:r>
                        <a:rPr sz="2000" spc="-1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mm</a:t>
                      </a:r>
                      <a:endParaRPr sz="2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1100 </a:t>
                      </a:r>
                      <a:r>
                        <a:rPr sz="2000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mm</a:t>
                      </a:r>
                      <a:r>
                        <a:rPr sz="2000" spc="-3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min.</a:t>
                      </a:r>
                      <a:endParaRPr sz="2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1100 </a:t>
                      </a:r>
                      <a:r>
                        <a:rPr sz="2000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mm</a:t>
                      </a:r>
                      <a:r>
                        <a:rPr sz="2000" spc="-4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min.</a:t>
                      </a:r>
                      <a:endParaRPr sz="20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02742" y="5965342"/>
            <a:ext cx="82169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6465" marR="5080" indent="-914400">
              <a:lnSpc>
                <a:spcPct val="100000"/>
              </a:lnSpc>
              <a:spcBef>
                <a:spcPts val="100"/>
              </a:spcBef>
            </a:pPr>
            <a:r>
              <a:rPr sz="1800" b="1" i="1" u="heavy" dirty="0">
                <a:solidFill>
                  <a:srgbClr val="FF0000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NOTE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: </a:t>
            </a:r>
            <a:r>
              <a:rPr sz="1800" i="1" spc="-5" dirty="0">
                <a:solidFill>
                  <a:srgbClr val="FF0000"/>
                </a:solidFill>
                <a:latin typeface="Arial"/>
                <a:cs typeface="Arial"/>
              </a:rPr>
              <a:t>Regulations regarding Semi-Private and Public buildings are provided </a:t>
            </a:r>
            <a:r>
              <a:rPr sz="1800" i="1" dirty="0">
                <a:solidFill>
                  <a:srgbClr val="FF0000"/>
                </a:solidFill>
                <a:latin typeface="Arial"/>
                <a:cs typeface="Arial"/>
              </a:rPr>
              <a:t>for  </a:t>
            </a:r>
            <a:r>
              <a:rPr sz="1800" i="1" spc="-5" dirty="0">
                <a:solidFill>
                  <a:srgbClr val="FF0000"/>
                </a:solidFill>
                <a:latin typeface="Arial"/>
                <a:cs typeface="Arial"/>
              </a:rPr>
              <a:t>information purposes </a:t>
            </a:r>
            <a:r>
              <a:rPr sz="1800" i="1" spc="-30" dirty="0">
                <a:solidFill>
                  <a:srgbClr val="FF0000"/>
                </a:solidFill>
                <a:latin typeface="Arial"/>
                <a:cs typeface="Arial"/>
              </a:rPr>
              <a:t>only, </a:t>
            </a:r>
            <a:r>
              <a:rPr sz="1800" i="1" spc="-5" dirty="0">
                <a:solidFill>
                  <a:srgbClr val="FF0000"/>
                </a:solidFill>
                <a:latin typeface="Arial"/>
                <a:cs typeface="Arial"/>
              </a:rPr>
              <a:t>and students should focus on</a:t>
            </a:r>
            <a:r>
              <a:rPr sz="1800" i="1" spc="1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FF0000"/>
                </a:solidFill>
                <a:latin typeface="Arial"/>
                <a:cs typeface="Arial"/>
              </a:rPr>
              <a:t>Private.</a:t>
            </a:r>
            <a:endParaRPr sz="18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7A251-5045-471B-27A6-85D8C97E8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Jennifer Byrne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54AC1-61CD-9F46-6BFB-43A324ACC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t>3</a:t>
            </a:fld>
            <a:endParaRPr lang="en-I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Stair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057400"/>
            <a:ext cx="3467100" cy="343756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solidFill>
                  <a:srgbClr val="00040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Twice the rise plus the going should equal between 550mm and 700mm</a:t>
            </a:r>
          </a:p>
          <a:p>
            <a:r>
              <a:rPr lang="en-GB" dirty="0">
                <a:solidFill>
                  <a:srgbClr val="00040E"/>
                </a:solidFill>
              </a:rPr>
              <a:t>Overhang </a:t>
            </a:r>
          </a:p>
          <a:p>
            <a:r>
              <a:rPr lang="en-GB" dirty="0">
                <a:solidFill>
                  <a:srgbClr val="00040E"/>
                </a:solidFill>
              </a:rPr>
              <a:t>Min. </a:t>
            </a:r>
            <a:r>
              <a:rPr lang="en-GB">
                <a:solidFill>
                  <a:srgbClr val="00040E"/>
                </a:solidFill>
              </a:rPr>
              <a:t>16mm  -  Max</a:t>
            </a:r>
            <a:r>
              <a:rPr lang="en-GB" dirty="0">
                <a:solidFill>
                  <a:srgbClr val="00040E"/>
                </a:solidFill>
              </a:rPr>
              <a:t>. 25mm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r="14000"/>
          <a:stretch>
            <a:fillRect/>
          </a:stretch>
        </p:blipFill>
        <p:spPr bwMode="auto">
          <a:xfrm>
            <a:off x="419100" y="4926165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864195"/>
            <a:ext cx="4449271" cy="427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5986AC-1131-710C-0551-C8406F644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Jennifer Byrne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71AA81-60EC-8400-8CE7-F51E457E5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t>4</a:t>
            </a:fld>
            <a:endParaRPr lang="en-I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pic>
        <p:nvPicPr>
          <p:cNvPr id="5129" name="Picture 5128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5131" name="Straight Connector 5130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3" name="Straight Connector 5132">
            <a:extLst>
              <a:ext uri="{FF2B5EF4-FFF2-40B4-BE49-F238E27FC236}">
                <a16:creationId xmlns:a16="http://schemas.microsoft.com/office/drawing/2014/main" id="{BADF1045-FC61-45F9-B214-2286C9675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135" name="Rectangle 5134">
            <a:extLst>
              <a:ext uri="{FF2B5EF4-FFF2-40B4-BE49-F238E27FC236}">
                <a16:creationId xmlns:a16="http://schemas.microsoft.com/office/drawing/2014/main" id="{01E8EC89-86BC-4558-B010-53DF36A5A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37" name="Straight Connector 5136">
            <a:extLst>
              <a:ext uri="{FF2B5EF4-FFF2-40B4-BE49-F238E27FC236}">
                <a16:creationId xmlns:a16="http://schemas.microsoft.com/office/drawing/2014/main" id="{4CCCDDFF-B9CC-494C-8BEE-2451CD79A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264278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85" y="804519"/>
            <a:ext cx="2850200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dirty="0"/>
              <a:t>Stair Safety</a:t>
            </a:r>
          </a:p>
        </p:txBody>
      </p:sp>
      <p:sp>
        <p:nvSpPr>
          <p:cNvPr id="5139" name="Rectangle 5138">
            <a:extLst>
              <a:ext uri="{FF2B5EF4-FFF2-40B4-BE49-F238E27FC236}">
                <a16:creationId xmlns:a16="http://schemas.microsoft.com/office/drawing/2014/main" id="{54977EF3-E0BF-4719-9C15-8564B7D68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12" y="2018413"/>
            <a:ext cx="3580173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110000"/>
              </a:lnSpc>
            </a:pPr>
            <a:r>
              <a:rPr lang="en-US" sz="1900" dirty="0"/>
              <a:t>Max. rise = 220mm (optimal height 175mm)</a:t>
            </a:r>
          </a:p>
          <a:p>
            <a:pPr defTabSz="914400">
              <a:lnSpc>
                <a:spcPct val="110000"/>
              </a:lnSpc>
            </a:pPr>
            <a:r>
              <a:rPr lang="en-US" sz="1900" dirty="0"/>
              <a:t>Min. going = 220mm (optimal depth 250)</a:t>
            </a:r>
          </a:p>
          <a:p>
            <a:pPr defTabSz="914400">
              <a:lnSpc>
                <a:spcPct val="110000"/>
              </a:lnSpc>
            </a:pPr>
            <a:r>
              <a:rPr lang="en-US" sz="1900" dirty="0"/>
              <a:t>Headroom = 2m at least</a:t>
            </a:r>
          </a:p>
          <a:p>
            <a:pPr defTabSz="914400">
              <a:lnSpc>
                <a:spcPct val="110000"/>
              </a:lnSpc>
            </a:pPr>
            <a:r>
              <a:rPr lang="en-US" sz="1900" dirty="0"/>
              <a:t>Max. pitch = 42° (optimal 35°)</a:t>
            </a:r>
          </a:p>
          <a:p>
            <a:pPr defTabSz="914400">
              <a:lnSpc>
                <a:spcPct val="110000"/>
              </a:lnSpc>
            </a:pPr>
            <a:endParaRPr lang="en-US" sz="1900" dirty="0"/>
          </a:p>
        </p:txBody>
      </p:sp>
      <p:pic>
        <p:nvPicPr>
          <p:cNvPr id="5" name="Picture 4" descr="A diagram of a staircase&#10;&#10;Description automatically generated">
            <a:extLst>
              <a:ext uri="{FF2B5EF4-FFF2-40B4-BE49-F238E27FC236}">
                <a16:creationId xmlns:a16="http://schemas.microsoft.com/office/drawing/2014/main" id="{1594D5FC-B5F3-A32D-8379-9AE6998FE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069" y="1289890"/>
            <a:ext cx="4668206" cy="3906929"/>
          </a:xfrm>
          <a:prstGeom prst="rect">
            <a:avLst/>
          </a:prstGeom>
        </p:spPr>
      </p:pic>
      <p:pic>
        <p:nvPicPr>
          <p:cNvPr id="5141" name="Picture 5140">
            <a:extLst>
              <a:ext uri="{FF2B5EF4-FFF2-40B4-BE49-F238E27FC236}">
                <a16:creationId xmlns:a16="http://schemas.microsoft.com/office/drawing/2014/main" id="{A5DC397C-2B77-4200-B02F-47CA26CA2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5143" name="Straight Connector 5142">
            <a:extLst>
              <a:ext uri="{FF2B5EF4-FFF2-40B4-BE49-F238E27FC236}">
                <a16:creationId xmlns:a16="http://schemas.microsoft.com/office/drawing/2014/main" id="{13AFA304-05B8-441F-BA73-B92E08BD6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C5E071-DDEE-7F8A-2C6A-EE6AD2C3E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Jennifer Byrne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D3F97C-76C3-1B05-E5A5-85A304890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t>5</a:t>
            </a:fld>
            <a:endParaRPr lang="en-I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3491" y="804520"/>
            <a:ext cx="6571343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STAIR</a:t>
            </a:r>
            <a:r>
              <a:rPr spc="-70" dirty="0"/>
              <a:t> </a:t>
            </a:r>
            <a:r>
              <a:rPr dirty="0"/>
              <a:t>REGULATIONS</a:t>
            </a:r>
            <a:br>
              <a:rPr lang="en-GB" dirty="0"/>
            </a:b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88327" y="1600200"/>
            <a:ext cx="7967345" cy="40645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61620" indent="-343535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The 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rises </a:t>
            </a:r>
            <a:r>
              <a:rPr sz="2400" spc="-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and 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goings </a:t>
            </a:r>
            <a:r>
              <a:rPr sz="2400" spc="-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should all be the same in  any one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flight.</a:t>
            </a:r>
          </a:p>
          <a:p>
            <a:pPr marL="355600" marR="320675" indent="-343535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There should be no more 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than 16 risers </a:t>
            </a:r>
            <a:r>
              <a:rPr sz="2400" spc="-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in 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any  </a:t>
            </a:r>
            <a:r>
              <a:rPr sz="2400" spc="-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one</a:t>
            </a:r>
            <a:r>
              <a:rPr sz="2400" spc="-1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flight.</a:t>
            </a:r>
          </a:p>
          <a:p>
            <a:pPr marL="355600" marR="5080" indent="-343535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 sphere of 100mm diameter should 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not </a:t>
            </a:r>
            <a:r>
              <a:rPr sz="2400" spc="-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be 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able  </a:t>
            </a:r>
            <a:r>
              <a:rPr sz="2400" spc="-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to pass 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through any point of </a:t>
            </a:r>
            <a:r>
              <a:rPr sz="2400" spc="-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the</a:t>
            </a:r>
            <a:r>
              <a:rPr sz="2400" spc="-1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stairs.</a:t>
            </a:r>
          </a:p>
          <a:p>
            <a:pPr marL="355600" marR="386080" indent="-343535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If </a:t>
            </a:r>
            <a:r>
              <a:rPr sz="2400" spc="-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the width of the 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stairs exceeds </a:t>
            </a:r>
            <a:r>
              <a:rPr sz="2400" spc="-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1m a second  handrail is</a:t>
            </a:r>
            <a:r>
              <a:rPr sz="2400" spc="1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required.</a:t>
            </a:r>
          </a:p>
          <a:p>
            <a:pPr marL="355600" marR="66040" indent="-343535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Landing should be at 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least as </a:t>
            </a:r>
            <a:r>
              <a:rPr sz="2400" spc="-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great as the width  of the</a:t>
            </a:r>
            <a:r>
              <a:rPr sz="2400" spc="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stairs</a:t>
            </a: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.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221043-94A8-1000-CBC7-5B1236BA6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Jennifer Byrne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D90A0F-8F53-64E3-4777-E0ED8CA33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t>6</a:t>
            </a:fld>
            <a:endParaRPr lang="en-I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98" y="540845"/>
            <a:ext cx="6571343" cy="1059305"/>
          </a:xfrm>
        </p:spPr>
        <p:txBody>
          <a:bodyPr/>
          <a:lstStyle/>
          <a:p>
            <a:r>
              <a:rPr lang="en-GB" dirty="0"/>
              <a:t>Stair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698" y="1295400"/>
            <a:ext cx="8486002" cy="3437560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040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Handrail = 900mm above pitch line</a:t>
            </a:r>
          </a:p>
          <a:p>
            <a:r>
              <a:rPr lang="en-GB" sz="2400" dirty="0">
                <a:solidFill>
                  <a:srgbClr val="00040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Handrail = 900mm at landing</a:t>
            </a:r>
          </a:p>
          <a:p>
            <a:r>
              <a:rPr lang="en-GB" sz="2400" dirty="0">
                <a:solidFill>
                  <a:srgbClr val="00040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Balusters spaced no further than 100mm apart</a:t>
            </a:r>
          </a:p>
          <a:p>
            <a:r>
              <a:rPr lang="en-GB" sz="2400" dirty="0">
                <a:solidFill>
                  <a:srgbClr val="00040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Max. 16 steps								     in a flight</a:t>
            </a:r>
          </a:p>
          <a:p>
            <a:r>
              <a:rPr lang="en-GB" sz="2400" dirty="0">
                <a:solidFill>
                  <a:srgbClr val="00040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Min. stair 								      width 800mm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98269" y="3148764"/>
            <a:ext cx="6070333" cy="330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F846C8-A65B-8E35-F72C-FC347F677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Jennifer Byrne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869193-0CBC-ACA3-DD6D-8198834E1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t>7</a:t>
            </a:fld>
            <a:endParaRPr lang="en-I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4895" y="2170174"/>
            <a:ext cx="5263896" cy="4687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STAIR</a:t>
            </a:r>
            <a:r>
              <a:rPr spc="-70" dirty="0"/>
              <a:t> </a:t>
            </a:r>
            <a:r>
              <a:rPr dirty="0"/>
              <a:t>REGULATIONS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289684"/>
            <a:ext cx="8037195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Top </a:t>
            </a:r>
            <a:r>
              <a:rPr sz="2400" spc="-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and bottom 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of stairs </a:t>
            </a:r>
            <a:r>
              <a:rPr sz="2400" spc="-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should 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be at</a:t>
            </a:r>
            <a:r>
              <a:rPr sz="2400" spc="-114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2400" spc="-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least  400mm 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clear of </a:t>
            </a:r>
            <a:r>
              <a:rPr sz="2400" spc="-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door</a:t>
            </a:r>
            <a:r>
              <a:rPr sz="2400" spc="-6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2400" spc="-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opes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5248B-FB42-9FCE-8888-515BB1312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Jennifer Byrne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B14AC-A2E2-8D7C-3BCC-A79FB5DE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t>8</a:t>
            </a:fld>
            <a:endParaRPr lang="en-I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06BE27-AE16-4420-ACDC-9EDF4C0DD1DD}"/>
              </a:ext>
            </a:extLst>
          </p:cNvPr>
          <p:cNvPicPr/>
          <p:nvPr/>
        </p:nvPicPr>
        <p:blipFill rotWithShape="1">
          <a:blip r:embed="rId2"/>
          <a:srcRect l="32699" t="31742" r="22442" b="26688"/>
          <a:stretch/>
        </p:blipFill>
        <p:spPr bwMode="auto">
          <a:xfrm>
            <a:off x="404812" y="1523249"/>
            <a:ext cx="8648700" cy="49933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STAIR</a:t>
            </a:r>
            <a:r>
              <a:rPr spc="-70" dirty="0"/>
              <a:t> </a:t>
            </a:r>
            <a:r>
              <a:rPr dirty="0"/>
              <a:t>REGULATIONS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3694"/>
            <a:ext cx="7927340" cy="431527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i="1" dirty="0"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Tapered</a:t>
            </a:r>
            <a:r>
              <a:rPr sz="2400" b="1" i="1" spc="-40" dirty="0"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sz="2400" b="1" i="1" dirty="0"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Steps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EE83F149-5AF9-4B0F-A1D2-09A08D1990B1}"/>
              </a:ext>
            </a:extLst>
          </p:cNvPr>
          <p:cNvSpPr txBox="1"/>
          <p:nvPr/>
        </p:nvSpPr>
        <p:spPr>
          <a:xfrm>
            <a:off x="5962712" y="6561432"/>
            <a:ext cx="305371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Image taken </a:t>
            </a:r>
            <a:r>
              <a:rPr sz="800" spc="-5" dirty="0">
                <a:latin typeface="Arial"/>
                <a:cs typeface="Arial"/>
              </a:rPr>
              <a:t>from </a:t>
            </a:r>
            <a:r>
              <a:rPr sz="800" i="1" spc="-5" dirty="0">
                <a:latin typeface="Arial"/>
                <a:cs typeface="Arial"/>
              </a:rPr>
              <a:t>Carpentry and Joinery </a:t>
            </a:r>
            <a:r>
              <a:rPr lang="en-GB" sz="800" i="1" spc="-5" dirty="0">
                <a:latin typeface="Arial"/>
                <a:cs typeface="Arial"/>
              </a:rPr>
              <a:t>Book 3 </a:t>
            </a:r>
            <a:r>
              <a:rPr sz="800" spc="-5" dirty="0">
                <a:latin typeface="Arial"/>
                <a:cs typeface="Arial"/>
              </a:rPr>
              <a:t>by </a:t>
            </a:r>
            <a:r>
              <a:rPr lang="en-GB" sz="800" spc="-5" dirty="0">
                <a:latin typeface="Arial"/>
                <a:cs typeface="Arial"/>
              </a:rPr>
              <a:t>Brian Porter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968E9-8D59-CC2D-A601-6485BAA7C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Jennifer Byrne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65DBA5-A4A1-DEDC-2927-491DE56B4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t>9</a:t>
            </a:fld>
            <a:endParaRPr lang="en-I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145</TotalTime>
  <Words>1014</Words>
  <Application>Microsoft Office PowerPoint</Application>
  <PresentationFormat>On-screen Show (4:3)</PresentationFormat>
  <Paragraphs>207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Aptos</vt:lpstr>
      <vt:lpstr>Arial</vt:lpstr>
      <vt:lpstr>Calibri</vt:lpstr>
      <vt:lpstr>Gill Sans MT</vt:lpstr>
      <vt:lpstr>Symbol</vt:lpstr>
      <vt:lpstr>Times New Roman</vt:lpstr>
      <vt:lpstr>Verdana</vt:lpstr>
      <vt:lpstr>Gallery</vt:lpstr>
      <vt:lpstr>Office Theme</vt:lpstr>
      <vt:lpstr>STAIR REGULATIONS</vt:lpstr>
      <vt:lpstr>PowerPoint Presentation</vt:lpstr>
      <vt:lpstr>STAIR REGULATIONS</vt:lpstr>
      <vt:lpstr>Stair Safety</vt:lpstr>
      <vt:lpstr>Stair Safety</vt:lpstr>
      <vt:lpstr>STAIR REGULATIONS </vt:lpstr>
      <vt:lpstr>Stair Safety</vt:lpstr>
      <vt:lpstr>STAIR REGULATIONS</vt:lpstr>
      <vt:lpstr>STAIR REGULATIONS</vt:lpstr>
      <vt:lpstr>STAIR REGULATIONS:  Tapered steps</vt:lpstr>
      <vt:lpstr>PowerPoint Presentation</vt:lpstr>
      <vt:lpstr>STAIR REGULATIONS:Revision </vt:lpstr>
      <vt:lpstr>STAIR REGULATIONS:Revision </vt:lpstr>
      <vt:lpstr>STAIR REGULATIONS:Revision </vt:lpstr>
      <vt:lpstr>STAIR REGULATIONS:Revision </vt:lpstr>
      <vt:lpstr>STAIR REGULATIONS:Revision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Bolton Street</dc:creator>
  <cp:lastModifiedBy>Jennifer Byrne</cp:lastModifiedBy>
  <cp:revision>6</cp:revision>
  <dcterms:created xsi:type="dcterms:W3CDTF">2021-01-18T10:00:16Z</dcterms:created>
  <dcterms:modified xsi:type="dcterms:W3CDTF">2024-02-07T18:50:10Z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2020-10-12T00:00:00Z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2021-01-18T00:00:00Z</vt:filetime>
  </property>
</Properties>
</file>