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0" r:id="rId3"/>
    <p:sldId id="265" r:id="rId4"/>
    <p:sldId id="266" r:id="rId5"/>
    <p:sldId id="267" r:id="rId6"/>
    <p:sldId id="268" r:id="rId7"/>
    <p:sldId id="269" r:id="rId8"/>
    <p:sldId id="263" r:id="rId9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84" y="744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5B2D1-9C71-4C6E-89A4-B933233F1C5F}" type="datetimeFigureOut">
              <a:rPr lang="en-IE" smtClean="0"/>
              <a:pPr/>
              <a:t>14/02/2024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1E860-4859-4B16-B7BB-7007F3952AB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3570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546773" y="479864"/>
            <a:ext cx="1316736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2546773" y="2466752"/>
            <a:ext cx="13167360" cy="2336800"/>
          </a:xfrm>
        </p:spPr>
        <p:txBody>
          <a:bodyPr tIns="0"/>
          <a:lstStyle>
            <a:lvl1pPr marL="65025" indent="0" algn="l">
              <a:buNone/>
              <a:defRPr sz="6163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1083747" indent="0" algn="ctr">
              <a:buNone/>
            </a:lvl2pPr>
            <a:lvl3pPr marL="2167494" indent="0" algn="ctr">
              <a:buNone/>
            </a:lvl3pPr>
            <a:lvl4pPr marL="3251241" indent="0" algn="ctr">
              <a:buNone/>
            </a:lvl4pPr>
            <a:lvl5pPr marL="4334988" indent="0" algn="ctr">
              <a:buNone/>
            </a:lvl5pPr>
            <a:lvl6pPr marL="5418734" indent="0" algn="ctr">
              <a:buNone/>
            </a:lvl6pPr>
            <a:lvl7pPr marL="6502481" indent="0" algn="ctr">
              <a:buNone/>
            </a:lvl7pPr>
            <a:lvl8pPr marL="7586228" indent="0" algn="ctr">
              <a:buNone/>
            </a:lvl8pPr>
            <a:lvl9pPr marL="8669975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D78F6-DEE5-4440-B729-2099A4BE5371}" type="datetime1">
              <a:rPr lang="en-US" smtClean="0"/>
              <a:t>2/14/2024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38104" y="1885069"/>
            <a:ext cx="373888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9" name="Oval 8"/>
          <p:cNvSpPr/>
          <p:nvPr/>
        </p:nvSpPr>
        <p:spPr>
          <a:xfrm>
            <a:off x="2057202" y="1793355"/>
            <a:ext cx="113792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26A4-5FDA-4ABE-A3F8-E2F344FB6C06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192000" y="366187"/>
            <a:ext cx="32512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0" y="366189"/>
            <a:ext cx="9889067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D187A-8B71-4243-8A28-8FD59F61B704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5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8768-0496-4812-93DB-99C0449BA771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058472" y="-72"/>
            <a:ext cx="121920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3808" y="3467100"/>
            <a:ext cx="11379200" cy="3048000"/>
          </a:xfrm>
        </p:spPr>
        <p:txBody>
          <a:bodyPr anchor="t"/>
          <a:lstStyle>
            <a:lvl1pPr algn="l">
              <a:lnSpc>
                <a:spcPts val="10667"/>
              </a:lnSpc>
              <a:buNone/>
              <a:defRPr sz="9482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3808" y="1422401"/>
            <a:ext cx="11379200" cy="2012949"/>
          </a:xfrm>
        </p:spPr>
        <p:txBody>
          <a:bodyPr anchor="b"/>
          <a:lstStyle>
            <a:lvl1pPr marL="43350" indent="0">
              <a:lnSpc>
                <a:spcPts val="5452"/>
              </a:lnSpc>
              <a:spcBef>
                <a:spcPts val="0"/>
              </a:spcBef>
              <a:buNone/>
              <a:defRPr sz="4741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79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319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CCB9-8C05-4D1F-A032-7F45EC50C06A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4064000" y="0"/>
            <a:ext cx="135467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8" name="Oval 7"/>
          <p:cNvSpPr/>
          <p:nvPr/>
        </p:nvSpPr>
        <p:spPr>
          <a:xfrm>
            <a:off x="3861905" y="3752875"/>
            <a:ext cx="373888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9" name="Oval 8"/>
          <p:cNvSpPr/>
          <p:nvPr/>
        </p:nvSpPr>
        <p:spPr>
          <a:xfrm>
            <a:off x="4281003" y="3661160"/>
            <a:ext cx="113792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192" y="365760"/>
            <a:ext cx="1332992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2192" y="2032000"/>
            <a:ext cx="6502400" cy="6217920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79712" y="2032000"/>
            <a:ext cx="6502400" cy="6217920"/>
          </a:xfrm>
        </p:spPr>
        <p:txBody>
          <a:bodyPr/>
          <a:lstStyle>
            <a:lvl1pPr>
              <a:defRPr sz="6637"/>
            </a:lvl1pPr>
            <a:lvl2pPr>
              <a:defRPr sz="5689"/>
            </a:lvl2pPr>
            <a:lvl3pPr>
              <a:defRPr sz="4741"/>
            </a:lvl3pPr>
            <a:lvl4pPr>
              <a:defRPr sz="4267"/>
            </a:lvl4pPr>
            <a:lvl5pPr>
              <a:defRPr sz="4267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68DB-5444-495F-A233-DD1C9CD470C0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880448"/>
            <a:ext cx="14630400" cy="1524000"/>
          </a:xfrm>
        </p:spPr>
        <p:txBody>
          <a:bodyPr anchor="ctr"/>
          <a:lstStyle>
            <a:lvl1pPr algn="ctr">
              <a:defRPr sz="10667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37704"/>
            <a:ext cx="715264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151725" indent="0" algn="l">
              <a:lnSpc>
                <a:spcPct val="100000"/>
              </a:lnSpc>
              <a:spcBef>
                <a:spcPts val="237"/>
              </a:spcBef>
              <a:buNone/>
              <a:defRPr sz="4504" b="0">
                <a:solidFill>
                  <a:schemeClr val="tx1"/>
                </a:solidFill>
              </a:defRPr>
            </a:lvl1pPr>
            <a:lvl2pPr>
              <a:buNone/>
              <a:defRPr sz="4741" b="1"/>
            </a:lvl2pPr>
            <a:lvl3pPr>
              <a:buNone/>
              <a:defRPr sz="4267" b="1"/>
            </a:lvl3pPr>
            <a:lvl4pPr>
              <a:buNone/>
              <a:defRPr sz="3793" b="1"/>
            </a:lvl4pPr>
            <a:lvl5pPr>
              <a:buNone/>
              <a:defRPr sz="3793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8290560" y="437704"/>
            <a:ext cx="715264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151725" indent="0" algn="l">
              <a:lnSpc>
                <a:spcPct val="100000"/>
              </a:lnSpc>
              <a:spcBef>
                <a:spcPts val="237"/>
              </a:spcBef>
              <a:buNone/>
              <a:defRPr sz="4504" b="0">
                <a:solidFill>
                  <a:schemeClr val="tx1"/>
                </a:solidFill>
              </a:defRPr>
            </a:lvl1pPr>
            <a:lvl2pPr>
              <a:buNone/>
              <a:defRPr sz="4741" b="1"/>
            </a:lvl2pPr>
            <a:lvl3pPr>
              <a:buNone/>
              <a:defRPr sz="4267" b="1"/>
            </a:lvl3pPr>
            <a:lvl4pPr>
              <a:buNone/>
              <a:defRPr sz="3793" b="1"/>
            </a:lvl4pPr>
            <a:lvl5pPr>
              <a:buNone/>
              <a:defRPr sz="3793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12800" y="1292448"/>
            <a:ext cx="715264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932022" indent="-650248">
              <a:lnSpc>
                <a:spcPct val="100000"/>
              </a:lnSpc>
              <a:spcBef>
                <a:spcPts val="1659"/>
              </a:spcBef>
              <a:defRPr sz="5689"/>
            </a:lvl1pPr>
            <a:lvl2pPr>
              <a:lnSpc>
                <a:spcPct val="100000"/>
              </a:lnSpc>
              <a:spcBef>
                <a:spcPts val="1659"/>
              </a:spcBef>
              <a:defRPr sz="4741"/>
            </a:lvl2pPr>
            <a:lvl3pPr>
              <a:lnSpc>
                <a:spcPct val="100000"/>
              </a:lnSpc>
              <a:spcBef>
                <a:spcPts val="1659"/>
              </a:spcBef>
              <a:defRPr sz="4267"/>
            </a:lvl3pPr>
            <a:lvl4pPr>
              <a:lnSpc>
                <a:spcPct val="100000"/>
              </a:lnSpc>
              <a:spcBef>
                <a:spcPts val="1659"/>
              </a:spcBef>
              <a:defRPr sz="3793"/>
            </a:lvl4pPr>
            <a:lvl5pPr>
              <a:lnSpc>
                <a:spcPct val="100000"/>
              </a:lnSpc>
              <a:spcBef>
                <a:spcPts val="1659"/>
              </a:spcBef>
              <a:defRPr sz="3793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90560" y="1292448"/>
            <a:ext cx="715264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932022" indent="-650248">
              <a:lnSpc>
                <a:spcPct val="100000"/>
              </a:lnSpc>
              <a:spcBef>
                <a:spcPts val="1659"/>
              </a:spcBef>
              <a:defRPr sz="5689"/>
            </a:lvl1pPr>
            <a:lvl2pPr>
              <a:lnSpc>
                <a:spcPct val="100000"/>
              </a:lnSpc>
              <a:spcBef>
                <a:spcPts val="1659"/>
              </a:spcBef>
              <a:defRPr sz="4741"/>
            </a:lvl2pPr>
            <a:lvl3pPr>
              <a:lnSpc>
                <a:spcPct val="100000"/>
              </a:lnSpc>
              <a:spcBef>
                <a:spcPts val="1659"/>
              </a:spcBef>
              <a:defRPr sz="4267"/>
            </a:lvl3pPr>
            <a:lvl4pPr>
              <a:lnSpc>
                <a:spcPct val="100000"/>
              </a:lnSpc>
              <a:spcBef>
                <a:spcPts val="1659"/>
              </a:spcBef>
              <a:defRPr sz="3793"/>
            </a:lvl4pPr>
            <a:lvl5pPr>
              <a:lnSpc>
                <a:spcPct val="100000"/>
              </a:lnSpc>
              <a:spcBef>
                <a:spcPts val="1659"/>
              </a:spcBef>
              <a:defRPr sz="3793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2CC3-B46D-4E3A-BE80-1ED41CDB5257}" type="datetime1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192" y="365760"/>
            <a:ext cx="13329920" cy="1524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E3C8-B04C-4B85-A7A2-84220E0177D8}" type="datetime1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04416" y="0"/>
            <a:ext cx="14451584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99B-7819-4125-8669-2EF331EA3C7D}" type="datetime1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804416" y="-72"/>
            <a:ext cx="130048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89037"/>
            <a:ext cx="6773333" cy="1549400"/>
          </a:xfrm>
          <a:ln>
            <a:noFill/>
          </a:ln>
        </p:spPr>
        <p:txBody>
          <a:bodyPr anchor="b"/>
          <a:lstStyle>
            <a:lvl1pPr algn="l">
              <a:lnSpc>
                <a:spcPts val="4741"/>
              </a:lnSpc>
              <a:buNone/>
              <a:defRPr sz="5215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875953"/>
            <a:ext cx="6773333" cy="931333"/>
          </a:xfrm>
        </p:spPr>
        <p:txBody>
          <a:bodyPr/>
          <a:lstStyle>
            <a:lvl1pPr marL="108375" indent="0">
              <a:lnSpc>
                <a:spcPct val="100000"/>
              </a:lnSpc>
              <a:spcBef>
                <a:spcPts val="0"/>
              </a:spcBef>
              <a:buNone/>
              <a:defRPr sz="3319"/>
            </a:lvl1pPr>
            <a:lvl2pPr>
              <a:buNone/>
              <a:defRPr sz="2844"/>
            </a:lvl2pPr>
            <a:lvl3pPr>
              <a:buNone/>
              <a:defRPr sz="2370"/>
            </a:lvl3pPr>
            <a:lvl4pPr>
              <a:buNone/>
              <a:defRPr sz="2133"/>
            </a:lvl4pPr>
            <a:lvl5pPr>
              <a:buNone/>
              <a:defRPr sz="2133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12800" y="2844802"/>
            <a:ext cx="14494933" cy="5323417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BD4A-01A8-470A-9A55-D919DEC19619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5593" y="1422400"/>
            <a:ext cx="4876800" cy="2641600"/>
          </a:xfrm>
        </p:spPr>
        <p:txBody>
          <a:bodyPr anchor="b">
            <a:noAutofit/>
          </a:bodyPr>
          <a:lstStyle>
            <a:lvl1pPr algn="l">
              <a:buNone/>
              <a:defRPr sz="4978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BC25-7984-4EE5-8BE1-A7CF2E36B6DA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54667" y="1422400"/>
            <a:ext cx="8128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216747" tIns="650240" rtlCol="0" anchor="t">
            <a:normAutofit/>
          </a:bodyPr>
          <a:lstStyle/>
          <a:p>
            <a:pPr marL="0" indent="-671923" algn="l" rtl="0" eaLnBrk="1" latinLnBrk="0" hangingPunct="1">
              <a:lnSpc>
                <a:spcPts val="7111"/>
              </a:lnSpc>
              <a:spcBef>
                <a:spcPts val="1422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7585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90133" y="1524006"/>
            <a:ext cx="7857067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7585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705289" y="1272456"/>
            <a:ext cx="121920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8895407" y="1249049"/>
            <a:ext cx="1154176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0133" y="6400800"/>
            <a:ext cx="7857067" cy="1016000"/>
          </a:xfrm>
        </p:spPr>
        <p:txBody>
          <a:bodyPr anchor="ctr"/>
          <a:lstStyle>
            <a:lvl1pPr marL="0" indent="0" algn="l">
              <a:lnSpc>
                <a:spcPts val="3793"/>
              </a:lnSpc>
              <a:spcBef>
                <a:spcPts val="0"/>
              </a:spcBef>
              <a:buNone/>
              <a:defRPr sz="3319">
                <a:solidFill>
                  <a:srgbClr val="777777"/>
                </a:solidFill>
              </a:defRPr>
            </a:lvl1pPr>
            <a:lvl2pPr>
              <a:defRPr sz="2844"/>
            </a:lvl2pPr>
            <a:lvl3pPr>
              <a:defRPr sz="2370"/>
            </a:lvl3pPr>
            <a:lvl4pPr>
              <a:defRPr sz="2133"/>
            </a:lvl4pPr>
            <a:lvl5pPr>
              <a:defRPr sz="2133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450535" y="-1087896"/>
            <a:ext cx="2913576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8" name="Oval 7"/>
          <p:cNvSpPr/>
          <p:nvPr/>
        </p:nvSpPr>
        <p:spPr>
          <a:xfrm>
            <a:off x="300121" y="28137"/>
            <a:ext cx="3026117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11" name="Donut 10"/>
          <p:cNvSpPr/>
          <p:nvPr/>
        </p:nvSpPr>
        <p:spPr>
          <a:xfrm rot="2315675">
            <a:off x="325123" y="1406771"/>
            <a:ext cx="2001275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12" name="Rectangle 11"/>
          <p:cNvSpPr/>
          <p:nvPr/>
        </p:nvSpPr>
        <p:spPr>
          <a:xfrm>
            <a:off x="1800665" y="-72"/>
            <a:ext cx="14455336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2552192" y="366184"/>
            <a:ext cx="13329920" cy="1524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2552192" y="1930400"/>
            <a:ext cx="13329920" cy="6400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6366933" y="8407400"/>
            <a:ext cx="3793067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2844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C46C9A9-76BE-41E1-8717-BE5BC7E702CC}" type="datetime1">
              <a:rPr lang="en-US" smtClean="0"/>
              <a:t>2/14/2024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0160000" y="8407400"/>
            <a:ext cx="5147733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2844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/>
              <a:t>Jennifer Byrne 2023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313152" y="8407400"/>
            <a:ext cx="8128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2844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804416" y="-72"/>
            <a:ext cx="130048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4267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10193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866998" indent="-671923" algn="l" rtl="0" eaLnBrk="1" latinLnBrk="0" hangingPunct="1">
        <a:lnSpc>
          <a:spcPct val="100000"/>
        </a:lnSpc>
        <a:spcBef>
          <a:spcPts val="1422"/>
        </a:spcBef>
        <a:buClr>
          <a:schemeClr val="accent1"/>
        </a:buClr>
        <a:buSzPct val="80000"/>
        <a:buFont typeface="Wingdings 2"/>
        <a:buChar char=""/>
        <a:defRPr kumimoji="0" sz="7585" kern="1200">
          <a:solidFill>
            <a:schemeClr val="tx1"/>
          </a:solidFill>
          <a:latin typeface="+mn-lt"/>
          <a:ea typeface="+mn-ea"/>
          <a:cs typeface="+mn-cs"/>
        </a:defRPr>
      </a:lvl1pPr>
      <a:lvl2pPr marL="1517246" indent="-563548" algn="l" rtl="0" eaLnBrk="1" latinLnBrk="0" hangingPunct="1">
        <a:lnSpc>
          <a:spcPct val="100000"/>
        </a:lnSpc>
        <a:spcBef>
          <a:spcPts val="1304"/>
        </a:spcBef>
        <a:buClr>
          <a:schemeClr val="accent1"/>
        </a:buClr>
        <a:buFont typeface="Verdana"/>
        <a:buChar char="◦"/>
        <a:defRPr kumimoji="0" sz="6637" kern="1200">
          <a:solidFill>
            <a:schemeClr val="tx1"/>
          </a:solidFill>
          <a:latin typeface="+mn-lt"/>
          <a:ea typeface="+mn-ea"/>
          <a:cs typeface="+mn-cs"/>
        </a:defRPr>
      </a:lvl2pPr>
      <a:lvl3pPr marL="2102469" indent="-541873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2600993" indent="-411824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4741" kern="1200">
          <a:solidFill>
            <a:schemeClr val="tx1"/>
          </a:solidFill>
          <a:latin typeface="+mn-lt"/>
          <a:ea typeface="+mn-ea"/>
          <a:cs typeface="+mn-cs"/>
        </a:defRPr>
      </a:lvl4pPr>
      <a:lvl5pPr marL="3077841" indent="-433499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4741" kern="1200">
          <a:solidFill>
            <a:schemeClr val="tx1"/>
          </a:solidFill>
          <a:latin typeface="+mn-lt"/>
          <a:ea typeface="+mn-ea"/>
          <a:cs typeface="+mn-cs"/>
        </a:defRPr>
      </a:lvl5pPr>
      <a:lvl6pPr marL="3576365" indent="-433499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4741" kern="1200">
          <a:solidFill>
            <a:schemeClr val="tx1"/>
          </a:solidFill>
          <a:latin typeface="+mn-lt"/>
          <a:ea typeface="+mn-ea"/>
          <a:cs typeface="+mn-cs"/>
        </a:defRPr>
      </a:lvl6pPr>
      <a:lvl7pPr marL="4074888" indent="-433499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4741" kern="1200">
          <a:solidFill>
            <a:schemeClr val="tx1"/>
          </a:solidFill>
          <a:latin typeface="+mn-lt"/>
          <a:ea typeface="+mn-ea"/>
          <a:cs typeface="+mn-cs"/>
        </a:defRPr>
      </a:lvl7pPr>
      <a:lvl8pPr marL="4551737" indent="-433499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4741" kern="1200">
          <a:solidFill>
            <a:schemeClr val="tx1"/>
          </a:solidFill>
          <a:latin typeface="+mn-lt"/>
          <a:ea typeface="+mn-ea"/>
          <a:cs typeface="+mn-cs"/>
        </a:defRPr>
      </a:lvl8pPr>
      <a:lvl9pPr marL="5050260" indent="-433499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4741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837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6749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512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3349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4187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5024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5862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669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nkeylearn.com/blog/word-cloud-generato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onkeylearn.com/word-cloud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nkeylearn.com/word-clou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onkeylearn.com/word-cloud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50StnWVh9I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50StnWVh9I?feature=oembed" TargetMode="Externa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8089" y="4057095"/>
            <a:ext cx="13167360" cy="1962912"/>
          </a:xfrm>
        </p:spPr>
        <p:txBody>
          <a:bodyPr>
            <a:normAutofit fontScale="90000"/>
          </a:bodyPr>
          <a:lstStyle/>
          <a:p>
            <a:r>
              <a:rPr lang="en-IE" dirty="0"/>
              <a:t>Tips for the PowerPoint Presentation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40019" y="8407400"/>
            <a:ext cx="5147733" cy="635000"/>
          </a:xfrm>
        </p:spPr>
        <p:txBody>
          <a:bodyPr/>
          <a:lstStyle/>
          <a:p>
            <a:r>
              <a:rPr lang="en-US"/>
              <a:t>Jennifer Byrne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2" y="533400"/>
            <a:ext cx="14075890" cy="1524000"/>
          </a:xfrm>
        </p:spPr>
        <p:txBody>
          <a:bodyPr>
            <a:noAutofit/>
          </a:bodyPr>
          <a:lstStyle/>
          <a:p>
            <a:r>
              <a:rPr lang="en-IE" sz="4500" b="1" dirty="0"/>
              <a:t>Preparation is Key! </a:t>
            </a:r>
            <a:endParaRPr lang="en-IE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11" y="2286000"/>
            <a:ext cx="14256512" cy="15172267"/>
          </a:xfrm>
        </p:spPr>
        <p:txBody>
          <a:bodyPr>
            <a:normAutofit/>
          </a:bodyPr>
          <a:lstStyle/>
          <a:p>
            <a:r>
              <a:rPr lang="en-IE" sz="2800" dirty="0"/>
              <a:t>Do the research. Know your topic. Create your presentation to guide you. </a:t>
            </a:r>
          </a:p>
          <a:p>
            <a:r>
              <a:rPr lang="en-IE" sz="2800" dirty="0"/>
              <a:t>Be confident in what you are presenting.</a:t>
            </a:r>
          </a:p>
          <a:p>
            <a:r>
              <a:rPr lang="en-IE" sz="2800" dirty="0"/>
              <a:t>Be prepared to answer questions on what you are presenting. </a:t>
            </a:r>
          </a:p>
          <a:p>
            <a:r>
              <a:rPr lang="en-IE" sz="2800" dirty="0"/>
              <a:t>Create good visually appealing slides. If the content is boring the presentation may come across as boring. </a:t>
            </a:r>
          </a:p>
          <a:p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Have nice good quality visuals.  Font minimum 24 point, used Sans serif font Verdana or Calibri. </a:t>
            </a:r>
            <a:r>
              <a:rPr lang="en-IE" sz="2800" dirty="0">
                <a:latin typeface="Baguet Script" panose="020B0604020202020204" pitchFamily="2" charset="0"/>
              </a:rPr>
              <a:t>Do not use cursive script</a:t>
            </a:r>
            <a:r>
              <a:rPr lang="en-IE" sz="2800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r>
              <a:rPr lang="en-IE" sz="2800" dirty="0"/>
              <a:t>Know what is on the next slide. </a:t>
            </a:r>
          </a:p>
          <a:p>
            <a:r>
              <a:rPr lang="en-IE" sz="2800" dirty="0"/>
              <a:t>Remember that your audience will read faster than you can talk. </a:t>
            </a:r>
          </a:p>
          <a:p>
            <a:endParaRPr lang="en-IE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8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2" y="533400"/>
            <a:ext cx="14075890" cy="1524000"/>
          </a:xfrm>
        </p:spPr>
        <p:txBody>
          <a:bodyPr>
            <a:noAutofit/>
          </a:bodyPr>
          <a:lstStyle/>
          <a:p>
            <a:r>
              <a:rPr lang="en-GB" sz="4500" dirty="0"/>
              <a:t>The </a:t>
            </a:r>
            <a:r>
              <a:rPr lang="en-GB" dirty="0"/>
              <a:t>P</a:t>
            </a:r>
            <a:r>
              <a:rPr lang="en-GB" sz="4500" dirty="0"/>
              <a:t>owerPoint </a:t>
            </a:r>
            <a:endParaRPr lang="en-IE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11" y="2286000"/>
            <a:ext cx="14256512" cy="15172267"/>
          </a:xfrm>
        </p:spPr>
        <p:txBody>
          <a:bodyPr>
            <a:normAutofit/>
          </a:bodyPr>
          <a:lstStyle/>
          <a:p>
            <a:r>
              <a:rPr lang="en-GB" dirty="0"/>
              <a:t>Choose your presentation design wisely. </a:t>
            </a:r>
          </a:p>
          <a:p>
            <a:r>
              <a:rPr lang="en-GB" dirty="0"/>
              <a:t>Watch contrasting colours, white on dark backgrounds can be hard to read. </a:t>
            </a:r>
          </a:p>
          <a:p>
            <a:r>
              <a:rPr lang="en-GB" dirty="0"/>
              <a:t>Be careful of using different coloured fonts on the one slide.</a:t>
            </a:r>
          </a:p>
          <a:p>
            <a:r>
              <a:rPr lang="en-GB" dirty="0"/>
              <a:t>Recommendation from Universal Design for Learning (UDL) is to use Sans-Serif Font. </a:t>
            </a:r>
            <a:r>
              <a:rPr lang="en-GB" dirty="0">
                <a:latin typeface="Verdana Pro" panose="020B0604030504040204" pitchFamily="34" charset="0"/>
              </a:rPr>
              <a:t>Veranda </a:t>
            </a:r>
            <a:r>
              <a:rPr lang="en-GB" dirty="0"/>
              <a:t>or Calibri.  </a:t>
            </a:r>
            <a:r>
              <a:rPr lang="en-GB" dirty="0">
                <a:latin typeface="Blackadder ITC" panose="04020505051007020D02" pitchFamily="82" charset="0"/>
              </a:rPr>
              <a:t>Don’t use cursive fonts. </a:t>
            </a:r>
            <a:r>
              <a:rPr lang="en-GB" dirty="0"/>
              <a:t>OR ALL CAPS…. VERY HARD TO READ.   </a:t>
            </a:r>
          </a:p>
          <a:p>
            <a:r>
              <a:rPr lang="en-GB" dirty="0"/>
              <a:t>Use size 24 font or larger to allow audience to read comfortably. </a:t>
            </a:r>
          </a:p>
          <a:p>
            <a:r>
              <a:rPr lang="en-GB" dirty="0"/>
              <a:t>Make sure images are not pixelated or stretched/squashed. </a:t>
            </a:r>
          </a:p>
          <a:p>
            <a:r>
              <a:rPr lang="en-GB" dirty="0"/>
              <a:t>Keep the same animations on each slide (presentation) unless making a point, same with transitions. </a:t>
            </a:r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46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851C-0303-C559-D67F-0132AC46A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500" dirty="0"/>
              <a:t>The </a:t>
            </a:r>
            <a:r>
              <a:rPr lang="en-GB" dirty="0"/>
              <a:t>P</a:t>
            </a:r>
            <a:r>
              <a:rPr lang="en-GB" sz="4500" dirty="0"/>
              <a:t>owerPoint 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2766-87A6-4332-3921-45DF79598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 add arrows and text box to images, which will reduce the number of slides you need to use. </a:t>
            </a:r>
          </a:p>
          <a:p>
            <a:r>
              <a:rPr lang="en-GB" dirty="0"/>
              <a:t>Do not waste the last page with the words “Thank You” instead have something there to encourage your audience to ask questions on. </a:t>
            </a:r>
          </a:p>
          <a:p>
            <a:r>
              <a:rPr lang="en-GB" dirty="0"/>
              <a:t>Image of your topic area you want to </a:t>
            </a:r>
            <a:r>
              <a:rPr lang="en-GB"/>
              <a:t>answer questions on. </a:t>
            </a:r>
            <a:endParaRPr lang="en-GB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FFD1D-BBCB-FC0F-34A9-350BCF282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A2E2F-2361-013D-93DA-6897CEB0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2" y="533400"/>
            <a:ext cx="14075890" cy="1524000"/>
          </a:xfrm>
        </p:spPr>
        <p:txBody>
          <a:bodyPr>
            <a:noAutofit/>
          </a:bodyPr>
          <a:lstStyle/>
          <a:p>
            <a:r>
              <a:rPr lang="en-GB" sz="4500" dirty="0"/>
              <a:t>Thank you!  </a:t>
            </a:r>
            <a:r>
              <a:rPr lang="en-GB" dirty="0"/>
              <a:t>A</a:t>
            </a:r>
            <a:r>
              <a:rPr lang="en-GB" sz="4500" dirty="0"/>
              <a:t>ny Questions?                        Using Word Cloud  </a:t>
            </a:r>
            <a:endParaRPr lang="en-IE" sz="45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C04DD96-50FB-80BA-7F4C-364B6DEEBF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5400" y="2286000"/>
            <a:ext cx="11704145" cy="5257800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3BD51B-31A6-5BCF-D2D5-A5E39409E1A0}"/>
              </a:ext>
            </a:extLst>
          </p:cNvPr>
          <p:cNvSpPr txBox="1"/>
          <p:nvPr/>
        </p:nvSpPr>
        <p:spPr>
          <a:xfrm>
            <a:off x="2336800" y="7757160"/>
            <a:ext cx="10972800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 Ten Word </a:t>
            </a:r>
            <a:r>
              <a:rPr lang="en-I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loud </a:t>
            </a:r>
            <a:r>
              <a:rPr lang="en-I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enerator</a:t>
            </a:r>
            <a:r>
              <a:rPr lang="en-I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https://monkeylearn.com/blog/word-cloud-generator/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 cloud generator: </a:t>
            </a:r>
            <a:r>
              <a:rPr lang="en-I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https://monkeylearn.com/word-cloud/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561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2" y="533400"/>
            <a:ext cx="14075890" cy="1524000"/>
          </a:xfrm>
        </p:spPr>
        <p:txBody>
          <a:bodyPr>
            <a:noAutofit/>
          </a:bodyPr>
          <a:lstStyle/>
          <a:p>
            <a:r>
              <a:rPr lang="en-GB" sz="4500" dirty="0"/>
              <a:t>Thank you any Questions? </a:t>
            </a:r>
            <a:endParaRPr lang="en-IE" sz="45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F0A1D70-39FF-B225-E778-B20C576440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8200" y="2095500"/>
            <a:ext cx="12653368" cy="49530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49255F7-650A-D2A9-D8CA-9AE26BD1F503}"/>
              </a:ext>
            </a:extLst>
          </p:cNvPr>
          <p:cNvSpPr txBox="1"/>
          <p:nvPr/>
        </p:nvSpPr>
        <p:spPr>
          <a:xfrm>
            <a:off x="2260600" y="7924800"/>
            <a:ext cx="6014788" cy="375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 cloud generator: </a:t>
            </a:r>
            <a:r>
              <a:rPr lang="en-IE" sz="18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https://monkeylearn.com/word-cloud/</a:t>
            </a:r>
            <a:endParaRPr lang="en-IE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53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2" y="533400"/>
            <a:ext cx="14075890" cy="1524000"/>
          </a:xfrm>
        </p:spPr>
        <p:txBody>
          <a:bodyPr>
            <a:noAutofit/>
          </a:bodyPr>
          <a:lstStyle/>
          <a:p>
            <a:r>
              <a:rPr lang="en-GB" sz="4500" dirty="0"/>
              <a:t>Thank you!  </a:t>
            </a:r>
            <a:r>
              <a:rPr lang="en-GB" dirty="0"/>
              <a:t>A</a:t>
            </a:r>
            <a:r>
              <a:rPr lang="en-GB" sz="4500" dirty="0"/>
              <a:t>ny Questions?                   Using </a:t>
            </a:r>
            <a:r>
              <a:rPr lang="en-GB" sz="4500" dirty="0" err="1"/>
              <a:t>Tagcrowd</a:t>
            </a:r>
            <a:r>
              <a:rPr lang="en-GB" sz="4500" dirty="0"/>
              <a:t> </a:t>
            </a:r>
            <a:endParaRPr lang="en-IE" sz="45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9255F7-650A-D2A9-D8CA-9AE26BD1F503}"/>
              </a:ext>
            </a:extLst>
          </p:cNvPr>
          <p:cNvSpPr txBox="1"/>
          <p:nvPr/>
        </p:nvSpPr>
        <p:spPr>
          <a:xfrm>
            <a:off x="2260600" y="7924800"/>
            <a:ext cx="6014788" cy="375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 cloud generator: </a:t>
            </a:r>
            <a:r>
              <a:rPr lang="en-I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https://monkeylearn.com/word-cloud/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B302B2C-A7D5-C2B1-CB4A-72FF94F224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60600" y="2400300"/>
            <a:ext cx="12726733" cy="4343400"/>
          </a:xfrm>
        </p:spPr>
      </p:pic>
    </p:spTree>
    <p:extLst>
      <p:ext uri="{BB962C8B-B14F-4D97-AF65-F5344CB8AC3E}">
        <p14:creationId xmlns:p14="http://schemas.microsoft.com/office/powerpoint/2010/main" val="2985407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2" y="533400"/>
            <a:ext cx="14075890" cy="1524000"/>
          </a:xfrm>
        </p:spPr>
        <p:txBody>
          <a:bodyPr>
            <a:noAutofit/>
          </a:bodyPr>
          <a:lstStyle/>
          <a:p>
            <a:r>
              <a:rPr lang="en-GB" sz="4500" dirty="0"/>
              <a:t>Remember! </a:t>
            </a:r>
            <a:endParaRPr lang="en-IE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11" y="2286000"/>
            <a:ext cx="14256512" cy="15172267"/>
          </a:xfrm>
        </p:spPr>
        <p:txBody>
          <a:bodyPr>
            <a:normAutofit/>
          </a:bodyPr>
          <a:lstStyle/>
          <a:p>
            <a:r>
              <a:rPr lang="en-IE" sz="2800" dirty="0"/>
              <a:t>You are expected to create a presentation to </a:t>
            </a:r>
            <a:r>
              <a:rPr lang="en-IE" dirty="0"/>
              <a:t>show and tell your peers what you learned from the research.</a:t>
            </a:r>
          </a:p>
          <a:p>
            <a:r>
              <a:rPr lang="en-IE" dirty="0"/>
              <a:t>You should be able to take information from your report.</a:t>
            </a:r>
          </a:p>
          <a:p>
            <a:r>
              <a:rPr lang="en-IE" sz="2800" dirty="0"/>
              <a:t>There is no need for you to ca</a:t>
            </a:r>
            <a:r>
              <a:rPr lang="en-IE" dirty="0"/>
              <a:t>rry out                                                                                  additional research.</a:t>
            </a:r>
          </a:p>
          <a:p>
            <a:r>
              <a:rPr lang="en-IE" sz="2800" dirty="0"/>
              <a:t>You should be having fun when presenting. </a:t>
            </a:r>
          </a:p>
          <a:p>
            <a:pPr marL="195075" indent="0">
              <a:buNone/>
            </a:pPr>
            <a:endParaRPr lang="en-IE" dirty="0">
              <a:hlinkClick r:id="rId3"/>
            </a:endParaRPr>
          </a:p>
          <a:p>
            <a:pPr marL="195075" indent="0">
              <a:buNone/>
            </a:pPr>
            <a:r>
              <a:rPr lang="en-IE" dirty="0">
                <a:hlinkClick r:id="rId3"/>
              </a:rPr>
              <a:t>https://youtu.be/X50StnWVh9I</a:t>
            </a:r>
            <a:endParaRPr lang="en-IE" dirty="0"/>
          </a:p>
          <a:p>
            <a:pPr marL="195075" indent="0">
              <a:buNone/>
            </a:pPr>
            <a:r>
              <a:rPr lang="en-GB" sz="2000" b="0" i="0" dirty="0">
                <a:effectLst/>
                <a:latin typeface="Roboto" panose="02000000000000000000" pitchFamily="2" charset="0"/>
              </a:rPr>
              <a:t>Do’s and </a:t>
            </a:r>
            <a:r>
              <a:rPr lang="en-GB" sz="2000" dirty="0" err="1">
                <a:latin typeface="Roboto" panose="02000000000000000000" pitchFamily="2" charset="0"/>
              </a:rPr>
              <a:t>D</a:t>
            </a:r>
            <a:r>
              <a:rPr lang="en-GB" sz="2000" b="0" i="0" dirty="0" err="1">
                <a:effectLst/>
                <a:latin typeface="Roboto" panose="02000000000000000000" pitchFamily="2" charset="0"/>
              </a:rPr>
              <a:t>on’t’s</a:t>
            </a:r>
            <a:r>
              <a:rPr lang="en-GB" sz="2000" b="0" i="0" dirty="0">
                <a:effectLst/>
                <a:latin typeface="Roboto" panose="02000000000000000000" pitchFamily="2" charset="0"/>
              </a:rPr>
              <a:t> in making Presentations more effective 2.55Mins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Online Media 6" title="DO's and DON'Ts in making presentation more effective">
            <a:hlinkClick r:id="" action="ppaction://media"/>
            <a:extLst>
              <a:ext uri="{FF2B5EF4-FFF2-40B4-BE49-F238E27FC236}">
                <a16:creationId xmlns:a16="http://schemas.microsoft.com/office/drawing/2014/main" id="{C94BA90D-FA03-A9A1-2AA1-649AD634EE1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047645" y="3886200"/>
            <a:ext cx="6473628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4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348</TotalTime>
  <Words>453</Words>
  <Application>Microsoft Office PowerPoint</Application>
  <PresentationFormat>Custom</PresentationFormat>
  <Paragraphs>52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Baguet Script</vt:lpstr>
      <vt:lpstr>Blackadder ITC</vt:lpstr>
      <vt:lpstr>Calibri</vt:lpstr>
      <vt:lpstr>Gill Sans MT</vt:lpstr>
      <vt:lpstr>Roboto</vt:lpstr>
      <vt:lpstr>Verdana</vt:lpstr>
      <vt:lpstr>Verdana Pro</vt:lpstr>
      <vt:lpstr>Wingdings 2</vt:lpstr>
      <vt:lpstr>Solstice</vt:lpstr>
      <vt:lpstr>Tips for the PowerPoint Presentation </vt:lpstr>
      <vt:lpstr>Preparation is Key! </vt:lpstr>
      <vt:lpstr>The PowerPoint </vt:lpstr>
      <vt:lpstr>The PowerPoint </vt:lpstr>
      <vt:lpstr>Thank you!  Any Questions?                        Using Word Cloud  </vt:lpstr>
      <vt:lpstr>Thank you any Questions? </vt:lpstr>
      <vt:lpstr>Thank you!  Any Questions?                   Using Tagcrowd </vt:lpstr>
      <vt:lpstr>Remember!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Guide to becoming a good p</dc:title>
  <dc:creator>Owner</dc:creator>
  <cp:lastModifiedBy>Jennifer Byrne</cp:lastModifiedBy>
  <cp:revision>21</cp:revision>
  <dcterms:created xsi:type="dcterms:W3CDTF">2006-08-16T00:00:00Z</dcterms:created>
  <dcterms:modified xsi:type="dcterms:W3CDTF">2024-02-14T12:25:34Z</dcterms:modified>
</cp:coreProperties>
</file>