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90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4/19/2026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19/04/2026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3000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 dirty="0"/>
              <a:t>Costings Q&amp;A Set 1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Phase 6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FBE4F7-50C1-1828-5F09-B2489FBDA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4E298-10E1-7B60-85EB-E853F4E54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IE" sz="2200" dirty="0"/>
              <a:t>A small kitchen uses materials costing €1,980. Labour takes 41 hours @ €17.50 per hour. Profit is charged @ 25%, VAT @ 13.5%, and a 5% cash discount is applied. Calculate the final amount paid.</a:t>
            </a:r>
          </a:p>
          <a:p>
            <a:r>
              <a:rPr lang="en-IE" sz="2200" b="1" dirty="0"/>
              <a:t>White Fitted Kitchen Answer:</a:t>
            </a:r>
            <a:endParaRPr lang="en-IE" sz="2200" dirty="0"/>
          </a:p>
          <a:p>
            <a:r>
              <a:rPr lang="en-IE" sz="2200" dirty="0"/>
              <a:t>Materials costs = €1,980</a:t>
            </a:r>
          </a:p>
          <a:p>
            <a:r>
              <a:rPr lang="en-IE" sz="2200" dirty="0"/>
              <a:t>Labour = 41 × €17.50 = €717.50</a:t>
            </a:r>
          </a:p>
          <a:p>
            <a:r>
              <a:rPr lang="en-IE" sz="2200" b="1" dirty="0"/>
              <a:t>Cost before profit = €2,697.50</a:t>
            </a:r>
          </a:p>
          <a:p>
            <a:r>
              <a:rPr lang="en-IE" sz="2200" dirty="0"/>
              <a:t>+25% profit = €2,697.50 x 1.25 = €3,371.87</a:t>
            </a:r>
          </a:p>
          <a:p>
            <a:r>
              <a:rPr lang="en-IE" sz="2200" dirty="0"/>
              <a:t>+13.5% VAT = €3,371.87 x 1.135 = €3,827.07</a:t>
            </a:r>
          </a:p>
          <a:p>
            <a:r>
              <a:rPr lang="en-IE" sz="2200" dirty="0"/>
              <a:t>−5% cash discount = €3,827.07 x 0.95 = €3,635.71</a:t>
            </a:r>
          </a:p>
          <a:p>
            <a:r>
              <a:rPr lang="en-IE" sz="2200" b="1" dirty="0"/>
              <a:t>Final price = €3,636</a:t>
            </a:r>
            <a:endParaRPr lang="en-IE" sz="2200" dirty="0"/>
          </a:p>
          <a:p>
            <a:pPr marL="0" indent="0">
              <a:buNone/>
            </a:pP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CABD95-9BB8-C301-53A9-E47CB36A2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94C3C4-052C-A913-D7E1-230C89D5C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23A7131-6798-831A-2EFC-78DE7A6B8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29157"/>
            <a:ext cx="8229600" cy="563910"/>
          </a:xfrm>
        </p:spPr>
        <p:txBody>
          <a:bodyPr/>
          <a:lstStyle/>
          <a:p>
            <a:r>
              <a:rPr lang="en-IE" sz="3600" b="1" dirty="0">
                <a:solidFill>
                  <a:schemeClr val="tx1"/>
                </a:solidFill>
              </a:rPr>
              <a:t>Q.9 –White Fitted Kitchen</a:t>
            </a:r>
            <a:endParaRPr lang="en-IE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96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C4631-22D4-8AAC-9F5C-B8BFB99CD5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F87BA-EBA7-7646-5711-D51E04FA6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6608"/>
            <a:ext cx="8229600" cy="5055841"/>
          </a:xfrm>
        </p:spPr>
        <p:txBody>
          <a:bodyPr/>
          <a:lstStyle/>
          <a:p>
            <a:pPr lvl="0"/>
            <a:r>
              <a:rPr lang="en-IE" sz="2000" kern="0" dirty="0">
                <a:solidFill>
                  <a:prstClr val="black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 fitted kitchen uses materials costing €2,450. Labour takes 62 hours @ €18.50 per hour. Profit is charged at 30% and VAT @ 13.5% applies. If the customer pays cash, a 5% discount is allowed.  What is the final price paid by the customer?</a:t>
            </a:r>
            <a:endParaRPr lang="en-IE" sz="2000" kern="100" dirty="0">
              <a:solidFill>
                <a:prstClr val="black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IE" sz="2000" b="1" dirty="0"/>
              <a:t>Fitted Kitchen Answer: </a:t>
            </a:r>
            <a:endParaRPr lang="en-IE" sz="2000" dirty="0"/>
          </a:p>
          <a:p>
            <a:r>
              <a:rPr lang="en-IE" sz="2100" dirty="0"/>
              <a:t>Materials =				 	€2,450</a:t>
            </a:r>
          </a:p>
          <a:p>
            <a:r>
              <a:rPr lang="en-IE" sz="2100" dirty="0"/>
              <a:t>Labour = 62 × €18.50 = 			</a:t>
            </a:r>
            <a:r>
              <a:rPr lang="en-IE" sz="2100" u="sng" dirty="0"/>
              <a:t>€1,147</a:t>
            </a:r>
            <a:r>
              <a:rPr lang="en-IE" sz="2100" dirty="0"/>
              <a:t>		   </a:t>
            </a:r>
          </a:p>
          <a:p>
            <a:r>
              <a:rPr lang="en-IE" sz="2100" dirty="0"/>
              <a:t>Cost before profit = 		 		€3,597                                                                     </a:t>
            </a:r>
          </a:p>
          <a:p>
            <a:r>
              <a:rPr lang="en-IE" sz="2100" dirty="0"/>
              <a:t>+30% profit =   (3,597 ÷ 100 × 30)    	            	€</a:t>
            </a:r>
            <a:r>
              <a:rPr lang="en-IE" sz="2100" u="sng" dirty="0"/>
              <a:t>1,079</a:t>
            </a:r>
            <a:r>
              <a:rPr lang="en-IE" sz="2100" dirty="0"/>
              <a:t>       		 	          				€4,676.10</a:t>
            </a:r>
          </a:p>
          <a:p>
            <a:r>
              <a:rPr lang="en-IE" sz="2100" dirty="0"/>
              <a:t>+13.5% VAT = (4,676 ÷ 100 × 13.5)                      </a:t>
            </a:r>
            <a:r>
              <a:rPr lang="en-IE" sz="2100" u="sng" dirty="0"/>
              <a:t>    €631.27</a:t>
            </a:r>
            <a:r>
              <a:rPr lang="en-IE" sz="2100" dirty="0"/>
              <a:t>                                             						€5,307.37 	    </a:t>
            </a:r>
          </a:p>
          <a:p>
            <a:r>
              <a:rPr lang="en-IE" sz="2100" dirty="0"/>
              <a:t>−5% cash discount = 				</a:t>
            </a:r>
            <a:r>
              <a:rPr lang="en-IE" sz="2100" u="sng" dirty="0"/>
              <a:t>     265.36</a:t>
            </a:r>
            <a:r>
              <a:rPr lang="en-IE" sz="2100" dirty="0"/>
              <a:t>							€5,042.00   </a:t>
            </a:r>
          </a:p>
          <a:p>
            <a:r>
              <a:rPr lang="en-IE" sz="2100" b="1" dirty="0"/>
              <a:t>Final Price = €5,042</a:t>
            </a:r>
            <a:endParaRPr lang="en-IE" sz="2100" dirty="0"/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39E7C8-8CE8-9F42-7102-C3A443F34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056ACA-078E-65F4-8EC2-7E645E451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21DE03A-156B-3970-6B89-5568D1D4D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7021"/>
            <a:ext cx="8229600" cy="563910"/>
          </a:xfrm>
        </p:spPr>
        <p:txBody>
          <a:bodyPr/>
          <a:lstStyle/>
          <a:p>
            <a:r>
              <a:rPr lang="en-IE" sz="3600" b="1" dirty="0">
                <a:solidFill>
                  <a:prstClr val="black"/>
                </a:solidFill>
              </a:rPr>
              <a:t>Q.1 – Fitted Kitchen</a:t>
            </a:r>
            <a:endParaRPr lang="en-IE" sz="3600" dirty="0"/>
          </a:p>
        </p:txBody>
      </p:sp>
    </p:spTree>
    <p:extLst>
      <p:ext uri="{BB962C8B-B14F-4D97-AF65-F5344CB8AC3E}">
        <p14:creationId xmlns:p14="http://schemas.microsoft.com/office/powerpoint/2010/main" val="2272026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CE4520-331D-B063-74F5-25BA2BB22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21C1A-A621-6D69-4F40-6A19B2042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IE" sz="2000" dirty="0"/>
              <a:t>A timber floor covers 48m². Flooring costs €32 per m². Labour is charged at €22 per m². Profit is 25% and VAT @ 13.5%. Allow 3% cash discount. Calculate the final cost.</a:t>
            </a:r>
          </a:p>
          <a:p>
            <a:r>
              <a:rPr lang="en-IE" sz="2000" b="1" kern="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Timber Floor Answer:</a:t>
            </a:r>
            <a:endParaRPr lang="en-IE" sz="2000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2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Materials = 48 × €32 = €1,536</a:t>
            </a:r>
            <a:br>
              <a:rPr lang="en-IE" sz="2200" kern="0" dirty="0"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E" sz="22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Labour = 48 × €22 = €1,056		</a:t>
            </a:r>
            <a:r>
              <a:rPr lang="en-IE" sz="22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Cost before profit = €2,592</a:t>
            </a:r>
          </a:p>
          <a:p>
            <a:r>
              <a:rPr lang="en-IE" sz="22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 +25% profit = €2,592 x 1.25 = €3,240		           	            </a:t>
            </a:r>
          </a:p>
          <a:p>
            <a:r>
              <a:rPr lang="en-IE" sz="22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+13.5% VAT =€3,240 x 1.135 = €3,677.40		                  </a:t>
            </a:r>
          </a:p>
          <a:p>
            <a:r>
              <a:rPr lang="en-IE" sz="22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−3% cash discount = €3,677.40 - 3% = €3,677.40 x 3% = €110.32</a:t>
            </a:r>
          </a:p>
          <a:p>
            <a:r>
              <a:rPr lang="en-IE" sz="22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€3,677.40 - 110.32 = €3,567.07                 </a:t>
            </a:r>
            <a:r>
              <a:rPr lang="en-IE" sz="22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IE" sz="22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	         </a:t>
            </a:r>
          </a:p>
          <a:p>
            <a:r>
              <a:rPr lang="en-IE" sz="22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€3,677.40 x 0.97 = €3,567.07      		</a:t>
            </a:r>
            <a:r>
              <a:rPr lang="en-IE" sz="22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</a:p>
          <a:p>
            <a:r>
              <a:rPr lang="en-IE" sz="22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Final price = €3,567</a:t>
            </a:r>
            <a:endParaRPr lang="en-IE" sz="2200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E17E97-2343-98A9-B41E-51D3F749F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B840FF-F5A4-4566-2B6D-DB8A64744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C442C81-6A55-DB90-0A66-7B48FF0B6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1151"/>
            <a:ext cx="8229600" cy="563910"/>
          </a:xfrm>
        </p:spPr>
        <p:txBody>
          <a:bodyPr/>
          <a:lstStyle/>
          <a:p>
            <a:r>
              <a:rPr lang="en-IE" sz="3600" b="1" dirty="0">
                <a:solidFill>
                  <a:schemeClr val="tx1"/>
                </a:solidFill>
              </a:rPr>
              <a:t>Q.2 –  Timber Floor</a:t>
            </a:r>
            <a:endParaRPr lang="en-IE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045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A47DBB-BC30-6DF8-5867-D5FE601022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9FAF1-C821-B43F-1C85-D3C639382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IE" sz="2200" dirty="0"/>
              <a:t>An oak table requires timber costing €480. Labour takes 26 hrs @ €21 per hr. Overheads are charged at 10% of labour cost. Profit is 35% and VAT @ 23%. Find the selling price.</a:t>
            </a:r>
          </a:p>
          <a:p>
            <a:endParaRPr lang="en-IE" sz="2200" dirty="0"/>
          </a:p>
          <a:p>
            <a:r>
              <a:rPr lang="en-IE" sz="22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Dining Table Answer:</a:t>
            </a:r>
            <a:endParaRPr lang="en-IE" sz="2200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2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Materials = €480</a:t>
            </a:r>
          </a:p>
          <a:p>
            <a:r>
              <a:rPr lang="en-IE" sz="22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Labour = 26 × €21 = €546</a:t>
            </a:r>
          </a:p>
          <a:p>
            <a:r>
              <a:rPr lang="en-IE" sz="22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Overheads = 10% of €546 = €54.6      	</a:t>
            </a:r>
            <a:r>
              <a:rPr lang="en-IE" sz="22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Cost before profit = €1,080.60</a:t>
            </a:r>
          </a:p>
          <a:p>
            <a:r>
              <a:rPr lang="en-IE" sz="22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+35% profit = €1,080.60 x 1.135 = €1,458.81 </a:t>
            </a:r>
          </a:p>
          <a:p>
            <a:r>
              <a:rPr lang="en-IE" sz="22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+23% VAT = €1,458.81 x 1.23 = €1,794.33		</a:t>
            </a:r>
          </a:p>
          <a:p>
            <a:r>
              <a:rPr lang="en-IE" sz="22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Selling price = €1,794</a:t>
            </a:r>
            <a:endParaRPr lang="en-IE" sz="2200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600988-5BEC-5CAA-CEE2-642145503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40759A-1E58-9C97-045B-8B582C6BE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8C6D625-BD79-2D4C-A954-661C2FC60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29157"/>
            <a:ext cx="8229600" cy="563910"/>
          </a:xfrm>
        </p:spPr>
        <p:txBody>
          <a:bodyPr/>
          <a:lstStyle/>
          <a:p>
            <a:r>
              <a:rPr lang="en-IE" sz="3600" b="1" dirty="0">
                <a:solidFill>
                  <a:schemeClr val="tx1"/>
                </a:solidFill>
              </a:rPr>
              <a:t>Q.3 –  Dining Table</a:t>
            </a:r>
            <a:endParaRPr lang="en-IE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274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82E5F4-4439-9E01-3409-54603AE2D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E3E069-C6E8-4793-1A47-BB0D60C7F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IE" sz="2200" dirty="0"/>
              <a:t>A bale of chipboard costing €820 produces 16 wardrobe units. Each unit takes 9 hours @ €16.80 per hour. Profit is 28% and VAT @ 13.5%. Calculate the price of one unit.</a:t>
            </a:r>
          </a:p>
          <a:p>
            <a:endParaRPr lang="en-IE" sz="2200" dirty="0"/>
          </a:p>
          <a:p>
            <a:r>
              <a:rPr lang="en-IE" sz="22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Wardrobe Unit Answer:</a:t>
            </a:r>
            <a:endParaRPr lang="en-IE" sz="2200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E" sz="2200" dirty="0"/>
              <a:t>Materials per unit = €820 ÷ 16 = €51.25</a:t>
            </a:r>
          </a:p>
          <a:p>
            <a:r>
              <a:rPr lang="en-IE" sz="2200" dirty="0"/>
              <a:t>Labour = 9 × €16.80 = €151.20		</a:t>
            </a:r>
          </a:p>
          <a:p>
            <a:r>
              <a:rPr lang="en-IE" sz="2200" b="1" dirty="0"/>
              <a:t>Cost before profit = €202.45</a:t>
            </a:r>
            <a:r>
              <a:rPr lang="en-IE" sz="2200" dirty="0"/>
              <a:t>			           </a:t>
            </a:r>
          </a:p>
          <a:p>
            <a:r>
              <a:rPr lang="en-IE" sz="2200" dirty="0"/>
              <a:t>+28% profit = €202.45 x 1.28 = €259.13	</a:t>
            </a:r>
          </a:p>
          <a:p>
            <a:r>
              <a:rPr lang="en-IE" sz="2200" dirty="0"/>
              <a:t>+13.5% VAT = €259.13 x 1.135 = €294.11	</a:t>
            </a:r>
          </a:p>
          <a:p>
            <a:r>
              <a:rPr lang="en-IE" sz="2200" b="1" dirty="0"/>
              <a:t>Price per unit = €294</a:t>
            </a:r>
            <a:endParaRPr lang="en-IE" sz="2200" dirty="0"/>
          </a:p>
          <a:p>
            <a:pPr marL="0" indent="0">
              <a:buNone/>
            </a:pP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5F10BE-EABF-7AC6-6282-7251540D7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3D6434-3104-ACBB-A6DF-BCD07B527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B80313E-1BB2-6D4F-BF92-C801BCBAA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29157"/>
            <a:ext cx="8229600" cy="563910"/>
          </a:xfrm>
        </p:spPr>
        <p:txBody>
          <a:bodyPr/>
          <a:lstStyle/>
          <a:p>
            <a:r>
              <a:rPr lang="en-IE" sz="3600" b="1" dirty="0">
                <a:solidFill>
                  <a:schemeClr val="tx1"/>
                </a:solidFill>
              </a:rPr>
              <a:t>Q.4 –  Wardrobe Units</a:t>
            </a:r>
            <a:endParaRPr lang="en-IE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117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37A00-92C9-1239-86C2-18EA22F94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D93A0-B09D-568D-31C7-D0DD24982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IE" sz="2200" dirty="0"/>
              <a:t>A hardwood floor uses materials costing €3,150. Labour costs €1,680. Profit is 20%, VAT @ 13.5%, and a 4% cash discount applies after VAT. Find the final price.</a:t>
            </a:r>
          </a:p>
          <a:p>
            <a:endParaRPr lang="en-IE" sz="2200" dirty="0"/>
          </a:p>
          <a:p>
            <a:r>
              <a:rPr lang="en-IE" sz="2200" b="1" dirty="0"/>
              <a:t>Hardwood Floor Answer:</a:t>
            </a:r>
            <a:endParaRPr lang="en-IE" sz="2200" dirty="0"/>
          </a:p>
          <a:p>
            <a:r>
              <a:rPr lang="en-IE" sz="2200" dirty="0"/>
              <a:t>Material €3,150 + Labour costs €1,680  = €4,830	</a:t>
            </a:r>
          </a:p>
          <a:p>
            <a:r>
              <a:rPr lang="en-IE" sz="2200" b="1" dirty="0"/>
              <a:t>Cost before profit = €4,830</a:t>
            </a:r>
            <a:r>
              <a:rPr lang="en-IE" sz="2200" dirty="0"/>
              <a:t>		                        </a:t>
            </a:r>
          </a:p>
          <a:p>
            <a:r>
              <a:rPr lang="en-IE" sz="2200" dirty="0"/>
              <a:t>+20% profit = €4,830 x 1.20 = €5,796		</a:t>
            </a:r>
          </a:p>
          <a:p>
            <a:r>
              <a:rPr lang="en-IE" sz="2200" dirty="0"/>
              <a:t>+13.5% VAT = €5,796 x 1.135 = €6,579	</a:t>
            </a:r>
          </a:p>
          <a:p>
            <a:r>
              <a:rPr lang="en-IE" sz="2200" dirty="0"/>
              <a:t>−4% cash discount = €6,579 x 0.96 = €6,315.32</a:t>
            </a:r>
          </a:p>
          <a:p>
            <a:r>
              <a:rPr lang="en-IE" sz="2200" b="1" dirty="0"/>
              <a:t>Final price = €6,315</a:t>
            </a:r>
            <a:endParaRPr lang="en-IE" sz="2200" dirty="0"/>
          </a:p>
          <a:p>
            <a:pPr marL="0" indent="0">
              <a:buNone/>
            </a:pP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1D3BD3-7891-16AB-9160-862265586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D84CEB-61C6-87E8-BF9A-175B7727F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2BB3B7C-18FB-9C45-4F51-0C54B67C4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63910"/>
          </a:xfrm>
        </p:spPr>
        <p:txBody>
          <a:bodyPr/>
          <a:lstStyle/>
          <a:p>
            <a:r>
              <a:rPr lang="en-IE" sz="3600" b="1" dirty="0">
                <a:solidFill>
                  <a:schemeClr val="tx1"/>
                </a:solidFill>
              </a:rPr>
              <a:t>Q.5 –  Hardwood Floor</a:t>
            </a:r>
            <a:endParaRPr lang="en-IE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23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FD7E8C-C38D-0582-913D-68FFCFFBD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2940F-F423-B12C-DD4C-E561B3CE2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IE" sz="2200" b="1" dirty="0"/>
              <a:t>Q.6 –Kitchen Installation </a:t>
            </a:r>
            <a:r>
              <a:rPr lang="en-IE" sz="2200" dirty="0"/>
              <a:t>Materials cost €4,200. Labour takes 74 hours @ €20 per hour. Profit is 30% and VAT @ 13.5%. Allow for a 6% cash discount. What does the customer pay?</a:t>
            </a:r>
          </a:p>
          <a:p>
            <a:r>
              <a:rPr lang="en-IE" sz="2200" b="1" dirty="0"/>
              <a:t>Kitchen Installation Answer:</a:t>
            </a:r>
            <a:endParaRPr lang="en-IE" sz="2200" dirty="0"/>
          </a:p>
          <a:p>
            <a:r>
              <a:rPr lang="en-IE" sz="2200" dirty="0"/>
              <a:t>Material = €4,200	</a:t>
            </a:r>
          </a:p>
          <a:p>
            <a:r>
              <a:rPr lang="en-IE" sz="2200" dirty="0"/>
              <a:t>Labour = 74 × €20 = €1,480</a:t>
            </a:r>
          </a:p>
          <a:p>
            <a:r>
              <a:rPr lang="en-IE" sz="2200" b="1" dirty="0"/>
              <a:t>Cost before profit = €5,680</a:t>
            </a:r>
            <a:r>
              <a:rPr lang="en-IE" sz="2200" dirty="0"/>
              <a:t>		            </a:t>
            </a:r>
          </a:p>
          <a:p>
            <a:r>
              <a:rPr lang="en-IE" sz="2200" dirty="0"/>
              <a:t>+30% profit = €5,680 x 1.30 = €7,384			 	                      </a:t>
            </a:r>
          </a:p>
          <a:p>
            <a:r>
              <a:rPr lang="en-IE" sz="2200" dirty="0"/>
              <a:t>+13.5% VAT = €7,384 x 1.135 = €8,380.84</a:t>
            </a:r>
          </a:p>
          <a:p>
            <a:r>
              <a:rPr lang="en-IE" sz="2200" dirty="0"/>
              <a:t>−6% cash discount = €8,380.84 x 0.94 = €7,877.98</a:t>
            </a:r>
          </a:p>
          <a:p>
            <a:r>
              <a:rPr lang="en-IE" sz="2200" b="1" dirty="0"/>
              <a:t>Final price = €7,878</a:t>
            </a:r>
            <a:endParaRPr lang="en-IE" sz="2200" dirty="0"/>
          </a:p>
          <a:p>
            <a:pPr marL="0" indent="0">
              <a:buNone/>
            </a:pP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CC71E0-8DD3-2649-4345-6C90182CB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3C8532-FFFD-0173-0F3F-AA4473E57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EB0039A-331D-A7E4-B13D-B23061F3A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29157"/>
            <a:ext cx="8229600" cy="563910"/>
          </a:xfrm>
        </p:spPr>
        <p:txBody>
          <a:bodyPr/>
          <a:lstStyle/>
          <a:p>
            <a:r>
              <a:rPr lang="en-IE" sz="3600" b="1" dirty="0">
                <a:solidFill>
                  <a:schemeClr val="tx1"/>
                </a:solidFill>
              </a:rPr>
              <a:t>Q.6 –Kitchen Installation</a:t>
            </a:r>
            <a:endParaRPr lang="en-IE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7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EE35C2-9166-FD5D-A48A-87CF30B21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A725C-B173-6E95-4580-A62FE587E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IE" sz="2200" dirty="0"/>
              <a:t>A room measures 22 m². Flooring costs €29 per m². Labour is €24 per m². Profit is charged @ 22% and VAT @ 13.5%.Calculate the cost of flooring the room.</a:t>
            </a:r>
          </a:p>
          <a:p>
            <a:r>
              <a:rPr lang="en-IE" sz="2200" b="1" dirty="0"/>
              <a:t>Timber Floor Answer:</a:t>
            </a:r>
            <a:endParaRPr lang="en-IE" sz="2200" dirty="0"/>
          </a:p>
          <a:p>
            <a:r>
              <a:rPr lang="en-IE" sz="2200" dirty="0"/>
              <a:t>Materials = 22 × €29 = €638</a:t>
            </a:r>
          </a:p>
          <a:p>
            <a:r>
              <a:rPr lang="en-IE" sz="2200" dirty="0"/>
              <a:t>Labour = 22 × €24 = €528</a:t>
            </a:r>
          </a:p>
          <a:p>
            <a:r>
              <a:rPr lang="en-IE" sz="2200" b="1" dirty="0"/>
              <a:t>Cost before profit = €1,166</a:t>
            </a:r>
          </a:p>
          <a:p>
            <a:r>
              <a:rPr lang="en-IE" sz="2200" dirty="0"/>
              <a:t>+22% profit = €1,166 x 1.22 = €1,423.52</a:t>
            </a:r>
          </a:p>
          <a:p>
            <a:r>
              <a:rPr lang="en-IE" sz="2200" dirty="0"/>
              <a:t>+13.5% VAT = €1,423.52 x 1.135 = €1,614.56</a:t>
            </a:r>
          </a:p>
          <a:p>
            <a:r>
              <a:rPr lang="en-IE" sz="2200" b="1" dirty="0"/>
              <a:t>Total cost = €1,615</a:t>
            </a:r>
            <a:endParaRPr lang="en-IE" sz="2200" dirty="0"/>
          </a:p>
          <a:p>
            <a:pPr marL="0" indent="0">
              <a:buNone/>
            </a:pP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2171E9-5926-0F39-DDBB-710873F42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A1CB40-2281-EE49-6BC5-D33CBA84F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8012235-1861-8E9D-D7BE-3DEB1ACD8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29157"/>
            <a:ext cx="8229600" cy="563910"/>
          </a:xfrm>
        </p:spPr>
        <p:txBody>
          <a:bodyPr/>
          <a:lstStyle/>
          <a:p>
            <a:r>
              <a:rPr lang="en-IE" sz="3600" b="1" dirty="0">
                <a:solidFill>
                  <a:schemeClr val="tx1"/>
                </a:solidFill>
              </a:rPr>
              <a:t>Q.7 –Timber Floor</a:t>
            </a:r>
            <a:endParaRPr lang="en-IE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16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F17ACE-819E-2A27-6849-25512C55A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BFD91-6467-3441-FFF7-459A815F5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IE" sz="2200" dirty="0"/>
              <a:t>A furniture maker produces 10 coffee tables from timber costing €1,450. Each table takes 11 hours @ €18 per hour. Profit is 40% and VAT @ 23%.Find the selling price of one table.</a:t>
            </a:r>
          </a:p>
          <a:p>
            <a:endParaRPr lang="en-IE" sz="2200" dirty="0"/>
          </a:p>
          <a:p>
            <a:r>
              <a:rPr lang="en-IE" sz="2200" b="1" dirty="0"/>
              <a:t>Coffee Table Answer:</a:t>
            </a:r>
            <a:endParaRPr lang="en-IE" sz="2200" dirty="0"/>
          </a:p>
          <a:p>
            <a:r>
              <a:rPr lang="en-IE" sz="2200" dirty="0"/>
              <a:t>Materials per table = €1,450 ÷ 10 = €145</a:t>
            </a:r>
          </a:p>
          <a:p>
            <a:r>
              <a:rPr lang="en-IE" sz="2200" dirty="0"/>
              <a:t>Labour = 11 × €18 = €198</a:t>
            </a:r>
          </a:p>
          <a:p>
            <a:r>
              <a:rPr lang="en-IE" sz="2200" b="1" dirty="0"/>
              <a:t>Cost before profit = €343</a:t>
            </a:r>
          </a:p>
          <a:p>
            <a:r>
              <a:rPr lang="en-IE" sz="2200" dirty="0"/>
              <a:t>+40% profit = €343 x 1.40 = €480.20</a:t>
            </a:r>
          </a:p>
          <a:p>
            <a:r>
              <a:rPr lang="en-IE" sz="2200" dirty="0"/>
              <a:t>+23% VAT = €480.20 x 1.23 = €590.65	</a:t>
            </a:r>
          </a:p>
          <a:p>
            <a:r>
              <a:rPr lang="en-IE" sz="2200" b="1" dirty="0"/>
              <a:t>Selling price per table = €591</a:t>
            </a:r>
            <a:endParaRPr lang="en-IE" sz="2200" dirty="0"/>
          </a:p>
          <a:p>
            <a:pPr marL="0" indent="0">
              <a:buNone/>
            </a:pPr>
            <a:endParaRPr lang="en-IE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26FA12-B2CC-7D74-9BD5-33407FE2A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1076F9-6F64-B64D-DB67-6E924B77D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27C7223-E2F5-18F1-6F8A-F40434CDE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29157"/>
            <a:ext cx="8229600" cy="563910"/>
          </a:xfrm>
        </p:spPr>
        <p:txBody>
          <a:bodyPr/>
          <a:lstStyle/>
          <a:p>
            <a:r>
              <a:rPr lang="en-IE" sz="3600" b="1" dirty="0">
                <a:solidFill>
                  <a:schemeClr val="tx1"/>
                </a:solidFill>
              </a:rPr>
              <a:t>Q.8 –Coffee Table</a:t>
            </a:r>
            <a:endParaRPr lang="en-IE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0587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1140</TotalTime>
  <Words>1186</Words>
  <Application>Microsoft Office PowerPoint</Application>
  <PresentationFormat>On-screen Show (4:3)</PresentationFormat>
  <Paragraphs>112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Calibri</vt:lpstr>
      <vt:lpstr>Times New Roman</vt:lpstr>
      <vt:lpstr>Wingdings 2</vt:lpstr>
      <vt:lpstr>Flow</vt:lpstr>
      <vt:lpstr>Wood Manufacturing &amp; Finishing Costings Q&amp;A Set 1</vt:lpstr>
      <vt:lpstr>Q.1 – Fitted Kitchen</vt:lpstr>
      <vt:lpstr>Q.2 –  Timber Floor</vt:lpstr>
      <vt:lpstr>Q.3 –  Dining Table</vt:lpstr>
      <vt:lpstr>Q.4 –  Wardrobe Units</vt:lpstr>
      <vt:lpstr>Q.5 –  Hardwood Floor</vt:lpstr>
      <vt:lpstr>Q.6 –Kitchen Installation</vt:lpstr>
      <vt:lpstr>Q.7 –Timber Floor</vt:lpstr>
      <vt:lpstr>Q.8 –Coffee Table</vt:lpstr>
      <vt:lpstr>Q.9 –White Fitted Kitchen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117</cp:revision>
  <cp:lastPrinted>2020-09-29T10:33:36Z</cp:lastPrinted>
  <dcterms:created xsi:type="dcterms:W3CDTF">2007-01-25T21:43:12Z</dcterms:created>
  <dcterms:modified xsi:type="dcterms:W3CDTF">2026-04-19T16:27:15Z</dcterms:modified>
  <cp:contentStatus/>
</cp:coreProperties>
</file>