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3" r:id="rId3"/>
    <p:sldId id="278" r:id="rId4"/>
    <p:sldId id="294" r:id="rId5"/>
    <p:sldId id="279" r:id="rId6"/>
    <p:sldId id="282" r:id="rId7"/>
    <p:sldId id="280" r:id="rId8"/>
    <p:sldId id="281" r:id="rId9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476" autoAdjust="0"/>
  </p:normalViewPr>
  <p:slideViewPr>
    <p:cSldViewPr>
      <p:cViewPr varScale="1">
        <p:scale>
          <a:sx n="87" d="100"/>
          <a:sy n="87" d="100"/>
        </p:scale>
        <p:origin x="155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10/10/2025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10/10/2025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3000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 dirty="0"/>
              <a:t>Ratio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/>
              <a:t>Phase 6</a:t>
            </a:r>
            <a:endParaRPr lang="en-GB" dirty="0"/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E5EB2DF9-CA55-B54D-7BCE-ACCF2602DA0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66936" y="1196752"/>
            <a:ext cx="8352928" cy="2232248"/>
          </a:xfrm>
        </p:spPr>
        <p:txBody>
          <a:bodyPr/>
          <a:lstStyle/>
          <a:p>
            <a:r>
              <a:rPr lang="en-IE" altLang="en-US" sz="2400" dirty="0"/>
              <a:t>A ratio is a comparison of two numbers.</a:t>
            </a:r>
          </a:p>
          <a:p>
            <a:r>
              <a:rPr lang="en-IE" altLang="en-US" sz="2400" dirty="0"/>
              <a:t>If there were 30 chairs in a room 12 were red and 18 were blue you would say that the ratio of red chairs to blue chairs was 12 to 18.</a:t>
            </a:r>
          </a:p>
          <a:p>
            <a:r>
              <a:rPr lang="en-IE" altLang="en-US" sz="2400" dirty="0"/>
              <a:t>Ratio can be expresses in a number or ways:</a:t>
            </a:r>
          </a:p>
          <a:p>
            <a:r>
              <a:rPr lang="en-IE" altLang="en-US" sz="2400" dirty="0"/>
              <a:t>12 to 18</a:t>
            </a:r>
          </a:p>
          <a:p>
            <a:r>
              <a:rPr lang="en-IE" altLang="en-US" sz="2400" dirty="0"/>
              <a:t>12:18</a:t>
            </a:r>
          </a:p>
          <a:p>
            <a:pPr marL="0" indent="0">
              <a:buNone/>
            </a:pPr>
            <a:endParaRPr lang="en-IE" altLang="en-US" sz="2400" dirty="0"/>
          </a:p>
          <a:p>
            <a:pPr>
              <a:buFont typeface="Arial" panose="020B0604020202020204" pitchFamily="34" charset="0"/>
              <a:buNone/>
            </a:pPr>
            <a:endParaRPr lang="en-IE" altLang="en-US" sz="15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6E994C2-9E09-00D8-8D0B-A7A14E7FF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79DDDBC-7365-8345-829A-125143BE1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Ratio</a:t>
            </a:r>
            <a:endParaRPr lang="en-IE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C0C3DD-9A45-9C19-98ED-7DFB1CFE9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816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106471CD-4708-62B3-6BDD-DE86A25DE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078944"/>
            <a:ext cx="8363272" cy="2710096"/>
          </a:xfrm>
        </p:spPr>
        <p:txBody>
          <a:bodyPr/>
          <a:lstStyle/>
          <a:p>
            <a:endParaRPr lang="en-IE" altLang="en-US" sz="1800" dirty="0"/>
          </a:p>
          <a:p>
            <a:r>
              <a:rPr lang="en-IE" altLang="en-US" sz="2400" dirty="0"/>
              <a:t>Calculating falls and rises </a:t>
            </a:r>
          </a:p>
          <a:p>
            <a:r>
              <a:rPr lang="en-IE" altLang="en-US" sz="2400" dirty="0" err="1"/>
              <a:t>E.g</a:t>
            </a:r>
            <a:r>
              <a:rPr lang="en-IE" altLang="en-US" sz="2400" dirty="0"/>
              <a:t>: </a:t>
            </a:r>
            <a:r>
              <a:rPr lang="en-GB" altLang="en-US" sz="2400" dirty="0"/>
              <a:t>If a flat roof has a fall of 1:38 and a span of 3.6m calculate the rise of the roof.</a:t>
            </a:r>
          </a:p>
          <a:p>
            <a:r>
              <a:rPr lang="en-GB" altLang="en-US" sz="2400" dirty="0"/>
              <a:t>This will mean that for every 38 mm you go across you rise 1mm.</a:t>
            </a:r>
          </a:p>
          <a:p>
            <a:r>
              <a:rPr lang="en-IE" altLang="en-US" sz="2400" dirty="0"/>
              <a:t>3600 ÷ 38 = 94.73</a:t>
            </a:r>
          </a:p>
          <a:p>
            <a:r>
              <a:rPr lang="en-IE" altLang="en-US" sz="2400" dirty="0"/>
              <a:t>94.73mm = rise</a:t>
            </a:r>
            <a:endParaRPr lang="en-IE" altLang="en-US" sz="2400" b="1" dirty="0"/>
          </a:p>
          <a:p>
            <a:endParaRPr lang="en-IE" alt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E11CF55-5778-CB6C-CD74-9EB8B358E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Ratio 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20FEA0E-525A-F0C2-C33E-9D41272CE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291574-969C-DD80-751C-609FBFF13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106471CD-4708-62B3-6BDD-DE86A25DE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078944"/>
            <a:ext cx="8363272" cy="2710096"/>
          </a:xfrm>
        </p:spPr>
        <p:txBody>
          <a:bodyPr/>
          <a:lstStyle/>
          <a:p>
            <a:endParaRPr lang="en-IE" altLang="en-US" sz="1800" dirty="0"/>
          </a:p>
          <a:p>
            <a:r>
              <a:rPr lang="en-IE" altLang="en-US" sz="2400" dirty="0"/>
              <a:t>Calculating falls and rises </a:t>
            </a:r>
          </a:p>
          <a:p>
            <a:r>
              <a:rPr lang="en-IE" altLang="en-US" sz="2400" dirty="0" err="1"/>
              <a:t>E.g</a:t>
            </a:r>
            <a:r>
              <a:rPr lang="en-IE" altLang="en-US" sz="2400" dirty="0"/>
              <a:t>: </a:t>
            </a:r>
            <a:r>
              <a:rPr lang="en-GB" altLang="en-US" sz="2400" dirty="0"/>
              <a:t>If a flat roof has a fall of 1:38 and a span of 3.6m calculate the rise of the roof.</a:t>
            </a:r>
          </a:p>
          <a:p>
            <a:r>
              <a:rPr lang="en-GB" altLang="en-US" sz="2400" dirty="0"/>
              <a:t>This will mean that for every 38 mm you go across you rise 1mm.</a:t>
            </a:r>
          </a:p>
          <a:p>
            <a:r>
              <a:rPr lang="en-IE" altLang="en-US" sz="2400" dirty="0"/>
              <a:t>3600 ÷ 38 = 94.73</a:t>
            </a:r>
          </a:p>
          <a:p>
            <a:r>
              <a:rPr lang="en-IE" altLang="en-US" sz="2400" dirty="0"/>
              <a:t>94.73mm = rise</a:t>
            </a:r>
            <a:endParaRPr lang="en-IE" altLang="en-US" sz="2400" b="1" dirty="0"/>
          </a:p>
          <a:p>
            <a:endParaRPr lang="en-IE" alt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E11CF55-5778-CB6C-CD74-9EB8B358E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Ratio 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04AD562-E3CB-3600-4FB4-0646BCCB3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3E84A8-68CA-AA43-8752-4D231F13B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151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23BA4B34-7AFC-E50B-2CC7-F5CB3DF4F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697" y="1628800"/>
            <a:ext cx="8280920" cy="6057900"/>
          </a:xfrm>
        </p:spPr>
        <p:txBody>
          <a:bodyPr/>
          <a:lstStyle/>
          <a:p>
            <a:r>
              <a:rPr lang="en-IE" altLang="en-US" sz="2400" dirty="0"/>
              <a:t>Q1. </a:t>
            </a:r>
            <a:r>
              <a:rPr lang="en-GB" altLang="en-US" sz="2400" dirty="0"/>
              <a:t>If a flat roof has a fall of 1:40 and a span of 3m calculate the rise of the roof.</a:t>
            </a:r>
          </a:p>
          <a:p>
            <a:r>
              <a:rPr lang="en-GB" altLang="en-US" sz="2400" dirty="0"/>
              <a:t>Answer</a:t>
            </a:r>
          </a:p>
          <a:p>
            <a:r>
              <a:rPr lang="en-IE" altLang="en-US" sz="2400" dirty="0"/>
              <a:t>3000 ÷ 40 = 75</a:t>
            </a:r>
          </a:p>
          <a:p>
            <a:r>
              <a:rPr lang="en-IE" altLang="en-US" sz="2400" dirty="0"/>
              <a:t>75mm = rise</a:t>
            </a:r>
            <a:endParaRPr lang="en-IE" altLang="en-US" sz="2400" b="1" dirty="0"/>
          </a:p>
          <a:p>
            <a:endParaRPr lang="en-IE" altLang="en-US" sz="2400" dirty="0"/>
          </a:p>
          <a:p>
            <a:r>
              <a:rPr lang="en-IE" altLang="en-US" sz="2400" dirty="0"/>
              <a:t>Q2.  A sewerage pipe is laid with a fall of 1:20.</a:t>
            </a:r>
            <a:r>
              <a:rPr lang="en-GB" altLang="en-US" sz="2400" dirty="0"/>
              <a:t> Calculate the fall of the pipe over 4m.</a:t>
            </a:r>
            <a:endParaRPr lang="en-IE" altLang="en-US" sz="2400" dirty="0"/>
          </a:p>
          <a:p>
            <a:r>
              <a:rPr lang="en-GB" altLang="en-US" sz="2400" dirty="0"/>
              <a:t>Answer</a:t>
            </a:r>
          </a:p>
          <a:p>
            <a:r>
              <a:rPr lang="en-IE" altLang="en-US" sz="2400" dirty="0"/>
              <a:t>4000 ÷ 20 = 200</a:t>
            </a:r>
          </a:p>
          <a:p>
            <a:r>
              <a:rPr lang="en-IE" altLang="en-US" sz="2400" dirty="0"/>
              <a:t>200mm = fall</a:t>
            </a:r>
            <a:endParaRPr lang="en-IE" altLang="en-US" sz="2400" b="1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2100" dirty="0"/>
          </a:p>
          <a:p>
            <a:pPr eaLnBrk="1" hangingPunct="1"/>
            <a:endParaRPr lang="en-IE" altLang="en-US" sz="1950" dirty="0"/>
          </a:p>
          <a:p>
            <a:pPr eaLnBrk="1" hangingPunct="1"/>
            <a:endParaRPr lang="en-IE" altLang="en-US" sz="1950" dirty="0"/>
          </a:p>
          <a:p>
            <a:pPr eaLnBrk="1" hangingPunct="1"/>
            <a:endParaRPr lang="en-IE" alt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823D784-48A4-2998-62AB-3CDF3358A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751" y="692696"/>
            <a:ext cx="8229600" cy="779934"/>
          </a:xfrm>
        </p:spPr>
        <p:txBody>
          <a:bodyPr/>
          <a:lstStyle/>
          <a:p>
            <a:r>
              <a:rPr lang="en-GB" sz="3600" dirty="0"/>
              <a:t>Ratio to calculate rise or fall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D87188A-F0D8-43D9-399F-23110743C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847C21-5F2B-F030-F7F1-EC58ACC5E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0E838A20-432A-0C98-4733-A6312794D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288371"/>
            <a:ext cx="8640960" cy="6057900"/>
          </a:xfrm>
        </p:spPr>
        <p:txBody>
          <a:bodyPr/>
          <a:lstStyle/>
          <a:p>
            <a:r>
              <a:rPr lang="en-IE" altLang="en-US" sz="2400" b="1" dirty="0"/>
              <a:t>Example:</a:t>
            </a:r>
            <a:r>
              <a:rPr lang="en-IE" altLang="en-US" sz="2400" dirty="0"/>
              <a:t> </a:t>
            </a:r>
            <a:br>
              <a:rPr lang="en-IE" altLang="en-US" sz="2400" dirty="0"/>
            </a:br>
            <a:r>
              <a:rPr lang="en-IE" altLang="en-US" sz="2400" dirty="0"/>
              <a:t>€300 is divided between Alan &amp; John in the ratio of </a:t>
            </a:r>
            <a:r>
              <a:rPr lang="en-IE" altLang="en-US" sz="2400" b="1" dirty="0"/>
              <a:t>3:2</a:t>
            </a:r>
            <a:r>
              <a:rPr lang="en-IE" altLang="en-US" sz="2400" dirty="0"/>
              <a:t>. </a:t>
            </a:r>
          </a:p>
          <a:p>
            <a:r>
              <a:rPr lang="en-IE" altLang="en-US" sz="2400" dirty="0"/>
              <a:t>To solve this type of question you must </a:t>
            </a:r>
            <a:r>
              <a:rPr lang="en-IE" altLang="en-US" sz="2400" b="1" dirty="0"/>
              <a:t>add</a:t>
            </a:r>
            <a:r>
              <a:rPr lang="en-IE" altLang="en-US" sz="2400" dirty="0"/>
              <a:t> together the numbers in the ratio to find how many parts there are, </a:t>
            </a:r>
            <a:r>
              <a:rPr lang="en-IE" altLang="en-US" sz="2400" b="1" dirty="0"/>
              <a:t>divide</a:t>
            </a:r>
            <a:r>
              <a:rPr lang="en-IE" altLang="en-US" sz="2400" dirty="0"/>
              <a:t> by the number of parts to find the value of 1 part, then </a:t>
            </a:r>
            <a:r>
              <a:rPr lang="en-IE" altLang="en-US" sz="2400" b="1" dirty="0"/>
              <a:t>multiply</a:t>
            </a:r>
            <a:r>
              <a:rPr lang="en-IE" altLang="en-US" sz="2400" dirty="0"/>
              <a:t> by the number of parts you want to calculate.</a:t>
            </a:r>
          </a:p>
          <a:p>
            <a:r>
              <a:rPr lang="en-IE" altLang="en-US" sz="2400" dirty="0"/>
              <a:t>First </a:t>
            </a:r>
            <a:r>
              <a:rPr lang="en-IE" altLang="en-US" sz="2400" b="1" dirty="0"/>
              <a:t>add</a:t>
            </a:r>
            <a:r>
              <a:rPr lang="en-IE" altLang="en-US" sz="2400" dirty="0"/>
              <a:t> together the number of parts in the ratio: 3 + 2 = 5 </a:t>
            </a:r>
          </a:p>
          <a:p>
            <a:r>
              <a:rPr lang="en-IE" altLang="en-US" sz="2400" b="1" dirty="0"/>
              <a:t>Divide</a:t>
            </a:r>
            <a:r>
              <a:rPr lang="en-IE" altLang="en-US" sz="2400" dirty="0"/>
              <a:t> to find out how much 1 part will be: €300 ÷ 5 = €60</a:t>
            </a:r>
          </a:p>
          <a:p>
            <a:r>
              <a:rPr lang="en-IE" altLang="en-US" sz="2400" dirty="0"/>
              <a:t>To find Alan's share </a:t>
            </a:r>
            <a:r>
              <a:rPr lang="en-IE" altLang="en-US" sz="2400" b="1" dirty="0"/>
              <a:t>multiply</a:t>
            </a:r>
            <a:r>
              <a:rPr lang="en-IE" altLang="en-US" sz="2400" dirty="0"/>
              <a:t> €60 x 3 = €180 </a:t>
            </a:r>
          </a:p>
          <a:p>
            <a:r>
              <a:rPr lang="en-IE" altLang="en-US" sz="2400" dirty="0"/>
              <a:t>John's share is  €60 x 2 = €120</a:t>
            </a:r>
          </a:p>
          <a:p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2100" dirty="0"/>
          </a:p>
          <a:p>
            <a:pPr eaLnBrk="1" hangingPunct="1"/>
            <a:endParaRPr lang="en-IE" altLang="en-US" sz="1950" dirty="0"/>
          </a:p>
          <a:p>
            <a:pPr eaLnBrk="1" hangingPunct="1"/>
            <a:endParaRPr lang="en-IE" altLang="en-US" sz="1950" dirty="0"/>
          </a:p>
          <a:p>
            <a:pPr eaLnBrk="1" hangingPunct="1"/>
            <a:endParaRPr lang="en-IE" alt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3184025-CE8F-92F9-317A-6F996BF30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79934"/>
          </a:xfrm>
        </p:spPr>
        <p:txBody>
          <a:bodyPr/>
          <a:lstStyle/>
          <a:p>
            <a:r>
              <a:rPr lang="en-IE" altLang="en-US" sz="3600" dirty="0"/>
              <a:t>Using ratios to solve problems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B3D2DCF-8CA3-5FA7-A961-2C5096492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1C7D0-E9BC-0F50-7C06-3DF602446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398D8874-D76F-CAE0-A9D7-96F6A00D5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524" y="1484784"/>
            <a:ext cx="8568952" cy="6057900"/>
          </a:xfrm>
        </p:spPr>
        <p:txBody>
          <a:bodyPr/>
          <a:lstStyle/>
          <a:p>
            <a:r>
              <a:rPr lang="en-IE" altLang="en-US" sz="2400" b="1" dirty="0"/>
              <a:t>Q1</a:t>
            </a:r>
            <a:r>
              <a:rPr lang="en-GB" altLang="en-US" sz="2400" b="1" dirty="0"/>
              <a:t>.</a:t>
            </a:r>
            <a:r>
              <a:rPr lang="en-GB" altLang="en-US" sz="2400" dirty="0"/>
              <a:t>	A batch of concrete has been mixed in the ratio of 2 : 5 : 8  (cement : sand : gravel)                                                  </a:t>
            </a:r>
          </a:p>
          <a:p>
            <a:r>
              <a:rPr lang="en-IE" altLang="en-US" sz="2400" dirty="0"/>
              <a:t>The total weight of the dry mix is 825Kg</a:t>
            </a:r>
          </a:p>
          <a:p>
            <a:r>
              <a:rPr lang="en-IE" altLang="en-US" sz="2400" dirty="0"/>
              <a:t>Calculate the weight of each part.</a:t>
            </a:r>
          </a:p>
          <a:p>
            <a:r>
              <a:rPr lang="en-GB" altLang="en-US" sz="2400" b="1" dirty="0"/>
              <a:t>Answer</a:t>
            </a:r>
            <a:endParaRPr lang="en-IE" altLang="en-US" sz="2400" dirty="0"/>
          </a:p>
          <a:p>
            <a:r>
              <a:rPr lang="en-IE" altLang="en-US" sz="2400" dirty="0"/>
              <a:t>2 + 5 + 8 = 15            825 </a:t>
            </a:r>
            <a:r>
              <a:rPr lang="en-GB" altLang="en-US" sz="2400" dirty="0"/>
              <a:t>÷ 15 = 55</a:t>
            </a:r>
          </a:p>
          <a:p>
            <a:r>
              <a:rPr lang="en-GB" altLang="en-US" sz="2400" dirty="0"/>
              <a:t>Cement : 2 parts	2 x 55 = 110Kg</a:t>
            </a:r>
          </a:p>
          <a:p>
            <a:r>
              <a:rPr lang="en-GB" altLang="en-US" sz="2400" dirty="0"/>
              <a:t>Sand : 5 parts	5 x 55 = 275Kg</a:t>
            </a:r>
          </a:p>
          <a:p>
            <a:r>
              <a:rPr lang="en-GB" altLang="en-US" sz="2400" dirty="0"/>
              <a:t>Gravel : 8 parts 	8 x 55 = 440Kg</a:t>
            </a:r>
          </a:p>
          <a:p>
            <a:pPr>
              <a:buFont typeface="Arial" panose="020B0604020202020204" pitchFamily="34" charset="0"/>
              <a:buNone/>
            </a:pPr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2100" dirty="0"/>
          </a:p>
          <a:p>
            <a:pPr eaLnBrk="1" hangingPunct="1"/>
            <a:endParaRPr lang="en-IE" altLang="en-US" sz="1950" dirty="0"/>
          </a:p>
          <a:p>
            <a:pPr eaLnBrk="1" hangingPunct="1"/>
            <a:endParaRPr lang="en-IE" altLang="en-US" sz="1950" dirty="0"/>
          </a:p>
          <a:p>
            <a:pPr eaLnBrk="1" hangingPunct="1"/>
            <a:endParaRPr lang="en-IE" alt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229F588-EB3F-63E3-56A5-20FBAA531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779934"/>
          </a:xfrm>
        </p:spPr>
        <p:txBody>
          <a:bodyPr/>
          <a:lstStyle/>
          <a:p>
            <a:r>
              <a:rPr lang="en-IE" altLang="en-US" sz="3600" dirty="0"/>
              <a:t>Using ratios to solve problems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FB775AF-1A7C-342D-3CAC-64508D23C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61D143-D7F1-B611-6458-3CC4CB81C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DE35C9E-219E-D30D-7380-1C9A585B8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764" y="968574"/>
            <a:ext cx="8820472" cy="6057900"/>
          </a:xfrm>
        </p:spPr>
        <p:txBody>
          <a:bodyPr/>
          <a:lstStyle/>
          <a:p>
            <a:r>
              <a:rPr lang="en-IE" altLang="en-US" sz="2200" b="1" dirty="0"/>
              <a:t>Q2.</a:t>
            </a:r>
            <a:r>
              <a:rPr lang="en-GB" altLang="en-US" sz="2200" dirty="0"/>
              <a:t> A batch of concrete has been mixed in the ratio of 1.5 : 5 : 4  	(cement : sand : gravel)                                                  </a:t>
            </a:r>
          </a:p>
          <a:p>
            <a:r>
              <a:rPr lang="en-IE" altLang="en-US" sz="2200" dirty="0"/>
              <a:t>The total weight of the weight mix is 630Kg. </a:t>
            </a:r>
            <a:r>
              <a:rPr lang="en-IE" altLang="en-US" sz="2200" dirty="0">
                <a:solidFill>
                  <a:srgbClr val="FF0000"/>
                </a:solidFill>
              </a:rPr>
              <a:t>One fifth of the total weight is water.</a:t>
            </a:r>
          </a:p>
          <a:p>
            <a:r>
              <a:rPr lang="en-IE" altLang="en-US" sz="2200" dirty="0"/>
              <a:t>Calculate the weight of each of the 4 parts.</a:t>
            </a:r>
          </a:p>
          <a:p>
            <a:r>
              <a:rPr lang="en-IE" altLang="en-US" sz="2400" b="1" dirty="0"/>
              <a:t>Answer</a:t>
            </a:r>
          </a:p>
          <a:p>
            <a:r>
              <a:rPr lang="en-GB" altLang="en-US" sz="2400" dirty="0"/>
              <a:t>(1.5 : 5 : 4) x 2 = 3 : 10 : 8  = 21 parts</a:t>
            </a:r>
          </a:p>
          <a:p>
            <a:r>
              <a:rPr lang="en-GB" altLang="en-US" sz="2400" dirty="0">
                <a:solidFill>
                  <a:srgbClr val="FF0000"/>
                </a:solidFill>
              </a:rPr>
              <a:t>Find the weight of the water  </a:t>
            </a:r>
            <a:r>
              <a:rPr lang="en-GB" altLang="en-US" sz="2400" dirty="0"/>
              <a:t>630 ÷ 5 =   Water weighs 126Kg</a:t>
            </a:r>
          </a:p>
          <a:p>
            <a:r>
              <a:rPr lang="en-GB" altLang="en-US" sz="2400" dirty="0">
                <a:solidFill>
                  <a:srgbClr val="FF0000"/>
                </a:solidFill>
              </a:rPr>
              <a:t>Subtract the weight of the water     </a:t>
            </a:r>
            <a:r>
              <a:rPr lang="en-GB" altLang="en-US" sz="2400" dirty="0"/>
              <a:t>630 – 126 = 504Kg</a:t>
            </a:r>
          </a:p>
          <a:p>
            <a:r>
              <a:rPr lang="en-GB" altLang="en-US" sz="2400" dirty="0"/>
              <a:t>504 ÷ 21 = 24                 1  part  =    24Kg</a:t>
            </a:r>
          </a:p>
          <a:p>
            <a:r>
              <a:rPr lang="en-GB" altLang="en-US" sz="2400" dirty="0"/>
              <a:t>Cement : 3 parts	     24 x 3    =   72Kg</a:t>
            </a:r>
          </a:p>
          <a:p>
            <a:r>
              <a:rPr lang="en-GB" altLang="en-US" sz="2400" dirty="0"/>
              <a:t>Sand : 10 parts 	     24 x 10  = 240Kg</a:t>
            </a:r>
          </a:p>
          <a:p>
            <a:r>
              <a:rPr lang="en-GB" altLang="en-US" sz="2400" dirty="0"/>
              <a:t>Gravel : 8 parts	     24 x 8    =  192Kg</a:t>
            </a:r>
            <a:endParaRPr lang="en-IE" altLang="en-US" sz="24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sz="2100" dirty="0"/>
          </a:p>
          <a:p>
            <a:pPr eaLnBrk="1" hangingPunct="1"/>
            <a:endParaRPr lang="en-IE" altLang="en-US" sz="1950" dirty="0"/>
          </a:p>
          <a:p>
            <a:pPr eaLnBrk="1" hangingPunct="1"/>
            <a:endParaRPr lang="en-IE" altLang="en-US" sz="1950" dirty="0"/>
          </a:p>
          <a:p>
            <a:pPr eaLnBrk="1" hangingPunct="1"/>
            <a:endParaRPr lang="en-IE" alt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1BD20E7-6C4C-8242-A015-ECEC4A27F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79934"/>
          </a:xfrm>
        </p:spPr>
        <p:txBody>
          <a:bodyPr/>
          <a:lstStyle/>
          <a:p>
            <a:r>
              <a:rPr lang="en-IE" altLang="en-US" sz="3600" dirty="0"/>
              <a:t>Using ratios to solve problems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3AFDBA2-C601-185E-C30E-2BFAF065A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51F212-9881-0DD9-3DA3-0BFA5D869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817</TotalTime>
  <Words>636</Words>
  <Application>Microsoft Office PowerPoint</Application>
  <PresentationFormat>On-screen Show (4:3)</PresentationFormat>
  <Paragraphs>93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 2</vt:lpstr>
      <vt:lpstr>Flow</vt:lpstr>
      <vt:lpstr>Wood Manufacturing &amp; Finishing Ratio</vt:lpstr>
      <vt:lpstr>Ratio</vt:lpstr>
      <vt:lpstr>Ratio </vt:lpstr>
      <vt:lpstr>Ratio </vt:lpstr>
      <vt:lpstr>Ratio to calculate rise or fall</vt:lpstr>
      <vt:lpstr>Using ratios to solve problems</vt:lpstr>
      <vt:lpstr>Using ratios to solve problems</vt:lpstr>
      <vt:lpstr>Using ratios to solve problems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101</cp:revision>
  <cp:lastPrinted>2020-09-29T10:33:36Z</cp:lastPrinted>
  <dcterms:created xsi:type="dcterms:W3CDTF">2007-01-25T21:43:12Z</dcterms:created>
  <dcterms:modified xsi:type="dcterms:W3CDTF">2025-10-10T12:24:25Z</dcterms:modified>
  <cp:contentStatus/>
</cp:coreProperties>
</file>