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3"/>
  </p:notesMasterIdLst>
  <p:sldIdLst>
    <p:sldId id="256" r:id="rId3"/>
    <p:sldId id="257" r:id="rId4"/>
    <p:sldId id="276" r:id="rId5"/>
    <p:sldId id="277" r:id="rId6"/>
    <p:sldId id="278" r:id="rId7"/>
    <p:sldId id="280" r:id="rId8"/>
    <p:sldId id="275" r:id="rId9"/>
    <p:sldId id="274" r:id="rId10"/>
    <p:sldId id="273" r:id="rId11"/>
    <p:sldId id="271" r:id="rId12"/>
  </p:sldIdLst>
  <p:sldSz cx="16256000" cy="12192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1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F1654-20FE-475D-B9C3-61C829ADFCBC}" type="datetimeFigureOut">
              <a:rPr lang="en-IE" smtClean="0"/>
              <a:t>04/05/2026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93C4D-2AB1-49C0-A63A-83604341AF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518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0124" y="1426310"/>
            <a:ext cx="9988471" cy="4518100"/>
          </a:xfrm>
        </p:spPr>
        <p:txBody>
          <a:bodyPr bIns="0" anchor="b">
            <a:normAutofit/>
          </a:bodyPr>
          <a:lstStyle>
            <a:lvl1pPr algn="l">
              <a:defRPr sz="44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0124" y="6277699"/>
            <a:ext cx="9988471" cy="1737993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844" b="0" cap="all" baseline="0">
                <a:solidFill>
                  <a:schemeClr val="tx1"/>
                </a:solidFill>
              </a:defRPr>
            </a:lvl1pPr>
            <a:lvl2pPr marL="609608" indent="0" algn="ctr">
              <a:buNone/>
              <a:defRPr sz="2667"/>
            </a:lvl2pPr>
            <a:lvl3pPr marL="1219215" indent="0" algn="ctr">
              <a:buNone/>
              <a:defRPr sz="2400"/>
            </a:lvl3pPr>
            <a:lvl4pPr marL="1828823" indent="0" algn="ctr">
              <a:buNone/>
              <a:defRPr sz="2133"/>
            </a:lvl4pPr>
            <a:lvl5pPr marL="2438430" indent="0" algn="ctr">
              <a:buNone/>
              <a:defRPr sz="2133"/>
            </a:lvl5pPr>
            <a:lvl6pPr marL="3048038" indent="0" algn="ctr">
              <a:buNone/>
              <a:defRPr sz="2133"/>
            </a:lvl6pPr>
            <a:lvl7pPr marL="3657646" indent="0" algn="ctr">
              <a:buNone/>
              <a:defRPr sz="2133"/>
            </a:lvl7pPr>
            <a:lvl8pPr marL="4267253" indent="0" algn="ctr">
              <a:buNone/>
              <a:defRPr sz="2133"/>
            </a:lvl8pPr>
            <a:lvl9pPr marL="4876861" indent="0" algn="ctr">
              <a:buNone/>
              <a:defRPr sz="213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E994-1E8F-476B-91F0-B6294C88D461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0123" y="585437"/>
            <a:ext cx="5486741" cy="549691"/>
          </a:xfrm>
        </p:spPr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50584" y="1420396"/>
            <a:ext cx="1425787" cy="895250"/>
          </a:xfrm>
        </p:spPr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4260124" y="6272964"/>
            <a:ext cx="998847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62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E206F-7E08-492D-8E90-10356139E065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872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98717" y="1420399"/>
            <a:ext cx="1960937" cy="828424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6207" y="1420399"/>
            <a:ext cx="9424169" cy="82842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16882-7816-4D91-8254-CB593F884463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298716" y="1420399"/>
            <a:ext cx="0" cy="828424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724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3779520"/>
            <a:ext cx="138176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6827520"/>
            <a:ext cx="11379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97E92-6FB7-4D51-ACC6-82296E910E29}" type="datetime1">
              <a:rPr lang="en-IE" smtClean="0"/>
              <a:t>04/05/2026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39508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0158" y="859083"/>
            <a:ext cx="11155680" cy="1203727"/>
          </a:xfrm>
        </p:spPr>
        <p:txBody>
          <a:bodyPr lIns="0" tIns="0" rIns="0" bIns="0"/>
          <a:lstStyle>
            <a:lvl1pPr>
              <a:defRPr sz="7822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D89FB-67BA-4942-AE10-ED3DA714715C}" type="datetime1">
              <a:rPr lang="en-IE" smtClean="0"/>
              <a:t>04/05/2026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8597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0158" y="859083"/>
            <a:ext cx="11155680" cy="1203727"/>
          </a:xfrm>
        </p:spPr>
        <p:txBody>
          <a:bodyPr lIns="0" tIns="0" rIns="0" bIns="0"/>
          <a:lstStyle>
            <a:lvl1pPr>
              <a:defRPr sz="7822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804160"/>
            <a:ext cx="70713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804160"/>
            <a:ext cx="70713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41236-94F5-45F7-B725-B35949F11DFF}" type="datetime1">
              <a:rPr lang="en-IE" smtClean="0"/>
              <a:t>04/05/2026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9480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0158" y="859083"/>
            <a:ext cx="11155680" cy="1203727"/>
          </a:xfrm>
        </p:spPr>
        <p:txBody>
          <a:bodyPr lIns="0" tIns="0" rIns="0" bIns="0"/>
          <a:lstStyle>
            <a:lvl1pPr>
              <a:defRPr sz="7822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981DF-3152-41FC-B701-CF9BE0B62623}" type="datetime1">
              <a:rPr lang="en-IE" smtClean="0"/>
              <a:t>04/05/2026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8991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264D8-EB37-4B8F-8A1B-BBF43AC6A86F}" type="datetime1">
              <a:rPr lang="en-IE" smtClean="0"/>
              <a:t>04/05/2026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517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013AA-65D7-4B36-A0F9-DC1C5BF62BD5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03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6" y="3122009"/>
            <a:ext cx="9985781" cy="3356356"/>
          </a:xfrm>
        </p:spPr>
        <p:txBody>
          <a:bodyPr anchor="b">
            <a:normAutofit/>
          </a:bodyPr>
          <a:lstStyle>
            <a:lvl1pPr algn="l"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8" y="6766571"/>
            <a:ext cx="9985781" cy="1800763"/>
          </a:xfrm>
        </p:spPr>
        <p:txBody>
          <a:bodyPr tIns="91440"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09608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21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2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43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803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64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2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861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CF8C5-DD3E-432D-B483-7C4B5091437E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566206" y="6764418"/>
            <a:ext cx="998578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57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7" y="1430916"/>
            <a:ext cx="11682388" cy="18832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6205" y="3580331"/>
            <a:ext cx="5557104" cy="6111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91879" y="3580332"/>
            <a:ext cx="5556715" cy="61112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399B-0137-4541-A543-2DA8933F600C}" type="datetime1">
              <a:rPr lang="en-IE" smtClean="0"/>
              <a:t>04/05/2026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21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6" y="1429626"/>
            <a:ext cx="11682389" cy="1877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6" y="3590312"/>
            <a:ext cx="5556917" cy="142567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911" b="0" cap="all" baseline="0">
                <a:solidFill>
                  <a:schemeClr val="accent1"/>
                </a:solidFill>
              </a:defRPr>
            </a:lvl1pPr>
            <a:lvl2pPr marL="609608" indent="0">
              <a:buNone/>
              <a:defRPr sz="2667" b="1"/>
            </a:lvl2pPr>
            <a:lvl3pPr marL="1219215" indent="0">
              <a:buNone/>
              <a:defRPr sz="2400" b="1"/>
            </a:lvl3pPr>
            <a:lvl4pPr marL="1828823" indent="0">
              <a:buNone/>
              <a:defRPr sz="2133" b="1"/>
            </a:lvl4pPr>
            <a:lvl5pPr marL="2438430" indent="0">
              <a:buNone/>
              <a:defRPr sz="2133" b="1"/>
            </a:lvl5pPr>
            <a:lvl6pPr marL="3048038" indent="0">
              <a:buNone/>
              <a:defRPr sz="2133" b="1"/>
            </a:lvl6pPr>
            <a:lvl7pPr marL="3657646" indent="0">
              <a:buNone/>
              <a:defRPr sz="2133" b="1"/>
            </a:lvl7pPr>
            <a:lvl8pPr marL="4267253" indent="0">
              <a:buNone/>
              <a:defRPr sz="2133" b="1"/>
            </a:lvl8pPr>
            <a:lvl9pPr marL="487686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6206" y="5020925"/>
            <a:ext cx="5556917" cy="47012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91879" y="3596453"/>
            <a:ext cx="5556715" cy="1426199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911" b="0" cap="all" baseline="0">
                <a:solidFill>
                  <a:schemeClr val="accent1"/>
                </a:solidFill>
              </a:defRPr>
            </a:lvl1pPr>
            <a:lvl2pPr marL="609608" indent="0">
              <a:buNone/>
              <a:defRPr sz="2667" b="1"/>
            </a:lvl2pPr>
            <a:lvl3pPr marL="1219215" indent="0">
              <a:buNone/>
              <a:defRPr sz="2400" b="1"/>
            </a:lvl3pPr>
            <a:lvl4pPr marL="1828823" indent="0">
              <a:buNone/>
              <a:defRPr sz="2133" b="1"/>
            </a:lvl4pPr>
            <a:lvl5pPr marL="2438430" indent="0">
              <a:buNone/>
              <a:defRPr sz="2133" b="1"/>
            </a:lvl5pPr>
            <a:lvl6pPr marL="3048038" indent="0">
              <a:buNone/>
              <a:defRPr sz="2133" b="1"/>
            </a:lvl6pPr>
            <a:lvl7pPr marL="3657646" indent="0">
              <a:buNone/>
              <a:defRPr sz="2133" b="1"/>
            </a:lvl7pPr>
            <a:lvl8pPr marL="4267253" indent="0">
              <a:buNone/>
              <a:defRPr sz="2133" b="1"/>
            </a:lvl8pPr>
            <a:lvl9pPr marL="487686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91879" y="5015985"/>
            <a:ext cx="5556715" cy="46886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7CE4-5D60-4A6A-BB14-BF4F4946F9E9}" type="datetime1">
              <a:rPr lang="en-IE" smtClean="0"/>
              <a:t>04/05/2026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597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C66A-7B37-45B1-8292-AF329DAFAD01}" type="datetime1">
              <a:rPr lang="en-IE" smtClean="0"/>
              <a:t>04/05/2026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059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1E64-F4A7-4CD6-A4F4-B8C5D70A1D03}" type="datetime1">
              <a:rPr lang="en-IE" smtClean="0"/>
              <a:t>04/05/2026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478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297" y="1420397"/>
            <a:ext cx="4312800" cy="3994875"/>
          </a:xfrm>
        </p:spPr>
        <p:txBody>
          <a:bodyPr anchor="b">
            <a:normAutofit/>
          </a:bodyPr>
          <a:lstStyle>
            <a:lvl1pPr algn="l"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2944" y="1420398"/>
            <a:ext cx="6805650" cy="8282357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8298" y="5698653"/>
            <a:ext cx="4315323" cy="3996766"/>
          </a:xfrm>
        </p:spPr>
        <p:txBody>
          <a:bodyPr>
            <a:normAutofit/>
          </a:bodyPr>
          <a:lstStyle>
            <a:lvl1pPr marL="0" indent="0" algn="l">
              <a:buNone/>
              <a:defRPr sz="2844"/>
            </a:lvl1pPr>
            <a:lvl2pPr marL="609608" indent="0">
              <a:buNone/>
              <a:defRPr sz="1867"/>
            </a:lvl2pPr>
            <a:lvl3pPr marL="1219215" indent="0">
              <a:buNone/>
              <a:defRPr sz="1600"/>
            </a:lvl3pPr>
            <a:lvl4pPr marL="1828823" indent="0">
              <a:buNone/>
              <a:defRPr sz="1333"/>
            </a:lvl4pPr>
            <a:lvl5pPr marL="2438430" indent="0">
              <a:buNone/>
              <a:defRPr sz="1333"/>
            </a:lvl5pPr>
            <a:lvl6pPr marL="3048038" indent="0">
              <a:buNone/>
              <a:defRPr sz="1333"/>
            </a:lvl6pPr>
            <a:lvl7pPr marL="3657646" indent="0">
              <a:buNone/>
              <a:defRPr sz="1333"/>
            </a:lvl7pPr>
            <a:lvl8pPr marL="4267253" indent="0">
              <a:buNone/>
              <a:defRPr sz="1333"/>
            </a:lvl8pPr>
            <a:lvl9pPr marL="4876861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90A37-EBBA-4D0F-8B44-A643CC193C72}" type="datetime1">
              <a:rPr lang="en-IE" smtClean="0"/>
              <a:t>04/05/2026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63108" y="5698651"/>
            <a:ext cx="43080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35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882669" y="857194"/>
            <a:ext cx="6242466" cy="9153957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375" y="2008023"/>
            <a:ext cx="5768773" cy="3254372"/>
          </a:xfrm>
        </p:spPr>
        <p:txBody>
          <a:bodyPr anchor="b">
            <a:normAutofit/>
          </a:bodyPr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26894" y="1995633"/>
            <a:ext cx="3973330" cy="6873470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267"/>
            </a:lvl1pPr>
            <a:lvl2pPr marL="609608" indent="0">
              <a:buNone/>
              <a:defRPr sz="3733"/>
            </a:lvl2pPr>
            <a:lvl3pPr marL="1219215" indent="0">
              <a:buNone/>
              <a:defRPr sz="3200"/>
            </a:lvl3pPr>
            <a:lvl4pPr marL="1828823" indent="0">
              <a:buNone/>
              <a:defRPr sz="2667"/>
            </a:lvl4pPr>
            <a:lvl5pPr marL="2438430" indent="0">
              <a:buNone/>
              <a:defRPr sz="2667"/>
            </a:lvl5pPr>
            <a:lvl6pPr marL="3048038" indent="0">
              <a:buNone/>
              <a:defRPr sz="2667"/>
            </a:lvl6pPr>
            <a:lvl7pPr marL="3657646" indent="0">
              <a:buNone/>
              <a:defRPr sz="2667"/>
            </a:lvl7pPr>
            <a:lvl8pPr marL="4267253" indent="0">
              <a:buNone/>
              <a:defRPr sz="2667"/>
            </a:lvl8pPr>
            <a:lvl9pPr marL="4876861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6208" y="5592875"/>
            <a:ext cx="5760508" cy="3562208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609608" indent="0">
              <a:buNone/>
              <a:defRPr sz="1867"/>
            </a:lvl2pPr>
            <a:lvl3pPr marL="1219215" indent="0">
              <a:buNone/>
              <a:defRPr sz="1600"/>
            </a:lvl3pPr>
            <a:lvl4pPr marL="1828823" indent="0">
              <a:buNone/>
              <a:defRPr sz="1333"/>
            </a:lvl4pPr>
            <a:lvl5pPr marL="2438430" indent="0">
              <a:buNone/>
              <a:defRPr sz="1333"/>
            </a:lvl5pPr>
            <a:lvl6pPr marL="3048038" indent="0">
              <a:buNone/>
              <a:defRPr sz="1333"/>
            </a:lvl6pPr>
            <a:lvl7pPr marL="3657646" indent="0">
              <a:buNone/>
              <a:defRPr sz="1333"/>
            </a:lvl7pPr>
            <a:lvl8pPr marL="4267253" indent="0">
              <a:buNone/>
              <a:defRPr sz="1333"/>
            </a:lvl8pPr>
            <a:lvl9pPr marL="4876861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54069" y="9724191"/>
            <a:ext cx="5782080" cy="569108"/>
          </a:xfrm>
        </p:spPr>
        <p:txBody>
          <a:bodyPr/>
          <a:lstStyle>
            <a:lvl1pPr algn="l">
              <a:defRPr/>
            </a:lvl1pPr>
          </a:lstStyle>
          <a:p>
            <a:fld id="{64DBED0F-6C63-408C-AFD1-2184A753CFA6}" type="datetime1">
              <a:rPr lang="en-IE" smtClean="0"/>
              <a:t>04/05/2026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5610" y="566474"/>
            <a:ext cx="5780539" cy="570544"/>
          </a:xfrm>
        </p:spPr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1" name="Straight Connector 30"/>
          <p:cNvCxnSpPr/>
          <p:nvPr/>
        </p:nvCxnSpPr>
        <p:spPr>
          <a:xfrm>
            <a:off x="2562278" y="5588631"/>
            <a:ext cx="576358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59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583527"/>
            <a:ext cx="16256000" cy="725248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10836006"/>
            <a:ext cx="16256002" cy="1377292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10846448"/>
            <a:ext cx="16256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6207" y="1430259"/>
            <a:ext cx="11682388" cy="18653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7" y="3583526"/>
            <a:ext cx="11682388" cy="6134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38297" y="587325"/>
            <a:ext cx="4210297" cy="549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09445-3124-4817-8233-3DA82E9A50E7}" type="datetime1">
              <a:rPr lang="en-IE" smtClean="0"/>
              <a:t>04/05/2026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6206" y="585437"/>
            <a:ext cx="7171563" cy="549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066" y="1420396"/>
            <a:ext cx="1414660" cy="895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978">
                <a:solidFill>
                  <a:schemeClr val="accent1"/>
                </a:solidFill>
              </a:defRPr>
            </a:lvl1pPr>
          </a:lstStyle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315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1219215" rtl="0" eaLnBrk="1" latinLnBrk="0" hangingPunct="1">
        <a:lnSpc>
          <a:spcPct val="90000"/>
        </a:lnSpc>
        <a:spcBef>
          <a:spcPct val="0"/>
        </a:spcBef>
        <a:buNone/>
        <a:defRPr sz="5689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406405" indent="-406405" algn="l" defTabSz="1219215" rtl="0" eaLnBrk="1" latinLnBrk="0" hangingPunct="1">
        <a:lnSpc>
          <a:spcPct val="120000"/>
        </a:lnSpc>
        <a:spcBef>
          <a:spcPts val="1778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5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219215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844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2032025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84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844836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89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657646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8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5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3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30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8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6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53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61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50158" y="859083"/>
            <a:ext cx="1115568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2783" y="2887155"/>
            <a:ext cx="143504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11338560"/>
            <a:ext cx="52019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11338560"/>
            <a:ext cx="3738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F86C1-6A4B-41B9-92A7-19140114747F}" type="datetime1">
              <a:rPr lang="en-IE" smtClean="0"/>
              <a:t>04/05/2026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11338560"/>
            <a:ext cx="3738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336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hf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812810">
        <a:defRPr>
          <a:latin typeface="+mn-lt"/>
          <a:ea typeface="+mn-ea"/>
          <a:cs typeface="+mn-cs"/>
        </a:defRPr>
      </a:lvl2pPr>
      <a:lvl3pPr marL="1625620">
        <a:defRPr>
          <a:latin typeface="+mn-lt"/>
          <a:ea typeface="+mn-ea"/>
          <a:cs typeface="+mn-cs"/>
        </a:defRPr>
      </a:lvl3pPr>
      <a:lvl4pPr marL="2438430">
        <a:defRPr>
          <a:latin typeface="+mn-lt"/>
          <a:ea typeface="+mn-ea"/>
          <a:cs typeface="+mn-cs"/>
        </a:defRPr>
      </a:lvl4pPr>
      <a:lvl5pPr marL="3251241">
        <a:defRPr>
          <a:latin typeface="+mn-lt"/>
          <a:ea typeface="+mn-ea"/>
          <a:cs typeface="+mn-cs"/>
        </a:defRPr>
      </a:lvl5pPr>
      <a:lvl6pPr marL="4064051">
        <a:defRPr>
          <a:latin typeface="+mn-lt"/>
          <a:ea typeface="+mn-ea"/>
          <a:cs typeface="+mn-cs"/>
        </a:defRPr>
      </a:lvl6pPr>
      <a:lvl7pPr marL="4876861">
        <a:defRPr>
          <a:latin typeface="+mn-lt"/>
          <a:ea typeface="+mn-ea"/>
          <a:cs typeface="+mn-cs"/>
        </a:defRPr>
      </a:lvl7pPr>
      <a:lvl8pPr marL="5689671">
        <a:defRPr>
          <a:latin typeface="+mn-lt"/>
          <a:ea typeface="+mn-ea"/>
          <a:cs typeface="+mn-cs"/>
        </a:defRPr>
      </a:lvl8pPr>
      <a:lvl9pPr marL="650248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812810">
        <a:defRPr>
          <a:latin typeface="+mn-lt"/>
          <a:ea typeface="+mn-ea"/>
          <a:cs typeface="+mn-cs"/>
        </a:defRPr>
      </a:lvl2pPr>
      <a:lvl3pPr marL="1625620">
        <a:defRPr>
          <a:latin typeface="+mn-lt"/>
          <a:ea typeface="+mn-ea"/>
          <a:cs typeface="+mn-cs"/>
        </a:defRPr>
      </a:lvl3pPr>
      <a:lvl4pPr marL="2438430">
        <a:defRPr>
          <a:latin typeface="+mn-lt"/>
          <a:ea typeface="+mn-ea"/>
          <a:cs typeface="+mn-cs"/>
        </a:defRPr>
      </a:lvl4pPr>
      <a:lvl5pPr marL="3251241">
        <a:defRPr>
          <a:latin typeface="+mn-lt"/>
          <a:ea typeface="+mn-ea"/>
          <a:cs typeface="+mn-cs"/>
        </a:defRPr>
      </a:lvl5pPr>
      <a:lvl6pPr marL="4064051">
        <a:defRPr>
          <a:latin typeface="+mn-lt"/>
          <a:ea typeface="+mn-ea"/>
          <a:cs typeface="+mn-cs"/>
        </a:defRPr>
      </a:lvl6pPr>
      <a:lvl7pPr marL="4876861">
        <a:defRPr>
          <a:latin typeface="+mn-lt"/>
          <a:ea typeface="+mn-ea"/>
          <a:cs typeface="+mn-cs"/>
        </a:defRPr>
      </a:lvl7pPr>
      <a:lvl8pPr marL="5689671">
        <a:defRPr>
          <a:latin typeface="+mn-lt"/>
          <a:ea typeface="+mn-ea"/>
          <a:cs typeface="+mn-cs"/>
        </a:defRPr>
      </a:lvl8pPr>
      <a:lvl9pPr marL="650248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ie/en/collection/d9729-technical-guidance-document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8128-DEB1-499E-9F16-021BBE8A6B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/>
              <a:t>Stairs Design</a:t>
            </a:r>
            <a:endParaRPr lang="en-IE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12EED-5319-3642-3795-0874B021F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WMF Phase 6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32E52-E5CF-A818-9B2E-3DDDB63F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DF1D1-C910-B38F-333A-464C2AFB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943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783" y="372983"/>
            <a:ext cx="13613271" cy="1773791"/>
          </a:xfrm>
          <a:prstGeom prst="rect">
            <a:avLst/>
          </a:prstGeom>
        </p:spPr>
        <p:txBody>
          <a:bodyPr vert="horz" wrap="square" lIns="0" tIns="22578" rIns="0" bIns="0" rtlCol="0">
            <a:spAutoFit/>
          </a:bodyPr>
          <a:lstStyle/>
          <a:p>
            <a:pPr marL="632186" marR="9031" indent="-610737" defTabSz="1625620">
              <a:spcBef>
                <a:spcPts val="178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following </a:t>
            </a: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examples will</a:t>
            </a:r>
            <a:r>
              <a:rPr sz="5689" spc="-13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demonstrate  how this</a:t>
            </a:r>
            <a:r>
              <a:rPr sz="5689" spc="-2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applies:</a:t>
            </a:r>
            <a:endParaRPr sz="5689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713" y="3927856"/>
            <a:ext cx="4065129" cy="5209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8222" rIns="0" bIns="0" rtlCol="0">
            <a:spAutoFit/>
          </a:bodyPr>
          <a:lstStyle/>
          <a:p>
            <a:pPr marL="302546" defTabSz="1625620">
              <a:spcBef>
                <a:spcPts val="222"/>
              </a:spcBef>
            </a:pP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200" spc="-10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9382" y="5087451"/>
            <a:ext cx="1434818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39" y="2384211"/>
            <a:ext cx="5096933" cy="7323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1433" defTabSz="1625620">
              <a:spcBef>
                <a:spcPts val="516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180mm, Going</a:t>
            </a:r>
            <a:r>
              <a:rPr sz="3200" b="1" spc="-13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250mm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2(180) + 250 = 550 –</a:t>
            </a:r>
            <a:r>
              <a:rPr sz="3556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360 + 250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8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795164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180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805324" algn="r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84531" algn="r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4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556" spc="-2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0592" y="9146030"/>
            <a:ext cx="1440462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35.75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712" y="10305671"/>
            <a:ext cx="3709529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Both </a:t>
            </a:r>
            <a:r>
              <a:rPr sz="3556" spc="-18" dirty="0">
                <a:solidFill>
                  <a:srgbClr val="0000FF"/>
                </a:solidFill>
                <a:latin typeface="Calibri"/>
                <a:cs typeface="Calibri"/>
              </a:rPr>
              <a:t>are</a:t>
            </a: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4408" y="3921082"/>
            <a:ext cx="4471529" cy="52578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303675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54191" y="5080675"/>
            <a:ext cx="1434818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29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15289" y="9139259"/>
            <a:ext cx="1212427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35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9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1°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24408" y="10298740"/>
            <a:ext cx="2843671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Not</a:t>
            </a:r>
            <a:r>
              <a:rPr sz="3556" spc="-8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2753" y="2376085"/>
            <a:ext cx="4950178" cy="900694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6604" rIns="0" bIns="0" rtlCol="0">
            <a:spAutoFit/>
          </a:bodyPr>
          <a:lstStyle/>
          <a:p>
            <a:pPr marL="161433" defTabSz="1625620">
              <a:spcBef>
                <a:spcPts val="524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210mm,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Going</a:t>
            </a:r>
            <a:r>
              <a:rPr sz="3200" b="1" spc="-116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290mm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2(210) + 290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420 + 290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8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648406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210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59695" algn="r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290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0.724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0.724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4178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9"/>
              </a:spcBef>
            </a:pPr>
            <a:r>
              <a:rPr sz="3200" spc="-9" dirty="0">
                <a:solidFill>
                  <a:srgbClr val="0000FF"/>
                </a:solidFill>
                <a:latin typeface="Calibri"/>
                <a:cs typeface="Calibri"/>
              </a:rPr>
              <a:t>(no need </a:t>
            </a:r>
            <a:r>
              <a:rPr sz="3200" spc="-18" dirty="0">
                <a:solidFill>
                  <a:srgbClr val="0000FF"/>
                </a:solidFill>
                <a:latin typeface="Calibri"/>
                <a:cs typeface="Calibri"/>
              </a:rPr>
              <a:t>to calculate</a:t>
            </a:r>
            <a:r>
              <a:rPr sz="3200" spc="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spc="-27" dirty="0">
                <a:solidFill>
                  <a:srgbClr val="0000FF"/>
                </a:solidFill>
                <a:latin typeface="Calibri"/>
                <a:cs typeface="Calibri"/>
              </a:rPr>
              <a:t>pitch)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95624" y="3914084"/>
            <a:ext cx="4471529" cy="52578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304804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325405" y="5073678"/>
            <a:ext cx="1434818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marL="1129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65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0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86501" y="9132259"/>
            <a:ext cx="1440462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29"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2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.3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9</a:t>
            </a:r>
            <a:r>
              <a:rPr sz="3556" spc="18" dirty="0">
                <a:solidFill>
                  <a:srgbClr val="0000FF"/>
                </a:solidFill>
                <a:latin typeface="Calibri"/>
                <a:cs typeface="Calibri"/>
              </a:rPr>
              <a:t>7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95624" y="10291832"/>
            <a:ext cx="2843671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29"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Not</a:t>
            </a:r>
            <a:r>
              <a:rPr sz="3556" spc="-8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32160" y="2370668"/>
            <a:ext cx="4953564" cy="8978042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4820" defTabSz="1625620">
              <a:spcBef>
                <a:spcPts val="516"/>
              </a:spcBef>
            </a:pPr>
            <a:r>
              <a:rPr sz="3556" b="1" i="1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3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210mm, Going</a:t>
            </a:r>
            <a:r>
              <a:rPr sz="32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230mm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2(210) + 230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420 + 230</a:t>
            </a:r>
            <a:r>
              <a:rPr sz="3556" spc="-21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107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648406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210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59695" algn="r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230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62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0.913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marR="2019607" defTabSz="1625620">
              <a:lnSpc>
                <a:spcPct val="107000"/>
              </a:lnSpc>
              <a:spcBef>
                <a:spcPts val="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0.913  A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"/>
              </a:spcBef>
            </a:pPr>
            <a:endParaRPr sz="4178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/>
            <a:r>
              <a:rPr sz="3022" spc="-9" dirty="0">
                <a:solidFill>
                  <a:srgbClr val="0000FF"/>
                </a:solidFill>
                <a:latin typeface="Calibri"/>
                <a:cs typeface="Calibri"/>
              </a:rPr>
              <a:t>(no </a:t>
            </a:r>
            <a:r>
              <a:rPr sz="3022" dirty="0">
                <a:solidFill>
                  <a:srgbClr val="0000FF"/>
                </a:solidFill>
                <a:latin typeface="Calibri"/>
                <a:cs typeface="Calibri"/>
              </a:rPr>
              <a:t>need </a:t>
            </a:r>
            <a:r>
              <a:rPr sz="3022" spc="-9" dirty="0">
                <a:solidFill>
                  <a:srgbClr val="0000FF"/>
                </a:solidFill>
                <a:latin typeface="Calibri"/>
                <a:cs typeface="Calibri"/>
              </a:rPr>
              <a:t>to calculate </a:t>
            </a:r>
            <a:r>
              <a:rPr sz="3022" dirty="0">
                <a:solidFill>
                  <a:srgbClr val="0000FF"/>
                </a:solidFill>
                <a:latin typeface="Calibri"/>
                <a:cs typeface="Calibri"/>
              </a:rPr>
              <a:t>2R +</a:t>
            </a:r>
            <a:r>
              <a:rPr sz="3022" spc="-142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022" dirty="0">
                <a:solidFill>
                  <a:srgbClr val="0000FF"/>
                </a:solidFill>
                <a:latin typeface="Calibri"/>
                <a:cs typeface="Calibri"/>
              </a:rPr>
              <a:t>G)</a:t>
            </a:r>
            <a:endParaRPr sz="3022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54421" y="5765462"/>
            <a:ext cx="3032196" cy="94946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3378" rIns="0" bIns="0" rtlCol="0">
            <a:spAutoFit/>
          </a:bodyPr>
          <a:lstStyle/>
          <a:p>
            <a:pPr marL="161433" defTabSz="1625620">
              <a:spcBef>
                <a:spcPts val="578"/>
              </a:spcBef>
              <a:tabLst>
                <a:tab pos="1346781" algn="l"/>
                <a:tab pos="1864948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7053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35158" y="5765462"/>
            <a:ext cx="3034453" cy="94946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3378" rIns="0" bIns="0" rtlCol="0">
            <a:spAutoFit/>
          </a:bodyPr>
          <a:lstStyle/>
          <a:p>
            <a:pPr marL="163691" defTabSz="1625620">
              <a:spcBef>
                <a:spcPts val="578"/>
              </a:spcBef>
              <a:tabLst>
                <a:tab pos="1349039" algn="l"/>
                <a:tab pos="1867206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9311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712448" y="5781716"/>
            <a:ext cx="3034453" cy="95060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4507" rIns="0" bIns="0" rtlCol="0">
            <a:spAutoFit/>
          </a:bodyPr>
          <a:lstStyle/>
          <a:p>
            <a:pPr marL="163691" defTabSz="1625620">
              <a:spcBef>
                <a:spcPts val="587"/>
              </a:spcBef>
              <a:tabLst>
                <a:tab pos="1350168" algn="l"/>
                <a:tab pos="1868334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9311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C8046A40-3234-3CCA-9FEB-2E7C525442A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DFE5A48B-0036-6F36-001F-C5EE5E75C86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892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51F85-CCFE-6F23-7519-6009E9D58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Stairs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5CA42-9C56-9C4F-19C1-ECC6558C3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203" y="3295566"/>
            <a:ext cx="15096825" cy="6134423"/>
          </a:xfrm>
        </p:spPr>
        <p:txBody>
          <a:bodyPr>
            <a:noAutofit/>
          </a:bodyPr>
          <a:lstStyle/>
          <a:p>
            <a:pPr marL="355600" marR="419100" lvl="0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pc="-5" dirty="0">
                <a:cs typeface="Arial"/>
              </a:rPr>
              <a:t>There are several things to look out for when measuring up on site before deciding on stair design and layout. </a:t>
            </a:r>
          </a:p>
          <a:p>
            <a:pPr marL="355600" marR="419100" lvl="0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pc="-5" dirty="0">
                <a:cs typeface="Arial"/>
              </a:rPr>
              <a:t>These include:</a:t>
            </a:r>
          </a:p>
          <a:p>
            <a:pPr marL="812800" marR="419100" lvl="1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Stair well dimensions</a:t>
            </a: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L="812800" marR="419100" lvl="1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Overall Rise (Finished floor to finished floor)</a:t>
            </a:r>
          </a:p>
          <a:p>
            <a:pPr marL="812800" marR="419100" lvl="1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Overall Going available</a:t>
            </a:r>
          </a:p>
          <a:p>
            <a:pPr marL="812800" marR="419100" lvl="1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Minimum landings required</a:t>
            </a:r>
          </a:p>
          <a:p>
            <a:pPr marL="812800" marR="419100" lvl="1" indent="-343535" defTabSz="914400">
              <a:lnSpc>
                <a:spcPct val="100000"/>
              </a:lnSpc>
              <a:spcBef>
                <a:spcPts val="95"/>
              </a:spcBef>
              <a:buClrTx/>
              <a:buSzTx/>
              <a:buFontTx/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Possible obstructions (</a:t>
            </a:r>
            <a:r>
              <a:rPr lang="en-GB" sz="2400" spc="-5" dirty="0" err="1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eg.</a:t>
            </a:r>
            <a:r>
              <a:rPr lang="en-GB" sz="2400" spc="-5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Doors, bulkheads)</a:t>
            </a:r>
          </a:p>
          <a:p>
            <a:r>
              <a:rPr lang="en-IE" dirty="0">
                <a:hlinkClick r:id="rId2"/>
              </a:rPr>
              <a:t>Technical Guidance Documents: TGD</a:t>
            </a:r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E5F7B-A7C5-7FC9-AB21-F152AC24C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2DFF01-801D-C82C-80B4-E21DA4F9B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07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0E7BB-E983-4819-AC05-7939F7CF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1288"/>
            <a:ext cx="11682388" cy="1865307"/>
          </a:xfrm>
        </p:spPr>
        <p:txBody>
          <a:bodyPr/>
          <a:lstStyle/>
          <a:p>
            <a:r>
              <a:rPr lang="en-GB" dirty="0"/>
              <a:t>Stair Design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8D6C7E-890E-46A9-9FC0-4698740FF50E}"/>
              </a:ext>
            </a:extLst>
          </p:cNvPr>
          <p:cNvPicPr/>
          <p:nvPr/>
        </p:nvPicPr>
        <p:blipFill rotWithShape="1">
          <a:blip r:embed="rId2"/>
          <a:srcRect l="58774" t="21624" r="10583" b="22489"/>
          <a:stretch/>
        </p:blipFill>
        <p:spPr bwMode="auto">
          <a:xfrm>
            <a:off x="4811486" y="152401"/>
            <a:ext cx="11444514" cy="102978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4F4B0-C91E-448F-9757-6EB97A3A7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497764"/>
            <a:ext cx="5825067" cy="7751410"/>
          </a:xfrm>
        </p:spPr>
        <p:txBody>
          <a:bodyPr>
            <a:normAutofit/>
          </a:bodyPr>
          <a:lstStyle/>
          <a:p>
            <a:pPr marL="1444996" marR="745076" lvl="1" indent="-610737">
              <a:spcBef>
                <a:spcPts val="169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lang="en-GB" sz="2400" spc="-9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Stair well </a:t>
            </a:r>
          </a:p>
          <a:p>
            <a:pPr marL="1444996" marR="745076" lvl="1" indent="-610737">
              <a:spcBef>
                <a:spcPts val="169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lang="en-GB" sz="2400" spc="-9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Overall Rise </a:t>
            </a: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r>
              <a:rPr lang="en-GB" sz="2400" spc="-9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Overall Going </a:t>
            </a: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r>
              <a:rPr lang="en-GB" sz="2400" spc="-9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Minimum landings</a:t>
            </a: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r>
              <a:rPr lang="en-GB" sz="2400" spc="-9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Possible obstructions</a:t>
            </a: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endParaRPr lang="en-GB" sz="2400" spc="-9" dirty="0"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endParaRPr lang="en-GB" sz="2400" spc="-9" dirty="0"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pPr marL="355600" marR="419100" lvl="0" indent="-343535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5600" algn="l"/>
                <a:tab pos="356235" algn="l"/>
              </a:tabLst>
              <a:defRPr/>
            </a:pPr>
            <a:r>
              <a:rPr kumimoji="0" lang="en-GB" b="0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When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designing </a:t>
            </a:r>
            <a:r>
              <a:rPr kumimoji="0" lang="en-GB" b="0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a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stairs </a:t>
            </a:r>
            <a:r>
              <a:rPr kumimoji="0" lang="en-GB" b="0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you must make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sure  that </a:t>
            </a:r>
            <a:r>
              <a:rPr kumimoji="0" lang="en-GB" b="0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it conforms to </a:t>
            </a:r>
            <a:r>
              <a:rPr kumimoji="0" lang="en-GB" b="1" i="0" u="heavy" strike="noStrike" kern="1200" cap="none" spc="-5" normalizeH="0" baseline="0" noProof="0" dirty="0">
                <a:ln>
                  <a:noFill/>
                </a:ln>
                <a:effectLst/>
                <a:uLnTx/>
                <a:uFill>
                  <a:solidFill>
                    <a:srgbClr val="0000FF"/>
                  </a:solidFill>
                </a:uFill>
                <a:latin typeface="Arial"/>
                <a:ea typeface="+mn-ea"/>
                <a:cs typeface="Arial"/>
              </a:rPr>
              <a:t>all</a:t>
            </a:r>
            <a:r>
              <a:rPr kumimoji="0" lang="en-GB" b="1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b="0" i="0" u="none" strike="noStrike" kern="1200" cap="none" spc="-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building</a:t>
            </a:r>
            <a:r>
              <a:rPr kumimoji="0" lang="en-GB" b="0" i="0" u="none" strike="noStrike" kern="1200" cap="none" spc="45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regulations.</a:t>
            </a:r>
          </a:p>
          <a:p>
            <a:pPr marL="1444996" marR="745076" lvl="1" indent="-610737">
              <a:spcBef>
                <a:spcPts val="169"/>
              </a:spcBef>
              <a:tabLst>
                <a:tab pos="632186" algn="l"/>
                <a:tab pos="633315" algn="l"/>
              </a:tabLst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DEE79-DC15-5C76-28BA-0738C984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B956A-AFD7-C4EA-C23A-C6883CF18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875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92E48-C7A2-A173-1DE5-A6DD70A56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Stair Design calculations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060B7-078F-C679-B0E7-296EE9E8B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066" y="3590697"/>
            <a:ext cx="14329391" cy="7171044"/>
          </a:xfrm>
        </p:spPr>
        <p:txBody>
          <a:bodyPr>
            <a:normAutofit/>
          </a:bodyPr>
          <a:lstStyle/>
          <a:p>
            <a:pPr marL="355600" marR="4191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cs typeface="Arial"/>
              </a:rPr>
              <a:t>When </a:t>
            </a:r>
            <a:r>
              <a:rPr lang="en-GB" sz="2400" dirty="0">
                <a:cs typeface="Arial"/>
              </a:rPr>
              <a:t>designing </a:t>
            </a:r>
            <a:r>
              <a:rPr lang="en-GB" sz="2400" spc="-5" dirty="0">
                <a:cs typeface="Arial"/>
              </a:rPr>
              <a:t>a </a:t>
            </a:r>
            <a:r>
              <a:rPr lang="en-GB" sz="2400" dirty="0">
                <a:cs typeface="Arial"/>
              </a:rPr>
              <a:t>stairs </a:t>
            </a:r>
            <a:r>
              <a:rPr lang="en-GB" sz="2400" spc="-5" dirty="0">
                <a:cs typeface="Arial"/>
              </a:rPr>
              <a:t>you must make </a:t>
            </a:r>
            <a:r>
              <a:rPr lang="en-GB" sz="2400" dirty="0">
                <a:cs typeface="Arial"/>
              </a:rPr>
              <a:t>sure that </a:t>
            </a:r>
            <a:r>
              <a:rPr lang="en-GB" sz="2400" spc="-5" dirty="0">
                <a:cs typeface="Arial"/>
              </a:rPr>
              <a:t>it conforms to </a:t>
            </a:r>
            <a:r>
              <a:rPr lang="en-GB" sz="2400" b="1" u="heavy" spc="-5" dirty="0">
                <a:uFill>
                  <a:solidFill>
                    <a:srgbClr val="0000FF"/>
                  </a:solidFill>
                </a:uFill>
                <a:cs typeface="Arial"/>
              </a:rPr>
              <a:t>all</a:t>
            </a:r>
            <a:r>
              <a:rPr lang="en-GB" sz="2400" b="1" spc="-5" dirty="0">
                <a:cs typeface="Arial"/>
              </a:rPr>
              <a:t> </a:t>
            </a:r>
            <a:r>
              <a:rPr lang="en-GB" sz="2400" spc="-5" dirty="0">
                <a:cs typeface="Arial"/>
              </a:rPr>
              <a:t>building</a:t>
            </a:r>
            <a:r>
              <a:rPr lang="en-GB" sz="2400" spc="45" dirty="0">
                <a:cs typeface="Arial"/>
              </a:rPr>
              <a:t> </a:t>
            </a:r>
            <a:r>
              <a:rPr lang="en-GB" sz="2400" dirty="0">
                <a:cs typeface="Arial"/>
              </a:rPr>
              <a:t>regulations.</a:t>
            </a:r>
          </a:p>
          <a:p>
            <a:pPr marL="355600" marR="5080" indent="-343535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cs typeface="Arial"/>
              </a:rPr>
              <a:t>Stairs </a:t>
            </a:r>
            <a:r>
              <a:rPr lang="en-GB" sz="2400" dirty="0">
                <a:cs typeface="Arial"/>
              </a:rPr>
              <a:t>vary from </a:t>
            </a:r>
            <a:r>
              <a:rPr lang="en-GB" sz="2400" spc="-5" dirty="0">
                <a:cs typeface="Arial"/>
              </a:rPr>
              <a:t>building to building. It is </a:t>
            </a:r>
            <a:r>
              <a:rPr lang="en-GB" sz="2400" dirty="0">
                <a:cs typeface="Arial"/>
              </a:rPr>
              <a:t>important </a:t>
            </a:r>
            <a:r>
              <a:rPr lang="en-GB" sz="2400" spc="-5" dirty="0">
                <a:cs typeface="Arial"/>
              </a:rPr>
              <a:t>to </a:t>
            </a:r>
            <a:r>
              <a:rPr lang="en-GB" sz="2400" dirty="0">
                <a:cs typeface="Arial"/>
              </a:rPr>
              <a:t>calculate </a:t>
            </a:r>
            <a:r>
              <a:rPr lang="en-GB" sz="2400" spc="-5" dirty="0">
                <a:cs typeface="Arial"/>
              </a:rPr>
              <a:t>the </a:t>
            </a:r>
            <a:r>
              <a:rPr lang="en-GB" sz="2400" dirty="0">
                <a:cs typeface="Arial"/>
              </a:rPr>
              <a:t>rise and </a:t>
            </a:r>
            <a:r>
              <a:rPr lang="en-GB" sz="2400" spc="-5" dirty="0">
                <a:cs typeface="Arial"/>
              </a:rPr>
              <a:t>going to </a:t>
            </a:r>
            <a:r>
              <a:rPr lang="en-GB" sz="2400" dirty="0">
                <a:cs typeface="Arial"/>
              </a:rPr>
              <a:t>suit  </a:t>
            </a:r>
            <a:r>
              <a:rPr lang="en-GB" sz="2400" spc="-5" dirty="0">
                <a:cs typeface="Arial"/>
              </a:rPr>
              <a:t>the </a:t>
            </a:r>
            <a:r>
              <a:rPr lang="en-GB" sz="2400" dirty="0">
                <a:cs typeface="Arial"/>
              </a:rPr>
              <a:t>specific </a:t>
            </a:r>
            <a:r>
              <a:rPr lang="en-GB" sz="2400" spc="-5" dirty="0">
                <a:cs typeface="Arial"/>
              </a:rPr>
              <a:t>building in which the </a:t>
            </a:r>
            <a:r>
              <a:rPr lang="en-GB" sz="2400" dirty="0">
                <a:cs typeface="Arial"/>
              </a:rPr>
              <a:t>stairs </a:t>
            </a:r>
            <a:r>
              <a:rPr lang="en-GB" sz="2400" spc="-5" dirty="0">
                <a:cs typeface="Arial"/>
              </a:rPr>
              <a:t>is to be </a:t>
            </a:r>
            <a:r>
              <a:rPr lang="en-GB" sz="2400" dirty="0">
                <a:cs typeface="Arial"/>
              </a:rPr>
              <a:t>installed to ensure that </a:t>
            </a:r>
            <a:r>
              <a:rPr lang="en-GB" sz="2400" spc="-5" dirty="0">
                <a:cs typeface="Arial"/>
              </a:rPr>
              <a:t>every </a:t>
            </a:r>
            <a:r>
              <a:rPr lang="en-GB" sz="2400" dirty="0">
                <a:cs typeface="Arial"/>
              </a:rPr>
              <a:t>rise </a:t>
            </a:r>
            <a:r>
              <a:rPr lang="en-GB" sz="2400" spc="-5" dirty="0">
                <a:cs typeface="Arial"/>
              </a:rPr>
              <a:t>will be </a:t>
            </a:r>
            <a:r>
              <a:rPr lang="en-GB" sz="2400" dirty="0">
                <a:cs typeface="Arial"/>
              </a:rPr>
              <a:t>exactly </a:t>
            </a:r>
            <a:r>
              <a:rPr lang="en-GB" sz="2400" spc="-5" dirty="0">
                <a:cs typeface="Arial"/>
              </a:rPr>
              <a:t>equal.</a:t>
            </a:r>
            <a:endParaRPr lang="en-GB" sz="2400" dirty="0">
              <a:cs typeface="Arial"/>
            </a:endParaRPr>
          </a:p>
          <a:p>
            <a:pPr marL="355600" marR="1069340" indent="-343535">
              <a:lnSpc>
                <a:spcPct val="100000"/>
              </a:lnSpc>
              <a:spcBef>
                <a:spcPts val="67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2400" spc="-5" dirty="0">
                <a:cs typeface="Arial"/>
              </a:rPr>
              <a:t>The dimensions of the </a:t>
            </a:r>
            <a:r>
              <a:rPr lang="en-GB" sz="2400" dirty="0">
                <a:cs typeface="Arial"/>
              </a:rPr>
              <a:t>rise </a:t>
            </a:r>
            <a:r>
              <a:rPr lang="en-GB" sz="2400" spc="-5" dirty="0">
                <a:cs typeface="Arial"/>
              </a:rPr>
              <a:t>and going are </a:t>
            </a:r>
            <a:r>
              <a:rPr lang="en-GB" sz="2400" dirty="0">
                <a:cs typeface="Arial"/>
              </a:rPr>
              <a:t>calculated in </a:t>
            </a:r>
            <a:r>
              <a:rPr lang="en-GB" sz="2400" spc="-5" dirty="0">
                <a:cs typeface="Arial"/>
              </a:rPr>
              <a:t>a couple of</a:t>
            </a:r>
            <a:r>
              <a:rPr lang="en-GB" sz="2400" spc="-10" dirty="0">
                <a:cs typeface="Arial"/>
              </a:rPr>
              <a:t> </a:t>
            </a:r>
            <a:r>
              <a:rPr lang="en-GB" sz="2400" dirty="0">
                <a:cs typeface="Arial"/>
              </a:rPr>
              <a:t>stages.</a:t>
            </a:r>
          </a:p>
          <a:p>
            <a:r>
              <a:rPr lang="en-GB" sz="2400" b="1" spc="-5" dirty="0">
                <a:cs typeface="Arial"/>
              </a:rPr>
              <a:t>First</a:t>
            </a:r>
            <a:r>
              <a:rPr lang="en-GB" sz="2400" spc="-5" dirty="0">
                <a:cs typeface="Arial"/>
              </a:rPr>
              <a:t> you must </a:t>
            </a:r>
            <a:r>
              <a:rPr lang="en-GB" sz="2400" dirty="0">
                <a:cs typeface="Arial"/>
              </a:rPr>
              <a:t>consider that </a:t>
            </a:r>
            <a:r>
              <a:rPr lang="en-GB" sz="2400" spc="-5" dirty="0">
                <a:cs typeface="Arial"/>
              </a:rPr>
              <a:t>there </a:t>
            </a:r>
            <a:r>
              <a:rPr lang="en-GB" sz="2400" dirty="0">
                <a:cs typeface="Arial"/>
              </a:rPr>
              <a:t>can </a:t>
            </a:r>
            <a:r>
              <a:rPr lang="en-GB" sz="2400" spc="-5" dirty="0">
                <a:cs typeface="Arial"/>
              </a:rPr>
              <a:t>be no more </a:t>
            </a:r>
            <a:r>
              <a:rPr lang="en-GB" sz="2400" dirty="0">
                <a:cs typeface="Arial"/>
              </a:rPr>
              <a:t>than 16 risers </a:t>
            </a:r>
            <a:r>
              <a:rPr lang="en-GB" sz="2400" spc="-5" dirty="0">
                <a:cs typeface="Arial"/>
              </a:rPr>
              <a:t>in any </a:t>
            </a:r>
            <a:r>
              <a:rPr lang="en-GB" sz="2400" dirty="0">
                <a:cs typeface="Arial"/>
              </a:rPr>
              <a:t>one flight. </a:t>
            </a:r>
            <a:r>
              <a:rPr lang="en-GB" sz="2400" spc="-5" dirty="0">
                <a:cs typeface="Arial"/>
              </a:rPr>
              <a:t>This means </a:t>
            </a:r>
            <a:r>
              <a:rPr lang="en-GB" sz="2400" dirty="0">
                <a:cs typeface="Arial"/>
              </a:rPr>
              <a:t>that </a:t>
            </a:r>
            <a:r>
              <a:rPr lang="en-GB" sz="2400" spc="-5" dirty="0">
                <a:cs typeface="Arial"/>
              </a:rPr>
              <a:t>the </a:t>
            </a:r>
            <a:r>
              <a:rPr lang="en-GB" sz="2400" dirty="0">
                <a:cs typeface="Arial"/>
              </a:rPr>
              <a:t>overall rise </a:t>
            </a:r>
            <a:r>
              <a:rPr lang="en-GB" sz="2400" spc="-5" dirty="0">
                <a:cs typeface="Arial"/>
              </a:rPr>
              <a:t>must be </a:t>
            </a:r>
            <a:r>
              <a:rPr lang="en-GB" sz="2400" dirty="0">
                <a:cs typeface="Arial"/>
              </a:rPr>
              <a:t>broken </a:t>
            </a:r>
            <a:r>
              <a:rPr lang="en-GB" sz="2400" spc="-5" dirty="0">
                <a:cs typeface="Arial"/>
              </a:rPr>
              <a:t>up into 16 or less individual </a:t>
            </a:r>
            <a:r>
              <a:rPr lang="en-GB" sz="2400" dirty="0">
                <a:cs typeface="Arial"/>
              </a:rPr>
              <a:t>rises </a:t>
            </a:r>
            <a:r>
              <a:rPr lang="en-GB" sz="2400" spc="-5" dirty="0">
                <a:cs typeface="Arial"/>
              </a:rPr>
              <a:t>of max </a:t>
            </a:r>
            <a:r>
              <a:rPr lang="en-GB" sz="2400" dirty="0">
                <a:cs typeface="Arial"/>
              </a:rPr>
              <a:t>height</a:t>
            </a:r>
            <a:r>
              <a:rPr lang="en-GB" sz="2400" spc="40" dirty="0">
                <a:cs typeface="Arial"/>
              </a:rPr>
              <a:t> </a:t>
            </a:r>
            <a:r>
              <a:rPr lang="en-GB" sz="2400" spc="-5" dirty="0">
                <a:cs typeface="Arial"/>
              </a:rPr>
              <a:t>220mm.</a:t>
            </a:r>
          </a:p>
          <a:p>
            <a:r>
              <a:rPr lang="en-GB" sz="2400" b="1" spc="-5" dirty="0">
                <a:cs typeface="Arial"/>
              </a:rPr>
              <a:t>Second</a:t>
            </a:r>
            <a:r>
              <a:rPr lang="en-GB" sz="2400" spc="-5" dirty="0">
                <a:cs typeface="Arial"/>
              </a:rPr>
              <a:t> </a:t>
            </a:r>
            <a:r>
              <a:rPr lang="en-GB" sz="2400" dirty="0">
                <a:cs typeface="Arial"/>
              </a:rPr>
              <a:t>there </a:t>
            </a:r>
            <a:r>
              <a:rPr lang="en-GB" sz="2400" spc="-5" dirty="0">
                <a:cs typeface="Arial"/>
              </a:rPr>
              <a:t>is always </a:t>
            </a:r>
            <a:r>
              <a:rPr lang="en-GB" sz="2400" dirty="0">
                <a:cs typeface="Arial"/>
              </a:rPr>
              <a:t>one less </a:t>
            </a:r>
            <a:r>
              <a:rPr lang="en-GB" sz="2400" spc="-5" dirty="0">
                <a:cs typeface="Arial"/>
              </a:rPr>
              <a:t>going </a:t>
            </a:r>
            <a:r>
              <a:rPr lang="en-GB" sz="2400" dirty="0">
                <a:cs typeface="Arial"/>
              </a:rPr>
              <a:t>than rise, </a:t>
            </a:r>
            <a:r>
              <a:rPr lang="en-GB" sz="2400" spc="-5" dirty="0">
                <a:cs typeface="Arial"/>
              </a:rPr>
              <a:t>so the </a:t>
            </a:r>
            <a:r>
              <a:rPr lang="en-GB" sz="2400" dirty="0">
                <a:cs typeface="Arial"/>
              </a:rPr>
              <a:t>overall </a:t>
            </a:r>
            <a:r>
              <a:rPr lang="en-GB" sz="2400" spc="-5" dirty="0">
                <a:cs typeface="Arial"/>
              </a:rPr>
              <a:t>going has to be </a:t>
            </a:r>
            <a:r>
              <a:rPr lang="en-GB" sz="2400" dirty="0">
                <a:cs typeface="Arial"/>
              </a:rPr>
              <a:t>broken </a:t>
            </a:r>
            <a:r>
              <a:rPr lang="en-GB" sz="2400" spc="-5" dirty="0">
                <a:cs typeface="Arial"/>
              </a:rPr>
              <a:t>up by total number of </a:t>
            </a:r>
            <a:r>
              <a:rPr lang="en-GB" sz="2400" dirty="0">
                <a:cs typeface="Arial"/>
              </a:rPr>
              <a:t>risers </a:t>
            </a:r>
            <a:r>
              <a:rPr lang="en-GB" sz="2400" spc="-5" dirty="0">
                <a:cs typeface="Arial"/>
              </a:rPr>
              <a:t>less one </a:t>
            </a:r>
            <a:r>
              <a:rPr lang="en-GB" sz="2400" dirty="0">
                <a:cs typeface="Arial"/>
              </a:rPr>
              <a:t>(i.e. </a:t>
            </a:r>
            <a:r>
              <a:rPr lang="en-GB" sz="2400" spc="-5" dirty="0">
                <a:cs typeface="Arial"/>
              </a:rPr>
              <a:t>16 </a:t>
            </a:r>
            <a:r>
              <a:rPr lang="en-GB" sz="2400" dirty="0">
                <a:cs typeface="Arial"/>
              </a:rPr>
              <a:t>rises </a:t>
            </a:r>
            <a:r>
              <a:rPr lang="en-GB" sz="2400" spc="-5" dirty="0">
                <a:cs typeface="Arial"/>
              </a:rPr>
              <a:t>= 15 </a:t>
            </a:r>
            <a:r>
              <a:rPr lang="en-GB" sz="2400" dirty="0">
                <a:cs typeface="Arial"/>
              </a:rPr>
              <a:t>goings, </a:t>
            </a:r>
            <a:r>
              <a:rPr lang="en-GB" sz="2400" spc="-5" dirty="0">
                <a:cs typeface="Arial"/>
              </a:rPr>
              <a:t>15 </a:t>
            </a:r>
            <a:r>
              <a:rPr lang="en-GB" sz="2400" dirty="0">
                <a:cs typeface="Arial"/>
              </a:rPr>
              <a:t>rises </a:t>
            </a:r>
            <a:r>
              <a:rPr lang="en-GB" sz="2400" spc="-5" dirty="0">
                <a:cs typeface="Arial"/>
              </a:rPr>
              <a:t>= 14 </a:t>
            </a:r>
            <a:r>
              <a:rPr lang="en-GB" sz="2400" dirty="0">
                <a:cs typeface="Arial"/>
              </a:rPr>
              <a:t>goings, etc). </a:t>
            </a:r>
            <a:r>
              <a:rPr lang="en-GB" sz="2400" spc="-5" dirty="0">
                <a:cs typeface="Arial"/>
              </a:rPr>
              <a:t>If no </a:t>
            </a:r>
            <a:r>
              <a:rPr lang="en-GB" sz="2400" dirty="0">
                <a:cs typeface="Arial"/>
              </a:rPr>
              <a:t>overall </a:t>
            </a:r>
            <a:r>
              <a:rPr lang="en-GB" sz="2400" spc="-5" dirty="0">
                <a:cs typeface="Arial"/>
              </a:rPr>
              <a:t>going is given, </a:t>
            </a:r>
            <a:r>
              <a:rPr lang="en-GB" sz="2400" dirty="0">
                <a:cs typeface="Arial"/>
              </a:rPr>
              <a:t>care </a:t>
            </a:r>
            <a:r>
              <a:rPr lang="en-GB" sz="2400" spc="-5" dirty="0">
                <a:cs typeface="Arial"/>
              </a:rPr>
              <a:t>must be </a:t>
            </a:r>
            <a:r>
              <a:rPr lang="en-GB" sz="2400" dirty="0">
                <a:cs typeface="Arial"/>
              </a:rPr>
              <a:t>taken </a:t>
            </a:r>
            <a:r>
              <a:rPr lang="en-GB" sz="2400" spc="-5" dirty="0">
                <a:cs typeface="Arial"/>
              </a:rPr>
              <a:t>of </a:t>
            </a:r>
            <a:r>
              <a:rPr lang="en-GB" sz="2400" dirty="0">
                <a:cs typeface="Arial"/>
              </a:rPr>
              <a:t>bulkheads,  </a:t>
            </a:r>
            <a:r>
              <a:rPr lang="en-GB" sz="2400" spc="-5" dirty="0">
                <a:cs typeface="Arial"/>
              </a:rPr>
              <a:t>landings </a:t>
            </a:r>
            <a:r>
              <a:rPr lang="en-GB" sz="2400" dirty="0">
                <a:cs typeface="Arial"/>
              </a:rPr>
              <a:t>and </a:t>
            </a:r>
            <a:r>
              <a:rPr lang="en-GB" sz="2400" spc="-5" dirty="0">
                <a:cs typeface="Arial"/>
              </a:rPr>
              <a:t>door</a:t>
            </a:r>
            <a:r>
              <a:rPr lang="en-GB" sz="2400" spc="25" dirty="0">
                <a:cs typeface="Arial"/>
              </a:rPr>
              <a:t> </a:t>
            </a:r>
            <a:r>
              <a:rPr lang="en-GB" sz="2400" dirty="0" err="1">
                <a:cs typeface="Arial"/>
              </a:rPr>
              <a:t>opes</a:t>
            </a:r>
            <a:r>
              <a:rPr lang="en-GB" sz="2400" dirty="0">
                <a:cs typeface="Arial"/>
              </a:rPr>
              <a:t>.</a:t>
            </a:r>
          </a:p>
          <a:p>
            <a:r>
              <a:rPr lang="en-GB" sz="2400" b="1" spc="-5" dirty="0">
                <a:cs typeface="Arial"/>
              </a:rPr>
              <a:t>Third</a:t>
            </a:r>
            <a:r>
              <a:rPr lang="en-GB" sz="2400" spc="-5" dirty="0">
                <a:cs typeface="Arial"/>
              </a:rPr>
              <a:t>, </a:t>
            </a:r>
            <a:r>
              <a:rPr lang="en-GB" sz="2400" b="1" i="1" spc="-5" dirty="0">
                <a:cs typeface="Arial"/>
              </a:rPr>
              <a:t>and most important</a:t>
            </a:r>
            <a:r>
              <a:rPr lang="en-GB" sz="2400" spc="-5" dirty="0">
                <a:cs typeface="Arial"/>
              </a:rPr>
              <a:t>, you must </a:t>
            </a:r>
            <a:r>
              <a:rPr lang="en-GB" sz="2400" dirty="0">
                <a:cs typeface="Arial"/>
              </a:rPr>
              <a:t>subject </a:t>
            </a:r>
            <a:r>
              <a:rPr lang="en-GB" sz="2400" spc="-5" dirty="0">
                <a:cs typeface="Arial"/>
              </a:rPr>
              <a:t>the </a:t>
            </a:r>
            <a:r>
              <a:rPr lang="en-GB" sz="2400" dirty="0">
                <a:cs typeface="Arial"/>
              </a:rPr>
              <a:t>chosen </a:t>
            </a:r>
            <a:r>
              <a:rPr lang="en-GB" sz="2400" spc="-5" dirty="0">
                <a:cs typeface="Arial"/>
              </a:rPr>
              <a:t>figures to the </a:t>
            </a:r>
            <a:r>
              <a:rPr lang="en-GB" sz="2400" dirty="0">
                <a:cs typeface="Arial"/>
              </a:rPr>
              <a:t>maths to check </a:t>
            </a:r>
            <a:r>
              <a:rPr lang="en-GB" sz="2400" spc="-5" dirty="0">
                <a:cs typeface="Arial"/>
              </a:rPr>
              <a:t>for  building </a:t>
            </a:r>
            <a:r>
              <a:rPr lang="en-GB" sz="2400" dirty="0">
                <a:cs typeface="Arial"/>
              </a:rPr>
              <a:t>regulation</a:t>
            </a:r>
            <a:r>
              <a:rPr lang="en-GB" sz="2400" spc="30" dirty="0">
                <a:cs typeface="Arial"/>
              </a:rPr>
              <a:t> </a:t>
            </a:r>
            <a:r>
              <a:rPr lang="en-GB" sz="2400" spc="-5" dirty="0">
                <a:cs typeface="Arial"/>
              </a:rPr>
              <a:t>compliance.</a:t>
            </a:r>
            <a:endParaRPr lang="en-GB" sz="2400" dirty="0">
              <a:cs typeface="Arial"/>
            </a:endParaRPr>
          </a:p>
          <a:p>
            <a:endParaRPr lang="en-GB" sz="2400" dirty="0">
              <a:cs typeface="Arial"/>
            </a:endParaRP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D1103E-F6C9-CFDF-4BD2-3E3006B0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128F74-5689-4CE5-1818-E53807AF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430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DE5B7-9F4B-C647-02E0-98FBF5E8A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Maths Stair Check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ADFE6-B960-D63D-8D66-1657F661B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54DB5-7737-FCAF-F9C2-2DE2AFE9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5</a:t>
            </a:fld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8C6A56D-E449-A7EC-0AB1-216DC3551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2" y="3582988"/>
            <a:ext cx="14866374" cy="7188616"/>
          </a:xfrm>
        </p:spPr>
        <p:txBody>
          <a:bodyPr>
            <a:noAutofit/>
          </a:bodyPr>
          <a:lstStyle/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5" dirty="0">
                <a:cs typeface="Arial"/>
              </a:rPr>
              <a:t>T</a:t>
            </a:r>
            <a:r>
              <a:rPr lang="en-GB" sz="2800" spc="-9" dirty="0">
                <a:cs typeface="Arial"/>
              </a:rPr>
              <a:t>he two </a:t>
            </a:r>
            <a:r>
              <a:rPr lang="en-GB" sz="2800" dirty="0">
                <a:cs typeface="Arial"/>
              </a:rPr>
              <a:t>key </a:t>
            </a:r>
            <a:r>
              <a:rPr lang="en-GB" sz="2800" spc="-9" dirty="0">
                <a:cs typeface="Arial"/>
              </a:rPr>
              <a:t>regulations that </a:t>
            </a:r>
            <a:r>
              <a:rPr lang="en-GB" sz="2800" dirty="0">
                <a:cs typeface="Arial"/>
              </a:rPr>
              <a:t>must </a:t>
            </a:r>
            <a:r>
              <a:rPr lang="en-GB" sz="2800" spc="-9" dirty="0">
                <a:cs typeface="Arial"/>
              </a:rPr>
              <a:t>be </a:t>
            </a:r>
            <a:r>
              <a:rPr lang="en-GB" sz="2800" dirty="0">
                <a:cs typeface="Arial"/>
              </a:rPr>
              <a:t>checked </a:t>
            </a:r>
            <a:r>
              <a:rPr lang="en-GB" sz="2800" spc="-9" dirty="0">
                <a:cs typeface="Arial"/>
              </a:rPr>
              <a:t>out </a:t>
            </a:r>
            <a:r>
              <a:rPr lang="en-GB" sz="2800" dirty="0">
                <a:cs typeface="Arial"/>
              </a:rPr>
              <a:t>mathematically </a:t>
            </a:r>
            <a:r>
              <a:rPr lang="en-GB" sz="2800" spc="-9" dirty="0">
                <a:cs typeface="Arial"/>
              </a:rPr>
              <a:t>to make </a:t>
            </a:r>
            <a:r>
              <a:rPr lang="en-GB" sz="2800" dirty="0">
                <a:cs typeface="Arial"/>
              </a:rPr>
              <a:t>sure that </a:t>
            </a:r>
            <a:r>
              <a:rPr lang="en-GB" sz="2800" spc="-9" dirty="0">
                <a:cs typeface="Arial"/>
              </a:rPr>
              <a:t>they comply</a:t>
            </a:r>
            <a:r>
              <a:rPr lang="en-GB" sz="2800" dirty="0">
                <a:cs typeface="Arial"/>
              </a:rPr>
              <a:t> are: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62" dirty="0">
                <a:cs typeface="Arial"/>
              </a:rPr>
              <a:t>Twice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							  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sz="2800" spc="-9" dirty="0">
              <a:cs typeface="Arial"/>
            </a:endParaRP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endParaRPr lang="en-GB" sz="2800" spc="-9" dirty="0">
              <a:cs typeface="Arial"/>
            </a:endParaRP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9" dirty="0">
                <a:cs typeface="Arial"/>
              </a:rPr>
              <a:t>The Pitch </a:t>
            </a:r>
            <a:r>
              <a:rPr lang="en-GB" sz="2800" dirty="0">
                <a:cs typeface="Arial"/>
              </a:rPr>
              <a:t>must </a:t>
            </a:r>
            <a:r>
              <a:rPr lang="en-GB" sz="2800" spc="-9" dirty="0">
                <a:cs typeface="Arial"/>
              </a:rPr>
              <a:t>be </a:t>
            </a:r>
            <a:r>
              <a:rPr lang="en-GB" sz="2800" dirty="0">
                <a:cs typeface="Arial"/>
              </a:rPr>
              <a:t>less </a:t>
            </a:r>
            <a:r>
              <a:rPr lang="en-GB" sz="2800" spc="-9" dirty="0">
                <a:cs typeface="Arial"/>
              </a:rPr>
              <a:t>than</a:t>
            </a:r>
            <a:r>
              <a:rPr lang="en-GB" sz="2800" spc="-80" dirty="0">
                <a:cs typeface="Arial"/>
              </a:rPr>
              <a:t> 							        </a:t>
            </a:r>
            <a:r>
              <a:rPr lang="en-GB" sz="2800" spc="-9" dirty="0">
                <a:cs typeface="Arial"/>
              </a:rPr>
              <a:t>42  </a:t>
            </a:r>
            <a:r>
              <a:rPr lang="en-GB" sz="2800" dirty="0">
                <a:cs typeface="Arial"/>
              </a:rPr>
              <a:t>degrees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sz="2800" dirty="0">
              <a:cs typeface="Arial"/>
            </a:endParaRP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endParaRPr lang="en-GB" sz="2800" dirty="0">
              <a:cs typeface="Arial"/>
            </a:endParaRP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sz="2800" dirty="0">
              <a:cs typeface="Arial"/>
            </a:endParaRP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Both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regulations (and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other regulations)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must be 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satisfied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stairs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to be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deemed</a:t>
            </a:r>
            <a:r>
              <a:rPr lang="en-GB" sz="28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acceptable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dirty="0">
              <a:cs typeface="Arial"/>
            </a:endParaRPr>
          </a:p>
        </p:txBody>
      </p:sp>
      <p:sp>
        <p:nvSpPr>
          <p:cNvPr id="7" name="object 12">
            <a:extLst>
              <a:ext uri="{FF2B5EF4-FFF2-40B4-BE49-F238E27FC236}">
                <a16:creationId xmlns:a16="http://schemas.microsoft.com/office/drawing/2014/main" id="{01D49EF4-2AD9-5759-AA31-4E01807FFFC1}"/>
              </a:ext>
            </a:extLst>
          </p:cNvPr>
          <p:cNvSpPr txBox="1"/>
          <p:nvPr/>
        </p:nvSpPr>
        <p:spPr>
          <a:xfrm>
            <a:off x="8128000" y="4705904"/>
            <a:ext cx="6272107" cy="918813"/>
          </a:xfrm>
          <a:prstGeom prst="rect">
            <a:avLst/>
          </a:prstGeom>
          <a:solidFill>
            <a:srgbClr val="FFFF00"/>
          </a:solidFill>
          <a:ln w="9144">
            <a:solidFill>
              <a:srgbClr val="000000"/>
            </a:solidFill>
          </a:ln>
        </p:spPr>
        <p:txBody>
          <a:bodyPr vert="horz" wrap="square" lIns="0" tIns="42898" rIns="0" bIns="0" rtlCol="0">
            <a:spAutoFit/>
          </a:bodyPr>
          <a:lstStyle/>
          <a:p>
            <a:pPr marL="325124">
              <a:spcBef>
                <a:spcPts val="338"/>
              </a:spcBef>
            </a:pP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(2R </a:t>
            </a:r>
            <a:r>
              <a:rPr sz="5689" i="1" dirty="0">
                <a:solidFill>
                  <a:srgbClr val="0000FF"/>
                </a:solidFill>
                <a:latin typeface="Calibri"/>
                <a:cs typeface="Calibri"/>
              </a:rPr>
              <a:t>+ G = </a:t>
            </a: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550</a:t>
            </a:r>
            <a:r>
              <a:rPr sz="5689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-700)</a:t>
            </a:r>
            <a:endParaRPr sz="5689" dirty="0">
              <a:latin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A732F1-B316-6E6F-6E73-91CA72C12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2299" y="5815161"/>
            <a:ext cx="7163508" cy="371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3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783" y="372983"/>
            <a:ext cx="13613271" cy="1773791"/>
          </a:xfrm>
          <a:prstGeom prst="rect">
            <a:avLst/>
          </a:prstGeom>
        </p:spPr>
        <p:txBody>
          <a:bodyPr vert="horz" wrap="square" lIns="0" tIns="22578" rIns="0" bIns="0" rtlCol="0">
            <a:spAutoFit/>
          </a:bodyPr>
          <a:lstStyle/>
          <a:p>
            <a:pPr marL="632186" marR="9031" indent="-610737" defTabSz="1625620">
              <a:spcBef>
                <a:spcPts val="178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following </a:t>
            </a: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examples will</a:t>
            </a:r>
            <a:r>
              <a:rPr sz="5689" spc="-13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demonstrate  how this</a:t>
            </a:r>
            <a:r>
              <a:rPr sz="5689" spc="-2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applies:</a:t>
            </a:r>
            <a:endParaRPr sz="5689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39" y="2384211"/>
            <a:ext cx="5096933" cy="132376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1433" defTabSz="1625620">
              <a:spcBef>
                <a:spcPts val="516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180mm, Going</a:t>
            </a:r>
            <a:r>
              <a:rPr sz="3200" b="1" spc="-13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250mm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2753" y="2376085"/>
            <a:ext cx="4950178" cy="132490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6604" rIns="0" bIns="0" rtlCol="0">
            <a:spAutoFit/>
          </a:bodyPr>
          <a:lstStyle/>
          <a:p>
            <a:pPr marL="161433" defTabSz="1625620">
              <a:spcBef>
                <a:spcPts val="524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210mm,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Going</a:t>
            </a:r>
            <a:r>
              <a:rPr sz="3200" b="1" spc="-116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290mm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32160" y="2370667"/>
            <a:ext cx="4953564" cy="132376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4820" defTabSz="1625620">
              <a:spcBef>
                <a:spcPts val="516"/>
              </a:spcBef>
            </a:pPr>
            <a:r>
              <a:rPr sz="3556" b="1" i="1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3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210mm, Going</a:t>
            </a:r>
            <a:r>
              <a:rPr sz="32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230mm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4A215D-AEAD-B940-C5BB-0360A717DD8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CC044-F430-E2C7-1E5D-A242104BBB4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0234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783" y="372983"/>
            <a:ext cx="13613271" cy="1773791"/>
          </a:xfrm>
          <a:prstGeom prst="rect">
            <a:avLst/>
          </a:prstGeom>
        </p:spPr>
        <p:txBody>
          <a:bodyPr vert="horz" wrap="square" lIns="0" tIns="22578" rIns="0" bIns="0" rtlCol="0">
            <a:spAutoFit/>
          </a:bodyPr>
          <a:lstStyle/>
          <a:p>
            <a:pPr marL="632186" marR="9031" indent="-610737" defTabSz="1625620">
              <a:spcBef>
                <a:spcPts val="178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following </a:t>
            </a: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examples will</a:t>
            </a:r>
            <a:r>
              <a:rPr sz="5689" spc="-13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demonstrate  how this</a:t>
            </a:r>
            <a:r>
              <a:rPr sz="5689" spc="-2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applies:</a:t>
            </a:r>
            <a:endParaRPr sz="5689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713" y="3927856"/>
            <a:ext cx="4065129" cy="5209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8222" rIns="0" bIns="0" rtlCol="0">
            <a:spAutoFit/>
          </a:bodyPr>
          <a:lstStyle/>
          <a:p>
            <a:pPr marL="302546" defTabSz="1625620">
              <a:spcBef>
                <a:spcPts val="222"/>
              </a:spcBef>
            </a:pP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200" spc="-10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9382" y="5087451"/>
            <a:ext cx="1434818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39" y="2384211"/>
            <a:ext cx="5096933" cy="3791238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1433" defTabSz="1625620">
              <a:spcBef>
                <a:spcPts val="516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180mm, Going</a:t>
            </a:r>
            <a:r>
              <a:rPr sz="3200" b="1" spc="-13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250mm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2(180) + 250 = 550 –</a:t>
            </a:r>
            <a:r>
              <a:rPr sz="3556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360 + 250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2753" y="2376085"/>
            <a:ext cx="4950178" cy="132490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6604" rIns="0" bIns="0" rtlCol="0">
            <a:spAutoFit/>
          </a:bodyPr>
          <a:lstStyle/>
          <a:p>
            <a:pPr marL="161433" defTabSz="1625620">
              <a:spcBef>
                <a:spcPts val="524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210mm,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Going</a:t>
            </a:r>
            <a:r>
              <a:rPr sz="3200" b="1" spc="-116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290mm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32160" y="2370667"/>
            <a:ext cx="4953564" cy="132376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4820" defTabSz="1625620">
              <a:spcBef>
                <a:spcPts val="516"/>
              </a:spcBef>
            </a:pPr>
            <a:r>
              <a:rPr sz="3556" b="1" i="1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3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210mm, Going</a:t>
            </a:r>
            <a:r>
              <a:rPr sz="32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230mm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ADC6A-EB50-439F-8DBA-EA75F290D97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6CC9F-AD0D-AC3E-3BBD-1E8EB51DA73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1296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783" y="372983"/>
            <a:ext cx="13613271" cy="1773791"/>
          </a:xfrm>
          <a:prstGeom prst="rect">
            <a:avLst/>
          </a:prstGeom>
        </p:spPr>
        <p:txBody>
          <a:bodyPr vert="horz" wrap="square" lIns="0" tIns="22578" rIns="0" bIns="0" rtlCol="0">
            <a:spAutoFit/>
          </a:bodyPr>
          <a:lstStyle/>
          <a:p>
            <a:pPr marL="632186" marR="9031" indent="-610737" defTabSz="1625620">
              <a:spcBef>
                <a:spcPts val="178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following </a:t>
            </a: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examples will</a:t>
            </a:r>
            <a:r>
              <a:rPr sz="5689" spc="-13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demonstrate  how this</a:t>
            </a:r>
            <a:r>
              <a:rPr sz="5689" spc="-2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applies:</a:t>
            </a:r>
            <a:endParaRPr sz="5689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713" y="3927856"/>
            <a:ext cx="4065129" cy="5209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8222" rIns="0" bIns="0" rtlCol="0">
            <a:spAutoFit/>
          </a:bodyPr>
          <a:lstStyle/>
          <a:p>
            <a:pPr marL="302546" defTabSz="1625620">
              <a:spcBef>
                <a:spcPts val="222"/>
              </a:spcBef>
            </a:pP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200" spc="-10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9382" y="5087451"/>
            <a:ext cx="1434818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39" y="2384211"/>
            <a:ext cx="5096933" cy="7323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1433" defTabSz="1625620">
              <a:spcBef>
                <a:spcPts val="516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180mm, Going</a:t>
            </a:r>
            <a:r>
              <a:rPr sz="3200" b="1" spc="-13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250mm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2(180) + 250 = 550 –</a:t>
            </a:r>
            <a:r>
              <a:rPr sz="3556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360 + 250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8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795164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180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805324" algn="r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84531" algn="r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4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556" spc="-2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0592" y="9146030"/>
            <a:ext cx="1440462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35.75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712" y="10305671"/>
            <a:ext cx="3709529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Both </a:t>
            </a:r>
            <a:r>
              <a:rPr sz="3556" spc="-18" dirty="0">
                <a:solidFill>
                  <a:srgbClr val="0000FF"/>
                </a:solidFill>
                <a:latin typeface="Calibri"/>
                <a:cs typeface="Calibri"/>
              </a:rPr>
              <a:t>are</a:t>
            </a: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2753" y="2376085"/>
            <a:ext cx="4950178" cy="132490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6604" rIns="0" bIns="0" rtlCol="0">
            <a:spAutoFit/>
          </a:bodyPr>
          <a:lstStyle/>
          <a:p>
            <a:pPr marL="161433" defTabSz="1625620">
              <a:spcBef>
                <a:spcPts val="524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210mm,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Going</a:t>
            </a:r>
            <a:r>
              <a:rPr sz="3200" b="1" spc="-116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290mm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32160" y="2370667"/>
            <a:ext cx="4953564" cy="132376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4820" defTabSz="1625620">
              <a:spcBef>
                <a:spcPts val="516"/>
              </a:spcBef>
            </a:pPr>
            <a:r>
              <a:rPr sz="3556" b="1" i="1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3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210mm, Going</a:t>
            </a:r>
            <a:r>
              <a:rPr sz="32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230mm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54421" y="5765462"/>
            <a:ext cx="3032196" cy="94946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3378" rIns="0" bIns="0" rtlCol="0">
            <a:spAutoFit/>
          </a:bodyPr>
          <a:lstStyle/>
          <a:p>
            <a:pPr marL="161433" defTabSz="1625620">
              <a:spcBef>
                <a:spcPts val="578"/>
              </a:spcBef>
              <a:tabLst>
                <a:tab pos="1346781" algn="l"/>
                <a:tab pos="1864948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7053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26C36-4C08-729F-1D38-8E74FCB3985D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0B5AE9-D643-DF0A-ADD2-136344A4EE6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847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2783" y="372983"/>
            <a:ext cx="13613271" cy="1773791"/>
          </a:xfrm>
          <a:prstGeom prst="rect">
            <a:avLst/>
          </a:prstGeom>
        </p:spPr>
        <p:txBody>
          <a:bodyPr vert="horz" wrap="square" lIns="0" tIns="22578" rIns="0" bIns="0" rtlCol="0">
            <a:spAutoFit/>
          </a:bodyPr>
          <a:lstStyle/>
          <a:p>
            <a:pPr marL="632186" marR="9031" indent="-610737" defTabSz="1625620">
              <a:spcBef>
                <a:spcPts val="178"/>
              </a:spcBef>
              <a:buFontTx/>
              <a:buChar char="•"/>
              <a:tabLst>
                <a:tab pos="632186" algn="l"/>
                <a:tab pos="633315" algn="l"/>
              </a:tabLst>
            </a:pP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The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following </a:t>
            </a:r>
            <a:r>
              <a:rPr sz="5689" dirty="0">
                <a:solidFill>
                  <a:srgbClr val="0000FF"/>
                </a:solidFill>
                <a:latin typeface="Arial"/>
                <a:cs typeface="Arial"/>
              </a:rPr>
              <a:t>examples will</a:t>
            </a:r>
            <a:r>
              <a:rPr sz="5689" spc="-133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demonstrate  how this</a:t>
            </a:r>
            <a:r>
              <a:rPr sz="5689" spc="-27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5689" spc="-9" dirty="0">
                <a:solidFill>
                  <a:srgbClr val="0000FF"/>
                </a:solidFill>
                <a:latin typeface="Arial"/>
                <a:cs typeface="Arial"/>
              </a:rPr>
              <a:t>applies:</a:t>
            </a:r>
            <a:endParaRPr sz="5689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713" y="3927856"/>
            <a:ext cx="4065129" cy="52094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8222" rIns="0" bIns="0" rtlCol="0">
            <a:spAutoFit/>
          </a:bodyPr>
          <a:lstStyle/>
          <a:p>
            <a:pPr marL="302546" defTabSz="1625620">
              <a:spcBef>
                <a:spcPts val="222"/>
              </a:spcBef>
            </a:pP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200" spc="-10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39382" y="5087451"/>
            <a:ext cx="1434818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6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7039" y="2384211"/>
            <a:ext cx="5096933" cy="73232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1433" defTabSz="1625620">
              <a:spcBef>
                <a:spcPts val="516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180mm, Going</a:t>
            </a:r>
            <a:r>
              <a:rPr sz="3200" b="1" spc="-13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250mm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2(180) + 250 = 550 –</a:t>
            </a:r>
            <a:r>
              <a:rPr sz="3556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360 + 250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8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795164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180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805324" algn="r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250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84531" algn="r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4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0.72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556" spc="-27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0592" y="9146030"/>
            <a:ext cx="1440462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35.75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4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712" y="10305671"/>
            <a:ext cx="3709529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Both </a:t>
            </a:r>
            <a:r>
              <a:rPr sz="3556" spc="-18" dirty="0">
                <a:solidFill>
                  <a:srgbClr val="0000FF"/>
                </a:solidFill>
                <a:latin typeface="Calibri"/>
                <a:cs typeface="Calibri"/>
              </a:rPr>
              <a:t>are</a:t>
            </a: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24408" y="3921082"/>
            <a:ext cx="4471529" cy="52578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303675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2R + G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54191" y="5080675"/>
            <a:ext cx="1434818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1129" defTabSz="1625620">
              <a:lnSpc>
                <a:spcPts val="4133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1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0mm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15289" y="9139259"/>
            <a:ext cx="1212427" cy="525785"/>
          </a:xfrm>
          <a:prstGeom prst="rect">
            <a:avLst/>
          </a:prstGeom>
          <a:solidFill>
            <a:srgbClr val="00FF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35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3556" spc="9" dirty="0">
                <a:solidFill>
                  <a:srgbClr val="0000FF"/>
                </a:solidFill>
                <a:latin typeface="Calibri"/>
                <a:cs typeface="Calibri"/>
              </a:rPr>
              <a:t>9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1°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24408" y="10298740"/>
            <a:ext cx="2843671" cy="52578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defTabSz="1625620">
              <a:lnSpc>
                <a:spcPts val="4142"/>
              </a:lnSpc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Not</a:t>
            </a:r>
            <a:r>
              <a:rPr sz="3556" spc="-8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Acceptable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62753" y="2376085"/>
            <a:ext cx="4950178" cy="9006946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6604" rIns="0" bIns="0" rtlCol="0">
            <a:spAutoFit/>
          </a:bodyPr>
          <a:lstStyle/>
          <a:p>
            <a:pPr marL="161433" defTabSz="1625620">
              <a:spcBef>
                <a:spcPts val="524"/>
              </a:spcBef>
            </a:pPr>
            <a:r>
              <a:rPr sz="3556" b="1" i="1" u="heavy" spc="-18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27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2: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210mm,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Going</a:t>
            </a:r>
            <a:r>
              <a:rPr sz="3200" b="1" spc="-116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290mm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200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329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2(210) + 290 = 550 –</a:t>
            </a:r>
            <a:r>
              <a:rPr sz="3556" spc="-16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700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420 + 290</a:t>
            </a:r>
            <a:r>
              <a:rPr sz="3556" spc="-20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>
              <a:spcBef>
                <a:spcPts val="98"/>
              </a:spcBef>
            </a:pPr>
            <a:endParaRPr sz="4089">
              <a:solidFill>
                <a:prstClr val="black"/>
              </a:solidFill>
              <a:latin typeface="Calibri"/>
              <a:cs typeface="Calibri"/>
            </a:endParaRPr>
          </a:p>
          <a:p>
            <a:pPr marR="2648406" algn="r" defTabSz="1625620"/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210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R="2659695" algn="r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290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spc="-98" dirty="0">
                <a:solidFill>
                  <a:srgbClr val="0000FF"/>
                </a:solidFill>
                <a:latin typeface="Calibri"/>
                <a:cs typeface="Calibri"/>
              </a:rPr>
              <a:t>Tan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</a:t>
            </a:r>
            <a:r>
              <a:rPr sz="3556" spc="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0.724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293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 = </a:t>
            </a:r>
            <a:r>
              <a:rPr sz="3556" spc="-62" dirty="0">
                <a:solidFill>
                  <a:srgbClr val="0000FF"/>
                </a:solidFill>
                <a:latin typeface="Calibri"/>
                <a:cs typeface="Calibri"/>
              </a:rPr>
              <a:t>Tan¯¹</a:t>
            </a:r>
            <a:r>
              <a:rPr sz="3556" spc="-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0.724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302"/>
              </a:spcBef>
            </a:pP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3556" spc="-9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556" dirty="0">
                <a:solidFill>
                  <a:srgbClr val="0000FF"/>
                </a:solidFill>
                <a:latin typeface="Calibri"/>
                <a:cs typeface="Calibri"/>
              </a:rPr>
              <a:t>=</a:t>
            </a:r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3556">
              <a:solidFill>
                <a:prstClr val="black"/>
              </a:solidFill>
              <a:latin typeface="Calibri"/>
              <a:cs typeface="Calibri"/>
            </a:endParaRPr>
          </a:p>
          <a:p>
            <a:pPr defTabSz="1625620"/>
            <a:endParaRPr sz="4178">
              <a:solidFill>
                <a:prstClr val="black"/>
              </a:solidFill>
              <a:latin typeface="Calibri"/>
              <a:cs typeface="Calibri"/>
            </a:endParaRPr>
          </a:p>
          <a:p>
            <a:pPr marL="161433" defTabSz="1625620">
              <a:spcBef>
                <a:spcPts val="9"/>
              </a:spcBef>
            </a:pPr>
            <a:r>
              <a:rPr sz="3200" spc="-9" dirty="0">
                <a:solidFill>
                  <a:srgbClr val="0000FF"/>
                </a:solidFill>
                <a:latin typeface="Calibri"/>
                <a:cs typeface="Calibri"/>
              </a:rPr>
              <a:t>(no need </a:t>
            </a:r>
            <a:r>
              <a:rPr sz="3200" spc="-18" dirty="0">
                <a:solidFill>
                  <a:srgbClr val="0000FF"/>
                </a:solidFill>
                <a:latin typeface="Calibri"/>
                <a:cs typeface="Calibri"/>
              </a:rPr>
              <a:t>to calculate</a:t>
            </a:r>
            <a:r>
              <a:rPr sz="3200" spc="53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spc="-27" dirty="0">
                <a:solidFill>
                  <a:srgbClr val="0000FF"/>
                </a:solidFill>
                <a:latin typeface="Calibri"/>
                <a:cs typeface="Calibri"/>
              </a:rPr>
              <a:t>pitch)</a:t>
            </a:r>
            <a:endParaRPr sz="32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932160" y="2370667"/>
            <a:ext cx="4953564" cy="1323767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5476" rIns="0" bIns="0" rtlCol="0">
            <a:spAutoFit/>
          </a:bodyPr>
          <a:lstStyle/>
          <a:p>
            <a:pPr marL="164820" defTabSz="1625620">
              <a:spcBef>
                <a:spcPts val="516"/>
              </a:spcBef>
            </a:pPr>
            <a:r>
              <a:rPr sz="3556" b="1" i="1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Example</a:t>
            </a:r>
            <a:r>
              <a:rPr sz="3556" b="1" i="1" u="heavy" spc="-36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 </a:t>
            </a:r>
            <a:r>
              <a:rPr sz="3556" b="1" i="1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3:</a:t>
            </a:r>
            <a:endParaRPr sz="3556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64820" defTabSz="1625620">
              <a:spcBef>
                <a:spcPts val="1723"/>
              </a:spcBef>
            </a:pPr>
            <a:r>
              <a:rPr sz="3200" b="1" spc="-9" dirty="0">
                <a:solidFill>
                  <a:srgbClr val="0000FF"/>
                </a:solidFill>
                <a:latin typeface="Calibri"/>
                <a:cs typeface="Calibri"/>
              </a:rPr>
              <a:t>Rise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210mm, Going</a:t>
            </a:r>
            <a:r>
              <a:rPr sz="32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230mm</a:t>
            </a:r>
            <a:endParaRPr sz="320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54421" y="5765462"/>
            <a:ext cx="3032196" cy="94946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3378" rIns="0" bIns="0" rtlCol="0">
            <a:spAutoFit/>
          </a:bodyPr>
          <a:lstStyle/>
          <a:p>
            <a:pPr marL="161433" defTabSz="1625620">
              <a:spcBef>
                <a:spcPts val="578"/>
              </a:spcBef>
              <a:tabLst>
                <a:tab pos="1346781" algn="l"/>
                <a:tab pos="1864948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7053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35158" y="5765462"/>
            <a:ext cx="3034453" cy="949462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73378" rIns="0" bIns="0" rtlCol="0">
            <a:spAutoFit/>
          </a:bodyPr>
          <a:lstStyle/>
          <a:p>
            <a:pPr marL="163691" defTabSz="1625620">
              <a:spcBef>
                <a:spcPts val="578"/>
              </a:spcBef>
              <a:tabLst>
                <a:tab pos="1349039" algn="l"/>
                <a:tab pos="1867206" algn="l"/>
              </a:tabLst>
            </a:pPr>
            <a:r>
              <a:rPr sz="2844" spc="-116" dirty="0">
                <a:solidFill>
                  <a:srgbClr val="0000FF"/>
                </a:solidFill>
                <a:latin typeface="Arial"/>
                <a:cs typeface="Arial"/>
              </a:rPr>
              <a:t>Tan</a:t>
            </a:r>
            <a:r>
              <a:rPr sz="2844" spc="-151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A	=	</a:t>
            </a:r>
            <a:r>
              <a:rPr sz="2844" u="heavy" spc="-9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Rise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  <a:p>
            <a:pPr marL="1789311" defTabSz="1625620"/>
            <a:r>
              <a:rPr sz="2844" spc="-9" dirty="0">
                <a:solidFill>
                  <a:srgbClr val="0000FF"/>
                </a:solidFill>
                <a:latin typeface="Arial"/>
                <a:cs typeface="Arial"/>
              </a:rPr>
              <a:t>Going</a:t>
            </a:r>
            <a:endParaRPr sz="2844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8C317B6-F95D-1B6D-A93F-F530A87387D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66A48941-4D3F-DDA0-22B4-08F270875AF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98349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c255662-4624-42da-8a18-267110690f9d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261</TotalTime>
  <Words>911</Words>
  <Application>Microsoft Office PowerPoint</Application>
  <PresentationFormat>Custom</PresentationFormat>
  <Paragraphs>202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Gill Sans MT</vt:lpstr>
      <vt:lpstr>Verdana</vt:lpstr>
      <vt:lpstr>Gallery</vt:lpstr>
      <vt:lpstr>Office Theme</vt:lpstr>
      <vt:lpstr>Stairs Design</vt:lpstr>
      <vt:lpstr>Stairs</vt:lpstr>
      <vt:lpstr>Stair Design</vt:lpstr>
      <vt:lpstr>Stair Design calculations</vt:lpstr>
      <vt:lpstr>Maths Stair Check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Stairs </dc:title>
  <dc:creator>Jennifer Byrne</dc:creator>
  <cp:lastModifiedBy>Jennifer Byrne</cp:lastModifiedBy>
  <cp:revision>10</cp:revision>
  <dcterms:created xsi:type="dcterms:W3CDTF">2024-01-14T10:42:03Z</dcterms:created>
  <dcterms:modified xsi:type="dcterms:W3CDTF">2026-05-04T12:18:49Z</dcterms:modified>
</cp:coreProperties>
</file>