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notesMasterIdLst>
    <p:notesMasterId r:id="rId13"/>
  </p:notesMasterIdLst>
  <p:sldIdLst>
    <p:sldId id="256" r:id="rId2"/>
    <p:sldId id="260" r:id="rId3"/>
    <p:sldId id="287" r:id="rId4"/>
    <p:sldId id="288" r:id="rId5"/>
    <p:sldId id="277" r:id="rId6"/>
    <p:sldId id="261" r:id="rId7"/>
    <p:sldId id="289" r:id="rId8"/>
    <p:sldId id="258" r:id="rId9"/>
    <p:sldId id="291" r:id="rId10"/>
    <p:sldId id="290" r:id="rId11"/>
    <p:sldId id="263" r:id="rId1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2142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ECA4CB-7D9E-067C-2DBD-B7863331DC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32EC44-7F9F-CA4D-4E23-A936E678251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FA91D29-0F94-4AC4-A916-1A9AE50DFD60}" type="datetimeFigureOut">
              <a:rPr lang="en-IE"/>
              <a:pPr>
                <a:defRPr/>
              </a:pPr>
              <a:t>11/10/2022</a:t>
            </a:fld>
            <a:endParaRPr lang="en-I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D06E3899-38A9-D934-2FFB-3327660678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71713" y="1143000"/>
            <a:ext cx="23145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IE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7BA3362-69AC-27BC-0677-631E680CA9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IE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B34F0-FEF9-6003-505A-C309DA834F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6A2F98-DBD4-45B8-9C38-A3E3BAFC40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47D146-3DF5-4EEC-96B6-82E6EB88A390}" type="slidenum">
              <a:rPr lang="en-IE"/>
              <a:pPr>
                <a:defRPr/>
              </a:pPr>
              <a:t>‹#›</a:t>
            </a:fld>
            <a:endParaRPr lang="en-I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47D146-3DF5-4EEC-96B6-82E6EB88A390}" type="slidenum">
              <a:rPr lang="en-IE" smtClean="0"/>
              <a:pPr>
                <a:defRPr/>
              </a:pPr>
              <a:t>8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64261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747D146-3DF5-4EEC-96B6-82E6EB88A390}" type="slidenum">
              <a:rPr lang="en-IE" smtClean="0"/>
              <a:pPr>
                <a:defRPr/>
              </a:pPr>
              <a:t>9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78963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4350" y="1795932"/>
            <a:ext cx="5829300" cy="107577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514350" y="5710354"/>
            <a:ext cx="5829300" cy="107577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514350" y="1979705"/>
            <a:ext cx="5829300" cy="36576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5426085" y="5476031"/>
            <a:ext cx="685800" cy="12192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1502" y="1909631"/>
            <a:ext cx="5694998" cy="4047744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48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790" y="5852160"/>
            <a:ext cx="4438841" cy="1426464"/>
          </a:xfrm>
        </p:spPr>
        <p:txBody>
          <a:bodyPr>
            <a:normAutofit/>
          </a:bodyPr>
          <a:lstStyle>
            <a:lvl1pPr marL="0" indent="0" algn="l">
              <a:buNone/>
              <a:defRPr sz="1350" b="0">
                <a:solidFill>
                  <a:schemeClr val="tx1"/>
                </a:solidFill>
              </a:defRPr>
            </a:lvl1pPr>
            <a:lvl2pPr marL="342900" indent="0" algn="ctr">
              <a:buNone/>
              <a:defRPr sz="135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350"/>
            </a:lvl4pPr>
            <a:lvl5pPr marL="1371600" indent="0" algn="ctr">
              <a:buNone/>
              <a:defRPr sz="1350"/>
            </a:lvl5pPr>
            <a:lvl6pPr marL="1714500" indent="0" algn="ctr">
              <a:buNone/>
              <a:defRPr sz="1350"/>
            </a:lvl6pPr>
            <a:lvl7pPr marL="2057400" indent="0" algn="ctr">
              <a:buNone/>
              <a:defRPr sz="1350"/>
            </a:lvl7pPr>
            <a:lvl8pPr marL="2400300" indent="0" algn="ctr">
              <a:buNone/>
              <a:defRPr sz="1350"/>
            </a:lvl8pPr>
            <a:lvl9pPr marL="2743200" indent="0" algn="ctr">
              <a:buNone/>
              <a:defRPr sz="135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4" y="8363716"/>
            <a:ext cx="3559302" cy="486833"/>
          </a:xfrm>
        </p:spPr>
        <p:txBody>
          <a:bodyPr/>
          <a:lstStyle/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433211" y="5636260"/>
            <a:ext cx="671551" cy="853440"/>
          </a:xfrm>
        </p:spPr>
        <p:txBody>
          <a:bodyPr/>
          <a:lstStyle>
            <a:lvl1pPr>
              <a:defRPr sz="2100" b="1"/>
            </a:lvl1pPr>
          </a:lstStyle>
          <a:p>
            <a:pPr>
              <a:defRPr/>
            </a:pPr>
            <a:fld id="{BCC2E712-8A11-42CF-AFCC-45B1E35ABEF0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57594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7AAE83-2D52-4338-B251-64E3C66129D4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1391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711200"/>
            <a:ext cx="1435894" cy="75184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0076" y="711200"/>
            <a:ext cx="4221956" cy="7518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11A304-E5C2-4BDE-B4BF-F3AB24415AB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26247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0"/>
            <a:ext cx="3009900" cy="60340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505200" y="2133600"/>
            <a:ext cx="30099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505200" y="5226050"/>
            <a:ext cx="30099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Date Placeholder 13">
            <a:extLst>
              <a:ext uri="{FF2B5EF4-FFF2-40B4-BE49-F238E27FC236}">
                <a16:creationId xmlns:a16="http://schemas.microsoft.com/office/drawing/2014/main" id="{8943707F-D45C-5E35-4B9C-CC50B11F8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D47974D-4225-FE90-A5EC-E7B4875FA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Jennifer Byrne 2022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C1BD76CF-8E4B-4F80-A41B-A262A9470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C7CD88-82AF-4FA6-876C-5B9A1F044B4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4741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713"/>
            <a:ext cx="6172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42900" y="2133600"/>
            <a:ext cx="6172200" cy="2940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5226050"/>
            <a:ext cx="6172200" cy="2941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6">
            <a:extLst>
              <a:ext uri="{FF2B5EF4-FFF2-40B4-BE49-F238E27FC236}">
                <a16:creationId xmlns:a16="http://schemas.microsoft.com/office/drawing/2014/main" id="{6F3F1327-61F0-1DE8-D642-D71E5E691C7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Footer Placeholder 7">
            <a:extLst>
              <a:ext uri="{FF2B5EF4-FFF2-40B4-BE49-F238E27FC236}">
                <a16:creationId xmlns:a16="http://schemas.microsoft.com/office/drawing/2014/main" id="{EC28639B-9B1A-538C-2B94-B11C291C2E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7" name="Slide Number Placeholder 8">
            <a:extLst>
              <a:ext uri="{FF2B5EF4-FFF2-40B4-BE49-F238E27FC236}">
                <a16:creationId xmlns:a16="http://schemas.microsoft.com/office/drawing/2014/main" id="{4564E8DA-B2AA-032B-552E-AD5333B5B2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75CA2-3259-41D1-9FA4-484446C0FC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9346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cap="none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15885-C140-49E7-8A20-3B035C43FBA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8328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557319"/>
            <a:ext cx="6858000" cy="258668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10" y="1633728"/>
            <a:ext cx="5220653" cy="469392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248" y="6693408"/>
            <a:ext cx="5092065" cy="1422400"/>
          </a:xfrm>
        </p:spPr>
        <p:txBody>
          <a:bodyPr anchor="t">
            <a:normAutofit/>
          </a:bodyPr>
          <a:lstStyle>
            <a:lvl1pPr marL="0" indent="0">
              <a:buNone/>
              <a:defRPr sz="1350" b="0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938" y="8363716"/>
            <a:ext cx="1487424" cy="48683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27074" y="8363715"/>
            <a:ext cx="3559302" cy="486833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475397" y="3240831"/>
            <a:ext cx="685800" cy="12192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4088" y="3344811"/>
            <a:ext cx="668418" cy="960443"/>
          </a:xfrm>
        </p:spPr>
        <p:txBody>
          <a:bodyPr/>
          <a:lstStyle>
            <a:lvl1pPr>
              <a:defRPr sz="2100"/>
            </a:lvl1pPr>
          </a:lstStyle>
          <a:p>
            <a:pPr>
              <a:defRPr/>
            </a:pPr>
            <a:fld id="{82745361-72BD-41B7-9112-A96F459B8AE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12254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926080"/>
            <a:ext cx="2743200" cy="5303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164" y="2926080"/>
            <a:ext cx="2743200" cy="53035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313900-ED98-4B6E-B6FB-1A730A80F80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5272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731008"/>
            <a:ext cx="2743200" cy="85344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3657600"/>
            <a:ext cx="2743200" cy="43891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5595" y="2731008"/>
            <a:ext cx="2743200" cy="853440"/>
          </a:xfrm>
        </p:spPr>
        <p:txBody>
          <a:bodyPr anchor="ctr">
            <a:normAutofit/>
          </a:bodyPr>
          <a:lstStyle>
            <a:lvl1pPr marL="0" indent="0">
              <a:buNone/>
              <a:defRPr sz="1500" b="1">
                <a:solidFill>
                  <a:schemeClr val="accent1">
                    <a:lumMod val="7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15595" y="3657600"/>
            <a:ext cx="2743200" cy="438912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225DFE-6AD5-4B6C-A8F8-DC7AD66A91EF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26776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564304-13CE-432C-BFD9-6ED962FD3DF2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424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1DB3C1-2F16-4A9F-A204-9B2111D6BA45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97490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0854" y="4"/>
            <a:ext cx="2187146" cy="9143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173" y="914400"/>
            <a:ext cx="1800225" cy="2316480"/>
          </a:xfrm>
        </p:spPr>
        <p:txBody>
          <a:bodyPr anchor="b">
            <a:normAutofit/>
          </a:bodyPr>
          <a:lstStyle>
            <a:lvl1pPr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8" y="914400"/>
            <a:ext cx="3775329" cy="6693408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9173" y="3230880"/>
            <a:ext cx="1800225" cy="43891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13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1998" y="8340344"/>
            <a:ext cx="294894" cy="524256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0FA30A-1EAD-4DEA-8679-F66953E81EB6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88774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670854" y="4"/>
            <a:ext cx="2187146" cy="9143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9173" y="914400"/>
            <a:ext cx="1800225" cy="2316480"/>
          </a:xfrm>
        </p:spPr>
        <p:txBody>
          <a:bodyPr anchor="b">
            <a:normAutofit/>
          </a:bodyPr>
          <a:lstStyle>
            <a:lvl1pPr>
              <a:defRPr sz="21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4670854" cy="9144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09173" y="3230880"/>
            <a:ext cx="1800225" cy="43891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013">
                <a:solidFill>
                  <a:schemeClr val="accent1">
                    <a:lumMod val="50000"/>
                  </a:schemeClr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6391998" y="8340344"/>
            <a:ext cx="294894" cy="524256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GB" alt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0C7F05D-B19E-463B-8C41-A51D544A9853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35442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391998" y="8340344"/>
            <a:ext cx="294894" cy="524256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646176"/>
            <a:ext cx="5829300" cy="21457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828544"/>
            <a:ext cx="5829300" cy="5401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94277" y="8363716"/>
            <a:ext cx="184137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8363716"/>
            <a:ext cx="355930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62510" y="8363716"/>
            <a:ext cx="36004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="1" spc="-53" baseline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F2526D10-4912-4D42-BF58-465494830A87}" type="slidenum">
              <a:rPr lang="en-GB" altLang="en-US" smtClean="0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1010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  <p:sldLayoutId id="2147483774" r:id="rId13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150" b="0" kern="1200" cap="all" baseline="0">
          <a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37160" indent="-137160" algn="l" defTabSz="685800" rtl="0" eaLnBrk="1" latinLnBrk="0" hangingPunct="1">
        <a:lnSpc>
          <a:spcPct val="90000"/>
        </a:lnSpc>
        <a:spcBef>
          <a:spcPts val="9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300"/>
        </a:spcBef>
        <a:spcAft>
          <a:spcPts val="15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352DAA06-3F22-0A3B-244C-4D1F8062DB6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450488" y="645319"/>
            <a:ext cx="5829300" cy="1960562"/>
          </a:xfrm>
        </p:spPr>
        <p:txBody>
          <a:bodyPr wrap="square" numCol="1" anchor="ctr" anchorCtr="0" compatLnSpc="1">
            <a:prstTxWarp prst="textNoShape">
              <a:avLst/>
            </a:prstTxWarp>
          </a:bodyPr>
          <a:lstStyle/>
          <a:p>
            <a:r>
              <a:rPr lang="en-GB" altLang="en-US" sz="4400" dirty="0"/>
              <a:t>Door Styles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7628EA4A-C756-9F38-2A6F-148B6385AC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68409" y="3059832"/>
            <a:ext cx="4800600" cy="2336800"/>
          </a:xfrm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r>
              <a:rPr lang="en-US" altLang="en-US" sz="3200" dirty="0"/>
              <a:t>Know the different types of doors, door joints and components.</a:t>
            </a:r>
          </a:p>
          <a:p>
            <a:r>
              <a:rPr lang="en-US" altLang="en-US" sz="3200" dirty="0"/>
              <a:t>Test yourself! </a:t>
            </a:r>
          </a:p>
        </p:txBody>
      </p:sp>
      <p:sp>
        <p:nvSpPr>
          <p:cNvPr id="4100" name="Footer Placeholder 1">
            <a:extLst>
              <a:ext uri="{FF2B5EF4-FFF2-40B4-BE49-F238E27FC236}">
                <a16:creationId xmlns:a16="http://schemas.microsoft.com/office/drawing/2014/main" id="{3E52FA67-25F4-A8E8-AF20-CA011B65E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4101" name="Slide Number Placeholder 2">
            <a:extLst>
              <a:ext uri="{FF2B5EF4-FFF2-40B4-BE49-F238E27FC236}">
                <a16:creationId xmlns:a16="http://schemas.microsoft.com/office/drawing/2014/main" id="{01AA48EF-359B-E7D5-F3F8-0BE067A61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3ECD129C-7091-4043-8B46-6FE9270FD794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>
            <a:extLst>
              <a:ext uri="{FF2B5EF4-FFF2-40B4-BE49-F238E27FC236}">
                <a16:creationId xmlns:a16="http://schemas.microsoft.com/office/drawing/2014/main" id="{D69B19F2-3258-89EF-D8C2-F780F3801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5"/>
            <a:ext cx="6172200" cy="676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2800"/>
              <a:t>Tambour Doors</a:t>
            </a:r>
          </a:p>
        </p:txBody>
      </p:sp>
      <p:sp>
        <p:nvSpPr>
          <p:cNvPr id="18435" name="Rectangle 8">
            <a:extLst>
              <a:ext uri="{FF2B5EF4-FFF2-40B4-BE49-F238E27FC236}">
                <a16:creationId xmlns:a16="http://schemas.microsoft.com/office/drawing/2014/main" id="{06C7855E-253D-A59D-24BB-EFBB9F5DC5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2900" y="1116013"/>
            <a:ext cx="6172200" cy="863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 dirty="0"/>
              <a:t>Tambours are pushed &amp; pulled to open &amp; close.</a:t>
            </a:r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7CCE6B3D-CBBA-EC45-FD49-0A15C13C5B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6592" b="20679"/>
          <a:stretch>
            <a:fillRect/>
          </a:stretch>
        </p:blipFill>
        <p:spPr bwMode="auto">
          <a:xfrm>
            <a:off x="692150" y="2555877"/>
            <a:ext cx="6165850" cy="58785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Footer Placeholder 1">
            <a:extLst>
              <a:ext uri="{FF2B5EF4-FFF2-40B4-BE49-F238E27FC236}">
                <a16:creationId xmlns:a16="http://schemas.microsoft.com/office/drawing/2014/main" id="{749D2F6A-2EE0-0A45-D0CD-7CB27159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17418" name="Slide Number Placeholder 2">
            <a:extLst>
              <a:ext uri="{FF2B5EF4-FFF2-40B4-BE49-F238E27FC236}">
                <a16:creationId xmlns:a16="http://schemas.microsoft.com/office/drawing/2014/main" id="{A61A186A-D429-BDEB-E329-1533235D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4171430-1A0B-4E8C-A4A6-5A47C4EA7E03}" type="slidenum">
              <a:rPr lang="en-GB" altLang="en-US" smtClean="0"/>
              <a:pPr>
                <a:defRPr/>
              </a:pPr>
              <a:t>10</a:t>
            </a:fld>
            <a:endParaRPr lang="en-GB" altLang="en-US"/>
          </a:p>
        </p:txBody>
      </p:sp>
      <p:sp>
        <p:nvSpPr>
          <p:cNvPr id="18439" name="Text Box 11">
            <a:extLst>
              <a:ext uri="{FF2B5EF4-FFF2-40B4-BE49-F238E27FC236}">
                <a16:creationId xmlns:a16="http://schemas.microsoft.com/office/drawing/2014/main" id="{F38CA345-A744-28D2-5814-73D1B8111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2" y="3419477"/>
            <a:ext cx="121219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Feed in</a:t>
            </a: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groove</a:t>
            </a:r>
          </a:p>
        </p:txBody>
      </p:sp>
      <p:sp>
        <p:nvSpPr>
          <p:cNvPr id="18440" name="Text Box 12">
            <a:extLst>
              <a:ext uri="{FF2B5EF4-FFF2-40B4-BE49-F238E27FC236}">
                <a16:creationId xmlns:a16="http://schemas.microsoft.com/office/drawing/2014/main" id="{4E4AB0B6-3F77-435E-C335-2C7EDC4D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75" y="4518027"/>
            <a:ext cx="112723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False</a:t>
            </a: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interior</a:t>
            </a:r>
          </a:p>
        </p:txBody>
      </p:sp>
      <p:sp>
        <p:nvSpPr>
          <p:cNvPr id="18441" name="Text Box 13">
            <a:extLst>
              <a:ext uri="{FF2B5EF4-FFF2-40B4-BE49-F238E27FC236}">
                <a16:creationId xmlns:a16="http://schemas.microsoft.com/office/drawing/2014/main" id="{F29CC270-65D0-0249-BDB5-5C20FFE5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" y="6300790"/>
            <a:ext cx="124745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Locking</a:t>
            </a: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 rail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492D6F01-6881-1178-82D8-5F2B85333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7235827"/>
            <a:ext cx="11432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Finger </a:t>
            </a: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Rail</a:t>
            </a:r>
          </a:p>
        </p:txBody>
      </p:sp>
    </p:spTree>
    <p:extLst>
      <p:ext uri="{BB962C8B-B14F-4D97-AF65-F5344CB8AC3E}">
        <p14:creationId xmlns:p14="http://schemas.microsoft.com/office/powerpoint/2010/main" val="2046334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EA7CB1EA-E506-B9EB-482A-9298F0D796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5"/>
            <a:ext cx="6172200" cy="676275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3200"/>
              <a:t>Tambour Doors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F95368E-F714-D912-7E13-1A0FCD779B6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42900" y="1258888"/>
            <a:ext cx="6172200" cy="69088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altLang="en-US" sz="2400"/>
              <a:t>A Tambour door is a sliding door</a:t>
            </a:r>
          </a:p>
          <a:p>
            <a:r>
              <a:rPr lang="en-GB" altLang="en-US" sz="2400"/>
              <a:t>Wooden slats cramped onto a baseboard</a:t>
            </a:r>
          </a:p>
          <a:p>
            <a:r>
              <a:rPr lang="en-GB" altLang="en-US" sz="2400"/>
              <a:t>A canvas sheet is glued onto the slats.</a:t>
            </a:r>
          </a:p>
        </p:txBody>
      </p:sp>
      <p:sp>
        <p:nvSpPr>
          <p:cNvPr id="18447" name="Footer Placeholder 1">
            <a:extLst>
              <a:ext uri="{FF2B5EF4-FFF2-40B4-BE49-F238E27FC236}">
                <a16:creationId xmlns:a16="http://schemas.microsoft.com/office/drawing/2014/main" id="{55B71182-4BE0-F203-3D47-C9FAFD36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18448" name="Slide Number Placeholder 2">
            <a:extLst>
              <a:ext uri="{FF2B5EF4-FFF2-40B4-BE49-F238E27FC236}">
                <a16:creationId xmlns:a16="http://schemas.microsoft.com/office/drawing/2014/main" id="{64964367-9E28-6262-1D02-B8191B398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0E424591-3B1D-492F-8EE0-101403B0F4D4}" type="slidenum">
              <a:rPr lang="en-GB" altLang="en-US" smtClean="0"/>
              <a:pPr>
                <a:defRPr/>
              </a:pPr>
              <a:t>11</a:t>
            </a:fld>
            <a:endParaRPr lang="en-GB" altLang="en-US"/>
          </a:p>
        </p:txBody>
      </p:sp>
      <p:pic>
        <p:nvPicPr>
          <p:cNvPr id="19462" name="Picture 4">
            <a:extLst>
              <a:ext uri="{FF2B5EF4-FFF2-40B4-BE49-F238E27FC236}">
                <a16:creationId xmlns:a16="http://schemas.microsoft.com/office/drawing/2014/main" id="{D539AEA9-0AEF-4435-6B16-EE5D5C1AD7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3419475"/>
            <a:ext cx="5376862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5">
            <a:extLst>
              <a:ext uri="{FF2B5EF4-FFF2-40B4-BE49-F238E27FC236}">
                <a16:creationId xmlns:a16="http://schemas.microsoft.com/office/drawing/2014/main" id="{D5413D0A-D014-0C0D-F28E-E492EAA1CA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13" y="3406011"/>
            <a:ext cx="218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Fixed end stop</a:t>
            </a:r>
          </a:p>
        </p:txBody>
      </p:sp>
      <p:sp>
        <p:nvSpPr>
          <p:cNvPr id="19464" name="Text Box 6">
            <a:extLst>
              <a:ext uri="{FF2B5EF4-FFF2-40B4-BE49-F238E27FC236}">
                <a16:creationId xmlns:a16="http://schemas.microsoft.com/office/drawing/2014/main" id="{6A571719-CD26-A84B-E181-30CC444A65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1163" y="3635375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Slats</a:t>
            </a:r>
          </a:p>
        </p:txBody>
      </p:sp>
      <p:sp>
        <p:nvSpPr>
          <p:cNvPr id="19465" name="Text Box 7">
            <a:extLst>
              <a:ext uri="{FF2B5EF4-FFF2-40B4-BE49-F238E27FC236}">
                <a16:creationId xmlns:a16="http://schemas.microsoft.com/office/drawing/2014/main" id="{B44BBAA6-8621-4C50-5EDA-58154AD13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7788" y="4140202"/>
            <a:ext cx="1229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Edging </a:t>
            </a:r>
          </a:p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strips</a:t>
            </a:r>
          </a:p>
        </p:txBody>
      </p:sp>
      <p:sp>
        <p:nvSpPr>
          <p:cNvPr id="19466" name="Text Box 8">
            <a:extLst>
              <a:ext uri="{FF2B5EF4-FFF2-40B4-BE49-F238E27FC236}">
                <a16:creationId xmlns:a16="http://schemas.microsoft.com/office/drawing/2014/main" id="{D55F307A-05A1-04A0-3BF4-17DAC2749C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875" y="5651502"/>
            <a:ext cx="15215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Cramping</a:t>
            </a:r>
          </a:p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blocks</a:t>
            </a:r>
          </a:p>
        </p:txBody>
      </p:sp>
      <p:sp>
        <p:nvSpPr>
          <p:cNvPr id="19467" name="Text Box 9">
            <a:extLst>
              <a:ext uri="{FF2B5EF4-FFF2-40B4-BE49-F238E27FC236}">
                <a16:creationId xmlns:a16="http://schemas.microsoft.com/office/drawing/2014/main" id="{1E5D9F43-D7BE-2026-6644-503C0465C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7" y="6516688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Edging strip</a:t>
            </a:r>
          </a:p>
        </p:txBody>
      </p:sp>
      <p:sp>
        <p:nvSpPr>
          <p:cNvPr id="19468" name="Text Box 10">
            <a:extLst>
              <a:ext uri="{FF2B5EF4-FFF2-40B4-BE49-F238E27FC236}">
                <a16:creationId xmlns:a16="http://schemas.microsoft.com/office/drawing/2014/main" id="{32B91AA3-D53C-24D2-70E0-A9B698D067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5" y="5867400"/>
            <a:ext cx="166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Baseboard</a:t>
            </a:r>
          </a:p>
        </p:txBody>
      </p:sp>
      <p:pic>
        <p:nvPicPr>
          <p:cNvPr id="19469" name="Picture 12">
            <a:extLst>
              <a:ext uri="{FF2B5EF4-FFF2-40B4-BE49-F238E27FC236}">
                <a16:creationId xmlns:a16="http://schemas.microsoft.com/office/drawing/2014/main" id="{B38B124B-1A34-9B6D-253D-DCDE07548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6804025"/>
            <a:ext cx="12954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13">
            <a:extLst>
              <a:ext uri="{FF2B5EF4-FFF2-40B4-BE49-F238E27FC236}">
                <a16:creationId xmlns:a16="http://schemas.microsoft.com/office/drawing/2014/main" id="{C0BD47BC-D23A-3704-AAD2-2C9089C4B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77" y="7164388"/>
            <a:ext cx="1584325" cy="1185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14">
            <a:extLst>
              <a:ext uri="{FF2B5EF4-FFF2-40B4-BE49-F238E27FC236}">
                <a16:creationId xmlns:a16="http://schemas.microsoft.com/office/drawing/2014/main" id="{0E6F59EB-F8AE-C6DF-6FAF-1C7FCE7E3B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7" y="6659563"/>
            <a:ext cx="127317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72" name="Text Box 15">
            <a:extLst>
              <a:ext uri="{FF2B5EF4-FFF2-40B4-BE49-F238E27FC236}">
                <a16:creationId xmlns:a16="http://schemas.microsoft.com/office/drawing/2014/main" id="{33B424B4-43BA-AB8A-1497-12D1CEA8F9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40" y="8459788"/>
            <a:ext cx="21161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Tambour slats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07ABE5-7551-DC6C-60ED-AF37F71B0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5"/>
            <a:ext cx="6172200" cy="604837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2800" dirty="0"/>
              <a:t>Glazed Bar Doors: Name The Parts</a:t>
            </a: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2E0F6011-B0BA-5824-6F51-92931E8D50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2" y="1403350"/>
            <a:ext cx="1546225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Footer Placeholder 1">
            <a:extLst>
              <a:ext uri="{FF2B5EF4-FFF2-40B4-BE49-F238E27FC236}">
                <a16:creationId xmlns:a16="http://schemas.microsoft.com/office/drawing/2014/main" id="{F8982E82-E79B-1B5F-271B-8DA5E7C4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50" dirty="0">
                <a:latin typeface="+mj-lt"/>
              </a:rPr>
              <a:t>Jennifer Byrne 2022</a:t>
            </a:r>
          </a:p>
        </p:txBody>
      </p:sp>
      <p:sp>
        <p:nvSpPr>
          <p:cNvPr id="7177" name="Slide Number Placeholder 2">
            <a:extLst>
              <a:ext uri="{FF2B5EF4-FFF2-40B4-BE49-F238E27FC236}">
                <a16:creationId xmlns:a16="http://schemas.microsoft.com/office/drawing/2014/main" id="{3C961503-D9CC-8319-E37C-2CFD7462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6A6074C-048B-425F-B524-F614530F915A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  <p:pic>
        <p:nvPicPr>
          <p:cNvPr id="8198" name="Picture 5">
            <a:extLst>
              <a:ext uri="{FF2B5EF4-FFF2-40B4-BE49-F238E27FC236}">
                <a16:creationId xmlns:a16="http://schemas.microsoft.com/office/drawing/2014/main" id="{835EB239-4F6A-A16D-42C0-247A4563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94" b="8725"/>
          <a:stretch>
            <a:fillRect/>
          </a:stretch>
        </p:blipFill>
        <p:spPr bwMode="auto">
          <a:xfrm>
            <a:off x="1052513" y="1042990"/>
            <a:ext cx="1498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6">
            <a:extLst>
              <a:ext uri="{FF2B5EF4-FFF2-40B4-BE49-F238E27FC236}">
                <a16:creationId xmlns:a16="http://schemas.microsoft.com/office/drawing/2014/main" id="{1155299B-A3ED-8EE8-FE12-D3A47D04F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6252" y="3924300"/>
            <a:ext cx="6029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Name___________  Name____________</a:t>
            </a:r>
          </a:p>
        </p:txBody>
      </p:sp>
      <p:pic>
        <p:nvPicPr>
          <p:cNvPr id="8201" name="Picture 10">
            <a:extLst>
              <a:ext uri="{FF2B5EF4-FFF2-40B4-BE49-F238E27FC236}">
                <a16:creationId xmlns:a16="http://schemas.microsoft.com/office/drawing/2014/main" id="{F4B2EDF1-528D-DAE2-EFFA-4E319673C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r="15607" b="12994"/>
          <a:stretch>
            <a:fillRect/>
          </a:stretch>
        </p:blipFill>
        <p:spPr bwMode="auto">
          <a:xfrm>
            <a:off x="71168" y="4870894"/>
            <a:ext cx="6597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576DCBA-A982-0B5C-5D7D-A7162CB02DE1}"/>
              </a:ext>
            </a:extLst>
          </p:cNvPr>
          <p:cNvSpPr/>
          <p:nvPr/>
        </p:nvSpPr>
        <p:spPr>
          <a:xfrm>
            <a:off x="692696" y="5037669"/>
            <a:ext cx="13681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734B11-74AA-857E-0BC1-6BDE33E2ACB4}"/>
              </a:ext>
            </a:extLst>
          </p:cNvPr>
          <p:cNvSpPr/>
          <p:nvPr/>
        </p:nvSpPr>
        <p:spPr>
          <a:xfrm>
            <a:off x="4994358" y="5868144"/>
            <a:ext cx="1674460" cy="7199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A93776-BFE0-7A23-E967-98C3C75EB70F}"/>
              </a:ext>
            </a:extLst>
          </p:cNvPr>
          <p:cNvSpPr/>
          <p:nvPr/>
        </p:nvSpPr>
        <p:spPr>
          <a:xfrm>
            <a:off x="4725144" y="6842222"/>
            <a:ext cx="13681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5AFF81-801E-9832-3FCA-ED22E7DCDF24}"/>
              </a:ext>
            </a:extLst>
          </p:cNvPr>
          <p:cNvSpPr/>
          <p:nvPr/>
        </p:nvSpPr>
        <p:spPr>
          <a:xfrm>
            <a:off x="189182" y="5912825"/>
            <a:ext cx="13681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300740-A413-AE84-7CD3-FEAFB3447AE7}"/>
              </a:ext>
            </a:extLst>
          </p:cNvPr>
          <p:cNvSpPr/>
          <p:nvPr/>
        </p:nvSpPr>
        <p:spPr>
          <a:xfrm>
            <a:off x="189182" y="7742384"/>
            <a:ext cx="13681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A74229-6845-F38E-40F3-C76B091E47EF}"/>
              </a:ext>
            </a:extLst>
          </p:cNvPr>
          <p:cNvSpPr/>
          <p:nvPr/>
        </p:nvSpPr>
        <p:spPr>
          <a:xfrm>
            <a:off x="2960824" y="7716321"/>
            <a:ext cx="13681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531E07-275D-12DB-1CBA-0D105162EBC6}"/>
              </a:ext>
            </a:extLst>
          </p:cNvPr>
          <p:cNvSpPr/>
          <p:nvPr/>
        </p:nvSpPr>
        <p:spPr>
          <a:xfrm>
            <a:off x="4890864" y="7544874"/>
            <a:ext cx="1471645" cy="63311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607ABE5-7551-DC6C-60ED-AF37F71B0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5"/>
            <a:ext cx="6172200" cy="604837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GB" altLang="en-US" sz="2800"/>
              <a:t>Glazed Bar Doors</a:t>
            </a:r>
          </a:p>
        </p:txBody>
      </p:sp>
      <p:pic>
        <p:nvPicPr>
          <p:cNvPr id="8195" name="Picture 4">
            <a:extLst>
              <a:ext uri="{FF2B5EF4-FFF2-40B4-BE49-F238E27FC236}">
                <a16:creationId xmlns:a16="http://schemas.microsoft.com/office/drawing/2014/main" id="{2E0F6011-B0BA-5824-6F51-92931E8D504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2" y="1403350"/>
            <a:ext cx="1546225" cy="2592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6" name="Footer Placeholder 1">
            <a:extLst>
              <a:ext uri="{FF2B5EF4-FFF2-40B4-BE49-F238E27FC236}">
                <a16:creationId xmlns:a16="http://schemas.microsoft.com/office/drawing/2014/main" id="{F8982E82-E79B-1B5F-271B-8DA5E7C46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 sz="1050" dirty="0">
                <a:latin typeface="+mj-lt"/>
              </a:rPr>
              <a:t>Jennifer Byrne 2022</a:t>
            </a:r>
          </a:p>
        </p:txBody>
      </p:sp>
      <p:sp>
        <p:nvSpPr>
          <p:cNvPr id="7177" name="Slide Number Placeholder 2">
            <a:extLst>
              <a:ext uri="{FF2B5EF4-FFF2-40B4-BE49-F238E27FC236}">
                <a16:creationId xmlns:a16="http://schemas.microsoft.com/office/drawing/2014/main" id="{3C961503-D9CC-8319-E37C-2CFD7462F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96A6074C-048B-425F-B524-F614530F915A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  <p:pic>
        <p:nvPicPr>
          <p:cNvPr id="8198" name="Picture 5">
            <a:extLst>
              <a:ext uri="{FF2B5EF4-FFF2-40B4-BE49-F238E27FC236}">
                <a16:creationId xmlns:a16="http://schemas.microsoft.com/office/drawing/2014/main" id="{835EB239-4F6A-A16D-42C0-247A4563F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8394" b="8725"/>
          <a:stretch>
            <a:fillRect/>
          </a:stretch>
        </p:blipFill>
        <p:spPr bwMode="auto">
          <a:xfrm>
            <a:off x="1052513" y="1042990"/>
            <a:ext cx="1498600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Text Box 6">
            <a:extLst>
              <a:ext uri="{FF2B5EF4-FFF2-40B4-BE49-F238E27FC236}">
                <a16:creationId xmlns:a16="http://schemas.microsoft.com/office/drawing/2014/main" id="{1155299B-A3ED-8EE8-FE12-D3A47D04F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318" y="3998051"/>
            <a:ext cx="26257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Pane Bar Door</a:t>
            </a:r>
          </a:p>
        </p:txBody>
      </p:sp>
      <p:sp>
        <p:nvSpPr>
          <p:cNvPr id="8200" name="Text Box 7">
            <a:extLst>
              <a:ext uri="{FF2B5EF4-FFF2-40B4-BE49-F238E27FC236}">
                <a16:creationId xmlns:a16="http://schemas.microsoft.com/office/drawing/2014/main" id="{D83C7109-34CF-1A28-DE04-153A5BCAFA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4900" y="3995738"/>
            <a:ext cx="2522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Tracery Bar Door</a:t>
            </a:r>
          </a:p>
        </p:txBody>
      </p:sp>
      <p:pic>
        <p:nvPicPr>
          <p:cNvPr id="8201" name="Picture 10">
            <a:extLst>
              <a:ext uri="{FF2B5EF4-FFF2-40B4-BE49-F238E27FC236}">
                <a16:creationId xmlns:a16="http://schemas.microsoft.com/office/drawing/2014/main" id="{F4B2EDF1-528D-DAE2-EFFA-4E319673C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0" r="15607" b="12994"/>
          <a:stretch>
            <a:fillRect/>
          </a:stretch>
        </p:blipFill>
        <p:spPr bwMode="auto">
          <a:xfrm>
            <a:off x="0" y="4787900"/>
            <a:ext cx="659765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819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6-11-2007 12;05;33">
            <a:extLst>
              <a:ext uri="{FF2B5EF4-FFF2-40B4-BE49-F238E27FC236}">
                <a16:creationId xmlns:a16="http://schemas.microsoft.com/office/drawing/2014/main" id="{825F1240-8ED7-8E33-8060-4437C6EF21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5" y="971550"/>
            <a:ext cx="2376487" cy="4535488"/>
          </a:xfrm>
        </p:spPr>
      </p:pic>
      <p:sp>
        <p:nvSpPr>
          <p:cNvPr id="8209" name="Footer Placeholder 16">
            <a:extLst>
              <a:ext uri="{FF2B5EF4-FFF2-40B4-BE49-F238E27FC236}">
                <a16:creationId xmlns:a16="http://schemas.microsoft.com/office/drawing/2014/main" id="{0EB1E0D3-2C05-5129-3BB2-7D9CC1BB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8208" name="Slide Number Placeholder 15">
            <a:extLst>
              <a:ext uri="{FF2B5EF4-FFF2-40B4-BE49-F238E27FC236}">
                <a16:creationId xmlns:a16="http://schemas.microsoft.com/office/drawing/2014/main" id="{97BA3CDA-6062-841F-8019-F3AD7A5D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D89289D-6A57-4431-B00F-3B4FD66BA5E7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24E05516-9700-8FBA-FB28-8839227D3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03868"/>
            <a:ext cx="3813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Chippendale Bureau</a:t>
            </a:r>
          </a:p>
        </p:txBody>
      </p:sp>
      <p:pic>
        <p:nvPicPr>
          <p:cNvPr id="9222" name="Picture 7" descr="06-11-2007 12;05;33">
            <a:extLst>
              <a:ext uri="{FF2B5EF4-FFF2-40B4-BE49-F238E27FC236}">
                <a16:creationId xmlns:a16="http://schemas.microsoft.com/office/drawing/2014/main" id="{D6C687DD-93CF-E2D1-5726-607F21D1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900113"/>
            <a:ext cx="13652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8">
            <a:extLst>
              <a:ext uri="{FF2B5EF4-FFF2-40B4-BE49-F238E27FC236}">
                <a16:creationId xmlns:a16="http://schemas.microsoft.com/office/drawing/2014/main" id="{5AFB7CE6-729C-5636-E2F5-890909F3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414" y="926005"/>
            <a:ext cx="1556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1_______</a:t>
            </a: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792B76D5-7622-CDEE-8C4F-42941D6E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040" y="1682485"/>
            <a:ext cx="15568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2_______</a:t>
            </a:r>
          </a:p>
        </p:txBody>
      </p:sp>
      <p:sp>
        <p:nvSpPr>
          <p:cNvPr id="9225" name="Text Box 10">
            <a:extLst>
              <a:ext uri="{FF2B5EF4-FFF2-40B4-BE49-F238E27FC236}">
                <a16:creationId xmlns:a16="http://schemas.microsoft.com/office/drawing/2014/main" id="{B0D46839-A620-783B-0631-C754C8994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40" y="2981250"/>
            <a:ext cx="14702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______</a:t>
            </a: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C527E0DD-3BE2-7690-2733-3B227B1A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1336" y="3472524"/>
            <a:ext cx="13853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4______</a:t>
            </a:r>
          </a:p>
        </p:txBody>
      </p:sp>
      <p:sp>
        <p:nvSpPr>
          <p:cNvPr id="9227" name="Text Box 12">
            <a:extLst>
              <a:ext uri="{FF2B5EF4-FFF2-40B4-BE49-F238E27FC236}">
                <a16:creationId xmlns:a16="http://schemas.microsoft.com/office/drawing/2014/main" id="{B4D155F7-1169-74F2-9E44-172A72ED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40" y="5262563"/>
            <a:ext cx="19848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_________</a:t>
            </a:r>
          </a:p>
        </p:txBody>
      </p:sp>
      <p:sp>
        <p:nvSpPr>
          <p:cNvPr id="9228" name="Line 14">
            <a:extLst>
              <a:ext uri="{FF2B5EF4-FFF2-40B4-BE49-F238E27FC236}">
                <a16:creationId xmlns:a16="http://schemas.microsoft.com/office/drawing/2014/main" id="{29833C75-D54F-C947-3B7F-A50F8F4148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7727" y="1133475"/>
            <a:ext cx="3587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29" name="Line 15">
            <a:extLst>
              <a:ext uri="{FF2B5EF4-FFF2-40B4-BE49-F238E27FC236}">
                <a16:creationId xmlns:a16="http://schemas.microsoft.com/office/drawing/2014/main" id="{14152AF0-DCCB-4B42-4698-61B0FDD3B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2" y="205105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30" name="Line 16">
            <a:extLst>
              <a:ext uri="{FF2B5EF4-FFF2-40B4-BE49-F238E27FC236}">
                <a16:creationId xmlns:a16="http://schemas.microsoft.com/office/drawing/2014/main" id="{CE8E2C7B-DF9F-C880-CA7E-5E9103022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3348040"/>
            <a:ext cx="10080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31" name="Line 18">
            <a:extLst>
              <a:ext uri="{FF2B5EF4-FFF2-40B4-BE49-F238E27FC236}">
                <a16:creationId xmlns:a16="http://schemas.microsoft.com/office/drawing/2014/main" id="{2C2454BE-CAFA-BC14-597B-9E8FF9C221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8415" y="33480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32" name="Line 19">
            <a:extLst>
              <a:ext uri="{FF2B5EF4-FFF2-40B4-BE49-F238E27FC236}">
                <a16:creationId xmlns:a16="http://schemas.microsoft.com/office/drawing/2014/main" id="{E3200F0B-7348-8D84-1384-5CBC4074B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40" y="38512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33" name="Line 21">
            <a:extLst>
              <a:ext uri="{FF2B5EF4-FFF2-40B4-BE49-F238E27FC236}">
                <a16:creationId xmlns:a16="http://schemas.microsoft.com/office/drawing/2014/main" id="{8F7A039C-D052-A51B-FD38-D88C9AD27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7563" y="5219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2056A5-2DE8-4691-1ECD-27ED796D19B2}"/>
              </a:ext>
            </a:extLst>
          </p:cNvPr>
          <p:cNvSpPr txBox="1"/>
          <p:nvPr/>
        </p:nvSpPr>
        <p:spPr>
          <a:xfrm>
            <a:off x="765175" y="6732240"/>
            <a:ext cx="4898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Can you name each of the parts above? 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9934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06-11-2007 12;05;33">
            <a:extLst>
              <a:ext uri="{FF2B5EF4-FFF2-40B4-BE49-F238E27FC236}">
                <a16:creationId xmlns:a16="http://schemas.microsoft.com/office/drawing/2014/main" id="{825F1240-8ED7-8E33-8060-4437C6EF213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465" y="971550"/>
            <a:ext cx="2376487" cy="4535488"/>
          </a:xfrm>
        </p:spPr>
      </p:pic>
      <p:sp>
        <p:nvSpPr>
          <p:cNvPr id="8209" name="Footer Placeholder 16">
            <a:extLst>
              <a:ext uri="{FF2B5EF4-FFF2-40B4-BE49-F238E27FC236}">
                <a16:creationId xmlns:a16="http://schemas.microsoft.com/office/drawing/2014/main" id="{0EB1E0D3-2C05-5129-3BB2-7D9CC1BB6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8208" name="Slide Number Placeholder 15">
            <a:extLst>
              <a:ext uri="{FF2B5EF4-FFF2-40B4-BE49-F238E27FC236}">
                <a16:creationId xmlns:a16="http://schemas.microsoft.com/office/drawing/2014/main" id="{97BA3CDA-6062-841F-8019-F3AD7A5D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BD89289D-6A57-4431-B00F-3B4FD66BA5E7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  <p:sp>
        <p:nvSpPr>
          <p:cNvPr id="14339" name="Text Box 5">
            <a:extLst>
              <a:ext uri="{FF2B5EF4-FFF2-40B4-BE49-F238E27FC236}">
                <a16:creationId xmlns:a16="http://schemas.microsoft.com/office/drawing/2014/main" id="{24E05516-9700-8FBA-FB28-8839227D3E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5232" y="299549"/>
            <a:ext cx="38138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800" dirty="0">
                <a:solidFill>
                  <a:srgbClr val="002060"/>
                </a:solidFill>
                <a:latin typeface="+mj-lt"/>
              </a:rPr>
              <a:t>Chippendale Bureau</a:t>
            </a:r>
          </a:p>
        </p:txBody>
      </p:sp>
      <p:pic>
        <p:nvPicPr>
          <p:cNvPr id="9222" name="Picture 7" descr="06-11-2007 12;05;33">
            <a:extLst>
              <a:ext uri="{FF2B5EF4-FFF2-40B4-BE49-F238E27FC236}">
                <a16:creationId xmlns:a16="http://schemas.microsoft.com/office/drawing/2014/main" id="{D6C687DD-93CF-E2D1-5726-607F21D159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900113"/>
            <a:ext cx="1365250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8">
            <a:extLst>
              <a:ext uri="{FF2B5EF4-FFF2-40B4-BE49-F238E27FC236}">
                <a16:creationId xmlns:a16="http://schemas.microsoft.com/office/drawing/2014/main" id="{5AFB7CE6-729C-5636-E2F5-890909F38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40" y="946152"/>
            <a:ext cx="12477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E" altLang="en-US" sz="2400">
                <a:latin typeface="Arial" panose="020B0604020202020204" pitchFamily="34" charset="0"/>
                <a:cs typeface="Arial" panose="020B0604020202020204" pitchFamily="34" charset="0"/>
              </a:rPr>
              <a:t>Cornice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4" name="Text Box 9">
            <a:extLst>
              <a:ext uri="{FF2B5EF4-FFF2-40B4-BE49-F238E27FC236}">
                <a16:creationId xmlns:a16="http://schemas.microsoft.com/office/drawing/2014/main" id="{792B76D5-7622-CDEE-8C4F-42941D6E9A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40" y="1835150"/>
            <a:ext cx="14176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E" altLang="en-US" sz="2400">
                <a:latin typeface="Arial" panose="020B0604020202020204" pitchFamily="34" charset="0"/>
                <a:cs typeface="Arial" panose="020B0604020202020204" pitchFamily="34" charset="0"/>
              </a:rPr>
              <a:t>13 Pane</a:t>
            </a:r>
          </a:p>
          <a:p>
            <a:pPr eaLnBrk="1" hangingPunct="1"/>
            <a:r>
              <a:rPr lang="en-IE" altLang="en-US" sz="2400">
                <a:latin typeface="Arial" panose="020B0604020202020204" pitchFamily="34" charset="0"/>
                <a:cs typeface="Arial" panose="020B0604020202020204" pitchFamily="34" charset="0"/>
              </a:rPr>
              <a:t>Bar Door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5" name="Text Box 10">
            <a:extLst>
              <a:ext uri="{FF2B5EF4-FFF2-40B4-BE49-F238E27FC236}">
                <a16:creationId xmlns:a16="http://schemas.microsoft.com/office/drawing/2014/main" id="{B0D46839-A620-783B-0631-C754C8994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38" y="2916238"/>
            <a:ext cx="1263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E" altLang="en-US" sz="2400">
                <a:latin typeface="Arial" panose="020B0604020202020204" pitchFamily="34" charset="0"/>
                <a:cs typeface="Arial" panose="020B0604020202020204" pitchFamily="34" charset="0"/>
              </a:rPr>
              <a:t>Fall flap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6" name="Text Box 11">
            <a:extLst>
              <a:ext uri="{FF2B5EF4-FFF2-40B4-BE49-F238E27FC236}">
                <a16:creationId xmlns:a16="http://schemas.microsoft.com/office/drawing/2014/main" id="{C527E0DD-3BE2-7690-2733-3B227B1A0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5040" y="3609977"/>
            <a:ext cx="1127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E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Lopers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7" name="Text Box 12">
            <a:extLst>
              <a:ext uri="{FF2B5EF4-FFF2-40B4-BE49-F238E27FC236}">
                <a16:creationId xmlns:a16="http://schemas.microsoft.com/office/drawing/2014/main" id="{B4D155F7-1169-74F2-9E44-172A72EDFC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140" y="5262563"/>
            <a:ext cx="182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IE" altLang="en-US" sz="2400">
                <a:latin typeface="Arial" panose="020B0604020202020204" pitchFamily="34" charset="0"/>
                <a:cs typeface="Arial" panose="020B0604020202020204" pitchFamily="34" charset="0"/>
              </a:rPr>
              <a:t>Bracket feet</a:t>
            </a:r>
            <a:endParaRPr lang="en-US" alt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8" name="Line 14">
            <a:extLst>
              <a:ext uri="{FF2B5EF4-FFF2-40B4-BE49-F238E27FC236}">
                <a16:creationId xmlns:a16="http://schemas.microsoft.com/office/drawing/2014/main" id="{29833C75-D54F-C947-3B7F-A50F8F4148D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87727" y="1133475"/>
            <a:ext cx="358775" cy="714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29" name="Line 15">
            <a:extLst>
              <a:ext uri="{FF2B5EF4-FFF2-40B4-BE49-F238E27FC236}">
                <a16:creationId xmlns:a16="http://schemas.microsoft.com/office/drawing/2014/main" id="{14152AF0-DCCB-4B42-4698-61B0FDD3B65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29002" y="205105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30" name="Line 16">
            <a:extLst>
              <a:ext uri="{FF2B5EF4-FFF2-40B4-BE49-F238E27FC236}">
                <a16:creationId xmlns:a16="http://schemas.microsoft.com/office/drawing/2014/main" id="{CE8E2C7B-DF9F-C880-CA7E-5E9103022A8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38" y="3348040"/>
            <a:ext cx="1008062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31" name="Line 18">
            <a:extLst>
              <a:ext uri="{FF2B5EF4-FFF2-40B4-BE49-F238E27FC236}">
                <a16:creationId xmlns:a16="http://schemas.microsoft.com/office/drawing/2014/main" id="{2C2454BE-CAFA-BC14-597B-9E8FF9C221C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68415" y="33480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32" name="Line 19">
            <a:extLst>
              <a:ext uri="{FF2B5EF4-FFF2-40B4-BE49-F238E27FC236}">
                <a16:creationId xmlns:a16="http://schemas.microsoft.com/office/drawing/2014/main" id="{E3200F0B-7348-8D84-1384-5CBC4074BFD4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4540" y="3851275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  <p:sp>
        <p:nvSpPr>
          <p:cNvPr id="9233" name="Line 21">
            <a:extLst>
              <a:ext uri="{FF2B5EF4-FFF2-40B4-BE49-F238E27FC236}">
                <a16:creationId xmlns:a16="http://schemas.microsoft.com/office/drawing/2014/main" id="{8F7A039C-D052-A51B-FD38-D88C9AD2708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7563" y="5219700"/>
            <a:ext cx="215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956F5BD-F9FC-EDB5-736D-28A5B5126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53340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GB" altLang="en-US" sz="2800" dirty="0"/>
              <a:t>Glazed Bar Doors: Name The Parts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B8107A8A-FF99-1592-EB5C-804BB97A2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9338"/>
            <a:ext cx="6172200" cy="328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" name="Footer Placeholder 1">
            <a:extLst>
              <a:ext uri="{FF2B5EF4-FFF2-40B4-BE49-F238E27FC236}">
                <a16:creationId xmlns:a16="http://schemas.microsoft.com/office/drawing/2014/main" id="{D9D454A8-072F-7144-D715-246A29C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9227" name="Slide Number Placeholder 2">
            <a:extLst>
              <a:ext uri="{FF2B5EF4-FFF2-40B4-BE49-F238E27FC236}">
                <a16:creationId xmlns:a16="http://schemas.microsoft.com/office/drawing/2014/main" id="{50ADF0F1-27F3-142E-444B-7EF66EE4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8FF60FD-81B7-4C73-B14E-EAE429214C95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  <p:pic>
        <p:nvPicPr>
          <p:cNvPr id="10246" name="Picture 4">
            <a:extLst>
              <a:ext uri="{FF2B5EF4-FFF2-40B4-BE49-F238E27FC236}">
                <a16:creationId xmlns:a16="http://schemas.microsoft.com/office/drawing/2014/main" id="{8EFA9BAC-7BFE-758F-15B0-BA85C409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5" y="1258890"/>
            <a:ext cx="54006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6">
            <a:extLst>
              <a:ext uri="{FF2B5EF4-FFF2-40B4-BE49-F238E27FC236}">
                <a16:creationId xmlns:a16="http://schemas.microsoft.com/office/drawing/2014/main" id="{9BF8E52E-DCA5-9471-1ADA-07688BE0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2" y="7516813"/>
            <a:ext cx="25231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3___________</a:t>
            </a:r>
          </a:p>
        </p:txBody>
      </p:sp>
      <p:sp>
        <p:nvSpPr>
          <p:cNvPr id="10248" name="Text Box 7">
            <a:extLst>
              <a:ext uri="{FF2B5EF4-FFF2-40B4-BE49-F238E27FC236}">
                <a16:creationId xmlns:a16="http://schemas.microsoft.com/office/drawing/2014/main" id="{DE98E558-2172-2F2F-8714-2D5F8860A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7" y="4787900"/>
            <a:ext cx="15568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1_______</a:t>
            </a:r>
          </a:p>
        </p:txBody>
      </p:sp>
      <p:sp>
        <p:nvSpPr>
          <p:cNvPr id="10249" name="Text Box 8">
            <a:extLst>
              <a:ext uri="{FF2B5EF4-FFF2-40B4-BE49-F238E27FC236}">
                <a16:creationId xmlns:a16="http://schemas.microsoft.com/office/drawing/2014/main" id="{2BDA7FEA-911F-2A1C-F9C6-E2336CCD4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300788"/>
            <a:ext cx="170080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2_______</a:t>
            </a:r>
          </a:p>
        </p:txBody>
      </p:sp>
      <p:sp>
        <p:nvSpPr>
          <p:cNvPr id="10250" name="Text Box 9">
            <a:extLst>
              <a:ext uri="{FF2B5EF4-FFF2-40B4-BE49-F238E27FC236}">
                <a16:creationId xmlns:a16="http://schemas.microsoft.com/office/drawing/2014/main" id="{7C64B6E0-40CE-8E47-84C4-F3BD19A6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7" y="3708402"/>
            <a:ext cx="19992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Base boards </a:t>
            </a: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with blocks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BD5C0FDC-2B68-91D4-C480-C88319238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0658" y="7674275"/>
            <a:ext cx="2585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4_____________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06966BB-7F63-C89B-29A1-DDC7BE1BA240}"/>
              </a:ext>
            </a:extLst>
          </p:cNvPr>
          <p:cNvSpPr/>
          <p:nvPr/>
        </p:nvSpPr>
        <p:spPr>
          <a:xfrm>
            <a:off x="4172412" y="1482371"/>
            <a:ext cx="13681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DB6A27-4906-A70B-C62F-75774F6DB620}"/>
              </a:ext>
            </a:extLst>
          </p:cNvPr>
          <p:cNvSpPr/>
          <p:nvPr/>
        </p:nvSpPr>
        <p:spPr>
          <a:xfrm>
            <a:off x="5337309" y="2665608"/>
            <a:ext cx="1368152" cy="4616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DD7A78-3597-D2EB-769E-2FAAFDAC7314}"/>
              </a:ext>
            </a:extLst>
          </p:cNvPr>
          <p:cNvSpPr/>
          <p:nvPr/>
        </p:nvSpPr>
        <p:spPr>
          <a:xfrm>
            <a:off x="549277" y="3786488"/>
            <a:ext cx="1999264" cy="7101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1BF25F8-F86D-CF57-022D-CDD81C348972}"/>
              </a:ext>
            </a:extLst>
          </p:cNvPr>
          <p:cNvCxnSpPr/>
          <p:nvPr/>
        </p:nvCxnSpPr>
        <p:spPr>
          <a:xfrm flipH="1" flipV="1">
            <a:off x="3429000" y="6876256"/>
            <a:ext cx="1008112" cy="87138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6956F5BD-F9FC-EDB5-736D-28A5B51269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66713"/>
            <a:ext cx="6172200" cy="533400"/>
          </a:xfrm>
        </p:spPr>
        <p:txBody>
          <a:bodyPr wrap="square" numCol="1" anchorCtr="0" compatLnSpc="1">
            <a:prstTxWarp prst="textNoShape">
              <a:avLst/>
            </a:prstTxWarp>
            <a:normAutofit/>
          </a:bodyPr>
          <a:lstStyle/>
          <a:p>
            <a:r>
              <a:rPr lang="en-GB" altLang="en-US" sz="2800" dirty="0"/>
              <a:t>Glazed Bar Doors</a:t>
            </a:r>
          </a:p>
        </p:txBody>
      </p:sp>
      <p:pic>
        <p:nvPicPr>
          <p:cNvPr id="10243" name="Picture 5">
            <a:extLst>
              <a:ext uri="{FF2B5EF4-FFF2-40B4-BE49-F238E27FC236}">
                <a16:creationId xmlns:a16="http://schemas.microsoft.com/office/drawing/2014/main" id="{B8107A8A-FF99-1592-EB5C-804BB97A26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9338"/>
            <a:ext cx="6172200" cy="3282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6" name="Footer Placeholder 1">
            <a:extLst>
              <a:ext uri="{FF2B5EF4-FFF2-40B4-BE49-F238E27FC236}">
                <a16:creationId xmlns:a16="http://schemas.microsoft.com/office/drawing/2014/main" id="{D9D454A8-072F-7144-D715-246A29C3D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9227" name="Slide Number Placeholder 2">
            <a:extLst>
              <a:ext uri="{FF2B5EF4-FFF2-40B4-BE49-F238E27FC236}">
                <a16:creationId xmlns:a16="http://schemas.microsoft.com/office/drawing/2014/main" id="{50ADF0F1-27F3-142E-444B-7EF66EE4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48FF60FD-81B7-4C73-B14E-EAE429214C95}" type="slidenum">
              <a:rPr lang="en-GB" altLang="en-US" smtClean="0"/>
              <a:pPr>
                <a:defRPr/>
              </a:pPr>
              <a:t>7</a:t>
            </a:fld>
            <a:endParaRPr lang="en-GB" altLang="en-US"/>
          </a:p>
        </p:txBody>
      </p:sp>
      <p:pic>
        <p:nvPicPr>
          <p:cNvPr id="10246" name="Picture 4">
            <a:extLst>
              <a:ext uri="{FF2B5EF4-FFF2-40B4-BE49-F238E27FC236}">
                <a16:creationId xmlns:a16="http://schemas.microsoft.com/office/drawing/2014/main" id="{8EFA9BAC-7BFE-758F-15B0-BA85C4090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615" y="1258890"/>
            <a:ext cx="5400675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6">
            <a:extLst>
              <a:ext uri="{FF2B5EF4-FFF2-40B4-BE49-F238E27FC236}">
                <a16:creationId xmlns:a16="http://schemas.microsoft.com/office/drawing/2014/main" id="{9BF8E52E-DCA5-9471-1ADA-07688BE004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2" y="7516813"/>
            <a:ext cx="1844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Base board</a:t>
            </a:r>
          </a:p>
        </p:txBody>
      </p:sp>
      <p:sp>
        <p:nvSpPr>
          <p:cNvPr id="10248" name="Text Box 7">
            <a:extLst>
              <a:ext uri="{FF2B5EF4-FFF2-40B4-BE49-F238E27FC236}">
                <a16:creationId xmlns:a16="http://schemas.microsoft.com/office/drawing/2014/main" id="{DE98E558-2172-2F2F-8714-2D5F8860A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60577" y="4787900"/>
            <a:ext cx="930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Block</a:t>
            </a:r>
          </a:p>
        </p:txBody>
      </p:sp>
      <p:sp>
        <p:nvSpPr>
          <p:cNvPr id="10249" name="Text Box 8">
            <a:extLst>
              <a:ext uri="{FF2B5EF4-FFF2-40B4-BE49-F238E27FC236}">
                <a16:creationId xmlns:a16="http://schemas.microsoft.com/office/drawing/2014/main" id="{2BDA7FEA-911F-2A1C-F9C6-E2336CCD42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813" y="6300788"/>
            <a:ext cx="7921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Rib</a:t>
            </a:r>
          </a:p>
        </p:txBody>
      </p:sp>
      <p:sp>
        <p:nvSpPr>
          <p:cNvPr id="10250" name="Text Box 9">
            <a:extLst>
              <a:ext uri="{FF2B5EF4-FFF2-40B4-BE49-F238E27FC236}">
                <a16:creationId xmlns:a16="http://schemas.microsoft.com/office/drawing/2014/main" id="{7C64B6E0-40CE-8E47-84C4-F3BD19A6B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277" y="3708402"/>
            <a:ext cx="199926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Base boards </a:t>
            </a: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with blocks</a:t>
            </a:r>
          </a:p>
        </p:txBody>
      </p:sp>
      <p:sp>
        <p:nvSpPr>
          <p:cNvPr id="10251" name="Text Box 11">
            <a:extLst>
              <a:ext uri="{FF2B5EF4-FFF2-40B4-BE49-F238E27FC236}">
                <a16:creationId xmlns:a16="http://schemas.microsoft.com/office/drawing/2014/main" id="{BD5C0FDC-2B68-91D4-C480-C88319238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7196140"/>
            <a:ext cx="26324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Base boards with </a:t>
            </a: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Tracery pattern</a:t>
            </a:r>
          </a:p>
          <a:p>
            <a:pPr eaLnBrk="1" hangingPunct="1"/>
            <a:r>
              <a:rPr lang="en-GB" altLang="en-US" sz="2400">
                <a:latin typeface="Arial" panose="020B0604020202020204" pitchFamily="34" charset="0"/>
                <a:cs typeface="Arial" panose="020B0604020202020204" pitchFamily="34" charset="0"/>
              </a:rPr>
              <a:t>&amp; blocks</a:t>
            </a:r>
          </a:p>
        </p:txBody>
      </p:sp>
    </p:spTree>
    <p:extLst>
      <p:ext uri="{BB962C8B-B14F-4D97-AF65-F5344CB8AC3E}">
        <p14:creationId xmlns:p14="http://schemas.microsoft.com/office/powerpoint/2010/main" val="3312403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8">
            <a:extLst>
              <a:ext uri="{FF2B5EF4-FFF2-40B4-BE49-F238E27FC236}">
                <a16:creationId xmlns:a16="http://schemas.microsoft.com/office/drawing/2014/main" id="{06C7855E-253D-A59D-24BB-EFBB9F5DC5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2900" y="346549"/>
            <a:ext cx="6172200" cy="863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altLang="en-US" sz="2400" dirty="0"/>
              <a:t>Tambour Doors: Name The Parts </a:t>
            </a:r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7CCE6B3D-CBBA-EC45-FD49-0A15C13C5B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6592" b="20679"/>
          <a:stretch>
            <a:fillRect/>
          </a:stretch>
        </p:blipFill>
        <p:spPr bwMode="auto">
          <a:xfrm>
            <a:off x="2126159" y="1138981"/>
            <a:ext cx="4388941" cy="418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Footer Placeholder 1">
            <a:extLst>
              <a:ext uri="{FF2B5EF4-FFF2-40B4-BE49-F238E27FC236}">
                <a16:creationId xmlns:a16="http://schemas.microsoft.com/office/drawing/2014/main" id="{749D2F6A-2EE0-0A45-D0CD-7CB27159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17418" name="Slide Number Placeholder 2">
            <a:extLst>
              <a:ext uri="{FF2B5EF4-FFF2-40B4-BE49-F238E27FC236}">
                <a16:creationId xmlns:a16="http://schemas.microsoft.com/office/drawing/2014/main" id="{A61A186A-D429-BDEB-E329-1533235D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4171430-1A0B-4E8C-A4A6-5A47C4EA7E03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sp>
        <p:nvSpPr>
          <p:cNvPr id="18439" name="Text Box 11">
            <a:extLst>
              <a:ext uri="{FF2B5EF4-FFF2-40B4-BE49-F238E27FC236}">
                <a16:creationId xmlns:a16="http://schemas.microsoft.com/office/drawing/2014/main" id="{F38CA345-A744-28D2-5814-73D1B8111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3" y="1878087"/>
            <a:ext cx="2222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1___________</a:t>
            </a:r>
          </a:p>
        </p:txBody>
      </p:sp>
      <p:sp>
        <p:nvSpPr>
          <p:cNvPr id="18440" name="Text Box 12">
            <a:extLst>
              <a:ext uri="{FF2B5EF4-FFF2-40B4-BE49-F238E27FC236}">
                <a16:creationId xmlns:a16="http://schemas.microsoft.com/office/drawing/2014/main" id="{4E4AB0B6-3F77-435E-C335-2C7EDC4D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40" y="2411760"/>
            <a:ext cx="2066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2__________</a:t>
            </a:r>
          </a:p>
        </p:txBody>
      </p:sp>
      <p:sp>
        <p:nvSpPr>
          <p:cNvPr id="18441" name="Text Box 13">
            <a:extLst>
              <a:ext uri="{FF2B5EF4-FFF2-40B4-BE49-F238E27FC236}">
                <a16:creationId xmlns:a16="http://schemas.microsoft.com/office/drawing/2014/main" id="{F29CC270-65D0-0249-BDB5-5C20FFE5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851920"/>
            <a:ext cx="2066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 _________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492D6F01-6881-1178-82D8-5F2B85333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228085"/>
            <a:ext cx="2736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4___________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44402F-312C-241F-223B-92C13D62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9" y="5284582"/>
            <a:ext cx="5376862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E22A330-7937-4E1A-77CF-738042B7C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9" y="4977555"/>
            <a:ext cx="27574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6______________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9FF9DFE-19B2-B27C-1375-CF13291A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112" y="5630418"/>
            <a:ext cx="19848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 _________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D5C57BB-5390-06A3-9948-77A27AAD7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916" y="6182222"/>
            <a:ext cx="241444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8____________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FC49659-965B-95B7-3FE8-EBB718E80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8334" y="7092280"/>
            <a:ext cx="13853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9______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7CA206A-C8ED-2BDA-339F-0DE546E8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35" y="7696654"/>
            <a:ext cx="22200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11__________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3F14448-73BB-E31E-C794-C95BC6E6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089" y="8279247"/>
            <a:ext cx="25859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10____________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1A3998-149A-113B-80C9-81F8421BB2C0}"/>
              </a:ext>
            </a:extLst>
          </p:cNvPr>
          <p:cNvCxnSpPr/>
          <p:nvPr/>
        </p:nvCxnSpPr>
        <p:spPr>
          <a:xfrm flipH="1">
            <a:off x="4653136" y="2960346"/>
            <a:ext cx="1008112" cy="747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Box 6">
            <a:extLst>
              <a:ext uri="{FF2B5EF4-FFF2-40B4-BE49-F238E27FC236}">
                <a16:creationId xmlns:a16="http://schemas.microsoft.com/office/drawing/2014/main" id="{2F905DB0-CB40-37CF-0BD7-EE5DCC924D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339" y="2459477"/>
            <a:ext cx="12137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5_____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8">
            <a:extLst>
              <a:ext uri="{FF2B5EF4-FFF2-40B4-BE49-F238E27FC236}">
                <a16:creationId xmlns:a16="http://schemas.microsoft.com/office/drawing/2014/main" id="{06C7855E-253D-A59D-24BB-EFBB9F5DC57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2900" y="346549"/>
            <a:ext cx="6172200" cy="8636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r>
              <a:rPr lang="en-GB" altLang="en-US" sz="2400" dirty="0"/>
              <a:t>Tambour Doors</a:t>
            </a:r>
          </a:p>
        </p:txBody>
      </p:sp>
      <p:pic>
        <p:nvPicPr>
          <p:cNvPr id="18436" name="Picture 10">
            <a:extLst>
              <a:ext uri="{FF2B5EF4-FFF2-40B4-BE49-F238E27FC236}">
                <a16:creationId xmlns:a16="http://schemas.microsoft.com/office/drawing/2014/main" id="{7CCE6B3D-CBBA-EC45-FD49-0A15C13C5B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6" r="6592" b="20679"/>
          <a:stretch>
            <a:fillRect/>
          </a:stretch>
        </p:blipFill>
        <p:spPr bwMode="auto">
          <a:xfrm>
            <a:off x="2126159" y="1138981"/>
            <a:ext cx="4388941" cy="418441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7" name="Footer Placeholder 1">
            <a:extLst>
              <a:ext uri="{FF2B5EF4-FFF2-40B4-BE49-F238E27FC236}">
                <a16:creationId xmlns:a16="http://schemas.microsoft.com/office/drawing/2014/main" id="{749D2F6A-2EE0-0A45-D0CD-7CB271597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GB" altLang="en-US"/>
              <a:t>Jennifer Byrne 2022</a:t>
            </a:r>
          </a:p>
        </p:txBody>
      </p:sp>
      <p:sp>
        <p:nvSpPr>
          <p:cNvPr id="17418" name="Slide Number Placeholder 2">
            <a:extLst>
              <a:ext uri="{FF2B5EF4-FFF2-40B4-BE49-F238E27FC236}">
                <a16:creationId xmlns:a16="http://schemas.microsoft.com/office/drawing/2014/main" id="{A61A186A-D429-BDEB-E329-1533235DA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24171430-1A0B-4E8C-A4A6-5A47C4EA7E03}" type="slidenum">
              <a:rPr lang="en-GB" altLang="en-US" smtClean="0"/>
              <a:pPr>
                <a:defRPr/>
              </a:pPr>
              <a:t>9</a:t>
            </a:fld>
            <a:endParaRPr lang="en-GB" altLang="en-US"/>
          </a:p>
        </p:txBody>
      </p:sp>
      <p:sp>
        <p:nvSpPr>
          <p:cNvPr id="18439" name="Text Box 11">
            <a:extLst>
              <a:ext uri="{FF2B5EF4-FFF2-40B4-BE49-F238E27FC236}">
                <a16:creationId xmlns:a16="http://schemas.microsoft.com/office/drawing/2014/main" id="{F38CA345-A744-28D2-5814-73D1B81112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3" y="1781380"/>
            <a:ext cx="22225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Feed in groove</a:t>
            </a:r>
          </a:p>
        </p:txBody>
      </p:sp>
      <p:sp>
        <p:nvSpPr>
          <p:cNvPr id="18440" name="Text Box 12">
            <a:extLst>
              <a:ext uri="{FF2B5EF4-FFF2-40B4-BE49-F238E27FC236}">
                <a16:creationId xmlns:a16="http://schemas.microsoft.com/office/drawing/2014/main" id="{4E4AB0B6-3F77-435E-C335-2C7EDC4DD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3" y="2498681"/>
            <a:ext cx="2066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False interior</a:t>
            </a:r>
          </a:p>
        </p:txBody>
      </p:sp>
      <p:sp>
        <p:nvSpPr>
          <p:cNvPr id="18441" name="Text Box 13">
            <a:extLst>
              <a:ext uri="{FF2B5EF4-FFF2-40B4-BE49-F238E27FC236}">
                <a16:creationId xmlns:a16="http://schemas.microsoft.com/office/drawing/2014/main" id="{F29CC270-65D0-0249-BDB5-5C20FFE5B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3944659"/>
            <a:ext cx="206604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Locking rail</a:t>
            </a:r>
          </a:p>
        </p:txBody>
      </p:sp>
      <p:sp>
        <p:nvSpPr>
          <p:cNvPr id="18442" name="Text Box 14">
            <a:extLst>
              <a:ext uri="{FF2B5EF4-FFF2-40B4-BE49-F238E27FC236}">
                <a16:creationId xmlns:a16="http://schemas.microsoft.com/office/drawing/2014/main" id="{492D6F01-6881-1178-82D8-5F2B85333F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" y="4403192"/>
            <a:ext cx="273660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Finger Rail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44402F-312C-241F-223B-92C13D62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69" y="5284582"/>
            <a:ext cx="5376862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>
            <a:extLst>
              <a:ext uri="{FF2B5EF4-FFF2-40B4-BE49-F238E27FC236}">
                <a16:creationId xmlns:a16="http://schemas.microsoft.com/office/drawing/2014/main" id="{0E22A330-7937-4E1A-77CF-738042B7C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259" y="4977555"/>
            <a:ext cx="218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Fixed end stop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9FF9DFE-19B2-B27C-1375-CF13291AD0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112" y="5630418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Slats</a:t>
            </a: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4D5C57BB-5390-06A3-9948-77A27AAD7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7575" y="6147414"/>
            <a:ext cx="122982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Edging </a:t>
            </a:r>
          </a:p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strips</a:t>
            </a:r>
          </a:p>
        </p:txBody>
      </p:sp>
      <p:sp>
        <p:nvSpPr>
          <p:cNvPr id="8" name="Text Box 8">
            <a:extLst>
              <a:ext uri="{FF2B5EF4-FFF2-40B4-BE49-F238E27FC236}">
                <a16:creationId xmlns:a16="http://schemas.microsoft.com/office/drawing/2014/main" id="{2FC49659-965B-95B7-3FE8-EBB718E80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6430" y="7525503"/>
            <a:ext cx="152157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Cramping</a:t>
            </a:r>
          </a:p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blocks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77CA206A-C8ED-2BDA-339F-0DE546E826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35" y="7696654"/>
            <a:ext cx="1660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Baseboard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B3F14448-73BB-E31E-C794-C95BC6E6C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6089" y="8279247"/>
            <a:ext cx="17954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Edging strip</a:t>
            </a:r>
          </a:p>
        </p:txBody>
      </p:sp>
      <p:sp>
        <p:nvSpPr>
          <p:cNvPr id="2" name="Text Box 6">
            <a:extLst>
              <a:ext uri="{FF2B5EF4-FFF2-40B4-BE49-F238E27FC236}">
                <a16:creationId xmlns:a16="http://schemas.microsoft.com/office/drawing/2014/main" id="{04A04F80-94C7-8979-4718-E2D8F8228C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59339" y="2459477"/>
            <a:ext cx="8620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GB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Slats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658ECBC-DA66-3C18-DC8D-2E4F36BDDA3D}"/>
              </a:ext>
            </a:extLst>
          </p:cNvPr>
          <p:cNvCxnSpPr/>
          <p:nvPr/>
        </p:nvCxnSpPr>
        <p:spPr>
          <a:xfrm flipH="1">
            <a:off x="4653136" y="2960346"/>
            <a:ext cx="1008112" cy="7475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177922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307</TotalTime>
  <Words>266</Words>
  <Application>Microsoft Office PowerPoint</Application>
  <PresentationFormat>On-screen Show (4:3)</PresentationFormat>
  <Paragraphs>111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Arial</vt:lpstr>
      <vt:lpstr>Calibri Light</vt:lpstr>
      <vt:lpstr>Wood Type</vt:lpstr>
      <vt:lpstr>Door Styles</vt:lpstr>
      <vt:lpstr>Glazed Bar Doors: Name The Parts</vt:lpstr>
      <vt:lpstr>Glazed Bar Doors</vt:lpstr>
      <vt:lpstr>PowerPoint Presentation</vt:lpstr>
      <vt:lpstr>PowerPoint Presentation</vt:lpstr>
      <vt:lpstr>Glazed Bar Doors: Name The Parts</vt:lpstr>
      <vt:lpstr>Glazed Bar Doors</vt:lpstr>
      <vt:lpstr>PowerPoint Presentation</vt:lpstr>
      <vt:lpstr>PowerPoint Presentation</vt:lpstr>
      <vt:lpstr>Tambour Doors</vt:lpstr>
      <vt:lpstr>Tambour Doors</vt:lpstr>
    </vt:vector>
  </TitlesOfParts>
  <Company>DIT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Jennifer Byrne</dc:creator>
  <cp:lastModifiedBy>Jennifer Byrne</cp:lastModifiedBy>
  <cp:revision>21</cp:revision>
  <dcterms:created xsi:type="dcterms:W3CDTF">2008-02-14T18:33:00Z</dcterms:created>
  <dcterms:modified xsi:type="dcterms:W3CDTF">2022-10-11T09:27:55Z</dcterms:modified>
</cp:coreProperties>
</file>