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6" r:id="rId2"/>
    <p:sldId id="284" r:id="rId3"/>
    <p:sldId id="265" r:id="rId4"/>
    <p:sldId id="279" r:id="rId5"/>
    <p:sldId id="280" r:id="rId6"/>
    <p:sldId id="281" r:id="rId7"/>
    <p:sldId id="294" r:id="rId8"/>
    <p:sldId id="283" r:id="rId9"/>
    <p:sldId id="282" r:id="rId10"/>
    <p:sldId id="285" r:id="rId11"/>
    <p:sldId id="286" r:id="rId12"/>
    <p:sldId id="287" r:id="rId13"/>
    <p:sldId id="288" r:id="rId14"/>
    <p:sldId id="289" r:id="rId15"/>
    <p:sldId id="291" r:id="rId16"/>
    <p:sldId id="292" r:id="rId17"/>
    <p:sldId id="293" r:id="rId18"/>
  </p:sldIdLst>
  <p:sldSz cx="16256000" cy="12192000"/>
  <p:notesSz cx="6858000" cy="9144000"/>
  <p:custDataLst>
    <p:tags r:id="rId2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79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F1654-20FE-475D-B9C3-61C829ADFCBC}" type="datetimeFigureOut">
              <a:rPr lang="en-IE" smtClean="0"/>
              <a:t>30/01/2026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D93C4D-2AB1-49C0-A63A-83604341AF6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75187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D93C4D-2AB1-49C0-A63A-83604341AF6E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06150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21E010-EBE8-B8E4-9A79-653ABD4A29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F7B073-AFE6-AE60-9FD3-D990462604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B9FA1B-0C83-828E-CA53-EB6385CB5F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81CB94-4861-F1CD-8275-B008325A34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D93C4D-2AB1-49C0-A63A-83604341AF6E}" type="slidenum">
              <a:rPr lang="en-IE" smtClean="0"/>
              <a:t>10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2464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1F8C5-704C-8CA0-84D7-A2744FA5B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1AA61E-41E3-1C54-DE6A-E3EFB041E8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37CD80-6250-1194-23BA-E74E153F3C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D2772D-C624-0BA5-860B-E7AD7E0137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D93C4D-2AB1-49C0-A63A-83604341AF6E}" type="slidenum">
              <a:rPr lang="en-IE" smtClean="0"/>
              <a:t>11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08986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8AC57F-2202-113B-80B3-99ECA8515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892120-ED30-B508-CC3A-AE52D00FF9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103BB8-4597-29AC-B6A1-612D3466DC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A75460-D764-715A-E6F0-3383C611CC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D93C4D-2AB1-49C0-A63A-83604341AF6E}" type="slidenum">
              <a:rPr lang="en-IE" smtClean="0"/>
              <a:t>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478860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3C268C-7069-CB8C-1C97-23281C719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A47A5B-33BB-9997-D81E-BB03301DF3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B71D4C-01D9-BAE0-C19B-2B941E95EE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0E4C59-AE8C-641E-7F1F-B96C2766DF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D93C4D-2AB1-49C0-A63A-83604341AF6E}" type="slidenum">
              <a:rPr lang="en-IE" smtClean="0"/>
              <a:t>13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564893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B7ABD7-CA46-6602-8380-F88D0655F1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400E46-BA5F-9E67-82B2-9C6FEA7C10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F582E1-BA8B-23BF-ADBF-3C3695B478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865E76-5261-F74C-9F76-4DF68BEBE3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D93C4D-2AB1-49C0-A63A-83604341AF6E}" type="slidenum">
              <a:rPr lang="en-IE" smtClean="0"/>
              <a:t>14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172066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28F2C9-44D8-3E19-A86B-C975C5E30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A73D6B-E458-ECFB-DCC4-39710148B2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274875-A59C-1101-8AF1-80B99BCEA9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880C2D-0202-E3A2-EE23-A394541885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D93C4D-2AB1-49C0-A63A-83604341AF6E}" type="slidenum">
              <a:rPr lang="en-IE" smtClean="0"/>
              <a:t>15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733679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09F45-AF6E-03FC-3FED-F21D8E8A6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DF8182-3511-0482-7BB5-8FF9D67428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3FA6B0-7AEC-C7D1-3B5E-90074D7385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49A921-95D6-6E75-A238-9EB807205B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D93C4D-2AB1-49C0-A63A-83604341AF6E}" type="slidenum">
              <a:rPr lang="en-IE" smtClean="0"/>
              <a:t>16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117760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7B5DC4-74FB-CB74-4161-073C51450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29A495-1B32-2E89-3D8D-B6504BD76F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12E990-7430-EBAE-BB51-7318011E9B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717339-C874-59AA-514F-6E4E3B816F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D93C4D-2AB1-49C0-A63A-83604341AF6E}" type="slidenum">
              <a:rPr lang="en-IE" smtClean="0"/>
              <a:t>17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0319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0124" y="1426310"/>
            <a:ext cx="9988471" cy="4518100"/>
          </a:xfrm>
        </p:spPr>
        <p:txBody>
          <a:bodyPr bIns="0" anchor="b">
            <a:normAutofit/>
          </a:bodyPr>
          <a:lstStyle>
            <a:lvl1pPr algn="l">
              <a:defRPr sz="44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0124" y="6277699"/>
            <a:ext cx="9988471" cy="1737993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2844" b="0" cap="all" baseline="0">
                <a:solidFill>
                  <a:schemeClr val="tx1"/>
                </a:solidFill>
              </a:defRPr>
            </a:lvl1pPr>
            <a:lvl2pPr marL="609608" indent="0" algn="ctr">
              <a:buNone/>
              <a:defRPr sz="2667"/>
            </a:lvl2pPr>
            <a:lvl3pPr marL="1219215" indent="0" algn="ctr">
              <a:buNone/>
              <a:defRPr sz="2400"/>
            </a:lvl3pPr>
            <a:lvl4pPr marL="1828823" indent="0" algn="ctr">
              <a:buNone/>
              <a:defRPr sz="2133"/>
            </a:lvl4pPr>
            <a:lvl5pPr marL="2438430" indent="0" algn="ctr">
              <a:buNone/>
              <a:defRPr sz="2133"/>
            </a:lvl5pPr>
            <a:lvl6pPr marL="3048038" indent="0" algn="ctr">
              <a:buNone/>
              <a:defRPr sz="2133"/>
            </a:lvl6pPr>
            <a:lvl7pPr marL="3657646" indent="0" algn="ctr">
              <a:buNone/>
              <a:defRPr sz="2133"/>
            </a:lvl7pPr>
            <a:lvl8pPr marL="4267253" indent="0" algn="ctr">
              <a:buNone/>
              <a:defRPr sz="2133"/>
            </a:lvl8pPr>
            <a:lvl9pPr marL="4876861" indent="0" algn="ctr">
              <a:buNone/>
              <a:defRPr sz="2133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8BEF-753C-442E-BEA4-F9B0EF2381B9}" type="datetime1">
              <a:rPr lang="en-IE" smtClean="0"/>
              <a:t>30/01/2026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60123" y="585437"/>
            <a:ext cx="5486741" cy="549691"/>
          </a:xfrm>
        </p:spPr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550584" y="1420396"/>
            <a:ext cx="1425787" cy="895250"/>
          </a:xfrm>
        </p:spPr>
        <p:txBody>
          <a:bodyPr/>
          <a:lstStyle/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  <p:cxnSp>
        <p:nvCxnSpPr>
          <p:cNvPr id="15" name="Straight Connector 14"/>
          <p:cNvCxnSpPr/>
          <p:nvPr/>
        </p:nvCxnSpPr>
        <p:spPr>
          <a:xfrm>
            <a:off x="4260124" y="6272964"/>
            <a:ext cx="998847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3627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2566207" y="3283712"/>
            <a:ext cx="1168238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2467C-A2C8-4289-8E42-794380AF2D75}" type="datetime1">
              <a:rPr lang="en-IE" smtClean="0"/>
              <a:t>30/01/2026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8728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98717" y="1420399"/>
            <a:ext cx="1960937" cy="8284247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6207" y="1420399"/>
            <a:ext cx="9424169" cy="82842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AA3B-F94D-4804-B431-F88BC896C72F}" type="datetime1">
              <a:rPr lang="en-IE" smtClean="0"/>
              <a:t>30/01/2026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298716" y="1420399"/>
            <a:ext cx="0" cy="8284247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6724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>
            <a:lvl1pPr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B575B-881A-459E-BFA8-BEA3F2048969}" type="datetime1">
              <a:rPr lang="en-IE" smtClean="0"/>
              <a:t>30/01/2026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  <p:cxnSp>
        <p:nvCxnSpPr>
          <p:cNvPr id="33" name="Straight Connector 32"/>
          <p:cNvCxnSpPr/>
          <p:nvPr/>
        </p:nvCxnSpPr>
        <p:spPr>
          <a:xfrm>
            <a:off x="2566207" y="3283712"/>
            <a:ext cx="1168238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6039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6206" y="3122009"/>
            <a:ext cx="9985781" cy="3356356"/>
          </a:xfrm>
        </p:spPr>
        <p:txBody>
          <a:bodyPr anchor="b">
            <a:normAutofit/>
          </a:bodyPr>
          <a:lstStyle>
            <a:lvl1pPr algn="l">
              <a:defRPr sz="56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6208" y="6766571"/>
            <a:ext cx="9985781" cy="1800763"/>
          </a:xfrm>
        </p:spPr>
        <p:txBody>
          <a:bodyPr tIns="91440"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</a:defRPr>
            </a:lvl1pPr>
            <a:lvl2pPr marL="609608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21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82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43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803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646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25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861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DE9E-34C2-4985-BB67-83A13281F098}" type="datetime1">
              <a:rPr lang="en-IE" smtClean="0"/>
              <a:t>30/01/2026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  <p:cxnSp>
        <p:nvCxnSpPr>
          <p:cNvPr id="15" name="Straight Connector 14"/>
          <p:cNvCxnSpPr/>
          <p:nvPr/>
        </p:nvCxnSpPr>
        <p:spPr>
          <a:xfrm>
            <a:off x="2566206" y="6764418"/>
            <a:ext cx="998578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4578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6207" y="1430916"/>
            <a:ext cx="11682388" cy="18832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66205" y="3580331"/>
            <a:ext cx="5557104" cy="61112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91879" y="3580332"/>
            <a:ext cx="5556715" cy="61112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C8C03-FA5E-4C88-ABEB-3426650F8865}" type="datetime1">
              <a:rPr lang="en-IE" smtClean="0"/>
              <a:t>30/01/2026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  <p:cxnSp>
        <p:nvCxnSpPr>
          <p:cNvPr id="33" name="Straight Connector 32"/>
          <p:cNvCxnSpPr/>
          <p:nvPr/>
        </p:nvCxnSpPr>
        <p:spPr>
          <a:xfrm>
            <a:off x="2566207" y="3283712"/>
            <a:ext cx="1168238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6217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2566207" y="3283712"/>
            <a:ext cx="1168238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6206" y="1429626"/>
            <a:ext cx="11682389" cy="1877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6206" y="3590312"/>
            <a:ext cx="5556917" cy="1425676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3911" b="0" cap="all" baseline="0">
                <a:solidFill>
                  <a:schemeClr val="accent1"/>
                </a:solidFill>
              </a:defRPr>
            </a:lvl1pPr>
            <a:lvl2pPr marL="609608" indent="0">
              <a:buNone/>
              <a:defRPr sz="2667" b="1"/>
            </a:lvl2pPr>
            <a:lvl3pPr marL="1219215" indent="0">
              <a:buNone/>
              <a:defRPr sz="2400" b="1"/>
            </a:lvl3pPr>
            <a:lvl4pPr marL="1828823" indent="0">
              <a:buNone/>
              <a:defRPr sz="2133" b="1"/>
            </a:lvl4pPr>
            <a:lvl5pPr marL="2438430" indent="0">
              <a:buNone/>
              <a:defRPr sz="2133" b="1"/>
            </a:lvl5pPr>
            <a:lvl6pPr marL="3048038" indent="0">
              <a:buNone/>
              <a:defRPr sz="2133" b="1"/>
            </a:lvl6pPr>
            <a:lvl7pPr marL="3657646" indent="0">
              <a:buNone/>
              <a:defRPr sz="2133" b="1"/>
            </a:lvl7pPr>
            <a:lvl8pPr marL="4267253" indent="0">
              <a:buNone/>
              <a:defRPr sz="2133" b="1"/>
            </a:lvl8pPr>
            <a:lvl9pPr marL="4876861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6206" y="5020925"/>
            <a:ext cx="5556917" cy="47012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691879" y="3596453"/>
            <a:ext cx="5556715" cy="1426199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3911" b="0" cap="all" baseline="0">
                <a:solidFill>
                  <a:schemeClr val="accent1"/>
                </a:solidFill>
              </a:defRPr>
            </a:lvl1pPr>
            <a:lvl2pPr marL="609608" indent="0">
              <a:buNone/>
              <a:defRPr sz="2667" b="1"/>
            </a:lvl2pPr>
            <a:lvl3pPr marL="1219215" indent="0">
              <a:buNone/>
              <a:defRPr sz="2400" b="1"/>
            </a:lvl3pPr>
            <a:lvl4pPr marL="1828823" indent="0">
              <a:buNone/>
              <a:defRPr sz="2133" b="1"/>
            </a:lvl4pPr>
            <a:lvl5pPr marL="2438430" indent="0">
              <a:buNone/>
              <a:defRPr sz="2133" b="1"/>
            </a:lvl5pPr>
            <a:lvl6pPr marL="3048038" indent="0">
              <a:buNone/>
              <a:defRPr sz="2133" b="1"/>
            </a:lvl6pPr>
            <a:lvl7pPr marL="3657646" indent="0">
              <a:buNone/>
              <a:defRPr sz="2133" b="1"/>
            </a:lvl7pPr>
            <a:lvl8pPr marL="4267253" indent="0">
              <a:buNone/>
              <a:defRPr sz="2133" b="1"/>
            </a:lvl8pPr>
            <a:lvl9pPr marL="4876861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691879" y="5015985"/>
            <a:ext cx="5556715" cy="46886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D4FD1-60D5-40B5-B2F7-69FEAFF05616}" type="datetime1">
              <a:rPr lang="en-IE" smtClean="0"/>
              <a:t>30/01/2026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75970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2566207" y="3283712"/>
            <a:ext cx="1168238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5572C-E64B-44A4-97CE-08D26600F03B}" type="datetime1">
              <a:rPr lang="en-IE" smtClean="0"/>
              <a:t>30/01/2026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70590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D9B1D-07C7-4DC0-B69E-01C40F2905A7}" type="datetime1">
              <a:rPr lang="en-IE" smtClean="0"/>
              <a:t>30/01/2026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04781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8297" y="1420397"/>
            <a:ext cx="4312800" cy="3994875"/>
          </a:xfrm>
        </p:spPr>
        <p:txBody>
          <a:bodyPr anchor="b">
            <a:normAutofit/>
          </a:bodyPr>
          <a:lstStyle>
            <a:lvl1pPr algn="l"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2944" y="1420398"/>
            <a:ext cx="6805650" cy="8282357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58298" y="5698653"/>
            <a:ext cx="4315323" cy="3996766"/>
          </a:xfrm>
        </p:spPr>
        <p:txBody>
          <a:bodyPr>
            <a:normAutofit/>
          </a:bodyPr>
          <a:lstStyle>
            <a:lvl1pPr marL="0" indent="0" algn="l">
              <a:buNone/>
              <a:defRPr sz="2844"/>
            </a:lvl1pPr>
            <a:lvl2pPr marL="609608" indent="0">
              <a:buNone/>
              <a:defRPr sz="1867"/>
            </a:lvl2pPr>
            <a:lvl3pPr marL="1219215" indent="0">
              <a:buNone/>
              <a:defRPr sz="1600"/>
            </a:lvl3pPr>
            <a:lvl4pPr marL="1828823" indent="0">
              <a:buNone/>
              <a:defRPr sz="1333"/>
            </a:lvl4pPr>
            <a:lvl5pPr marL="2438430" indent="0">
              <a:buNone/>
              <a:defRPr sz="1333"/>
            </a:lvl5pPr>
            <a:lvl6pPr marL="3048038" indent="0">
              <a:buNone/>
              <a:defRPr sz="1333"/>
            </a:lvl6pPr>
            <a:lvl7pPr marL="3657646" indent="0">
              <a:buNone/>
              <a:defRPr sz="1333"/>
            </a:lvl7pPr>
            <a:lvl8pPr marL="4267253" indent="0">
              <a:buNone/>
              <a:defRPr sz="1333"/>
            </a:lvl8pPr>
            <a:lvl9pPr marL="4876861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895B4-0B94-4D20-8284-9F140DAFDD40}" type="datetime1">
              <a:rPr lang="en-IE" smtClean="0"/>
              <a:t>30/01/2026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  <p:cxnSp>
        <p:nvCxnSpPr>
          <p:cNvPr id="17" name="Straight Connector 16"/>
          <p:cNvCxnSpPr/>
          <p:nvPr/>
        </p:nvCxnSpPr>
        <p:spPr>
          <a:xfrm>
            <a:off x="2563108" y="5698651"/>
            <a:ext cx="43080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0351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8882669" y="857194"/>
            <a:ext cx="6242466" cy="9153957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7375" y="2008023"/>
            <a:ext cx="5768773" cy="3254372"/>
          </a:xfrm>
        </p:spPr>
        <p:txBody>
          <a:bodyPr anchor="b">
            <a:normAutofit/>
          </a:bodyPr>
          <a:lstStyle>
            <a:lvl1pPr>
              <a:defRPr sz="56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026894" y="1995633"/>
            <a:ext cx="3973330" cy="6873470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4267"/>
            </a:lvl1pPr>
            <a:lvl2pPr marL="609608" indent="0">
              <a:buNone/>
              <a:defRPr sz="3733"/>
            </a:lvl2pPr>
            <a:lvl3pPr marL="1219215" indent="0">
              <a:buNone/>
              <a:defRPr sz="3200"/>
            </a:lvl3pPr>
            <a:lvl4pPr marL="1828823" indent="0">
              <a:buNone/>
              <a:defRPr sz="2667"/>
            </a:lvl4pPr>
            <a:lvl5pPr marL="2438430" indent="0">
              <a:buNone/>
              <a:defRPr sz="2667"/>
            </a:lvl5pPr>
            <a:lvl6pPr marL="3048038" indent="0">
              <a:buNone/>
              <a:defRPr sz="2667"/>
            </a:lvl6pPr>
            <a:lvl7pPr marL="3657646" indent="0">
              <a:buNone/>
              <a:defRPr sz="2667"/>
            </a:lvl7pPr>
            <a:lvl8pPr marL="4267253" indent="0">
              <a:buNone/>
              <a:defRPr sz="2667"/>
            </a:lvl8pPr>
            <a:lvl9pPr marL="4876861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6208" y="5592875"/>
            <a:ext cx="5760508" cy="3562208"/>
          </a:xfrm>
        </p:spPr>
        <p:txBody>
          <a:bodyPr>
            <a:normAutofit/>
          </a:bodyPr>
          <a:lstStyle>
            <a:lvl1pPr marL="0" indent="0" algn="l">
              <a:buNone/>
              <a:defRPr sz="3200"/>
            </a:lvl1pPr>
            <a:lvl2pPr marL="609608" indent="0">
              <a:buNone/>
              <a:defRPr sz="1867"/>
            </a:lvl2pPr>
            <a:lvl3pPr marL="1219215" indent="0">
              <a:buNone/>
              <a:defRPr sz="1600"/>
            </a:lvl3pPr>
            <a:lvl4pPr marL="1828823" indent="0">
              <a:buNone/>
              <a:defRPr sz="1333"/>
            </a:lvl4pPr>
            <a:lvl5pPr marL="2438430" indent="0">
              <a:buNone/>
              <a:defRPr sz="1333"/>
            </a:lvl5pPr>
            <a:lvl6pPr marL="3048038" indent="0">
              <a:buNone/>
              <a:defRPr sz="1333"/>
            </a:lvl6pPr>
            <a:lvl7pPr marL="3657646" indent="0">
              <a:buNone/>
              <a:defRPr sz="1333"/>
            </a:lvl7pPr>
            <a:lvl8pPr marL="4267253" indent="0">
              <a:buNone/>
              <a:defRPr sz="1333"/>
            </a:lvl8pPr>
            <a:lvl9pPr marL="4876861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554069" y="9724191"/>
            <a:ext cx="5782080" cy="569108"/>
          </a:xfrm>
        </p:spPr>
        <p:txBody>
          <a:bodyPr/>
          <a:lstStyle>
            <a:lvl1pPr algn="l">
              <a:defRPr/>
            </a:lvl1pPr>
          </a:lstStyle>
          <a:p>
            <a:fld id="{FE426E14-5A12-4C00-A8B6-8C000C974A9F}" type="datetime1">
              <a:rPr lang="en-IE" smtClean="0"/>
              <a:t>30/01/2026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5610" y="566474"/>
            <a:ext cx="5780539" cy="570544"/>
          </a:xfrm>
        </p:spPr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  <p:cxnSp>
        <p:nvCxnSpPr>
          <p:cNvPr id="31" name="Straight Connector 30"/>
          <p:cNvCxnSpPr/>
          <p:nvPr/>
        </p:nvCxnSpPr>
        <p:spPr>
          <a:xfrm>
            <a:off x="2562278" y="5588631"/>
            <a:ext cx="576358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859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3583527"/>
            <a:ext cx="16256000" cy="725248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E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10836006"/>
            <a:ext cx="16256002" cy="1377292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10846448"/>
            <a:ext cx="16256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6207" y="1430259"/>
            <a:ext cx="11682388" cy="186530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6207" y="3583526"/>
            <a:ext cx="11682388" cy="61344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38297" y="587325"/>
            <a:ext cx="4210297" cy="549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73D21-4DF8-4F02-A21D-D38D4DEEE578}" type="datetime1">
              <a:rPr lang="en-IE" smtClean="0"/>
              <a:t>30/01/2026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66206" y="585437"/>
            <a:ext cx="7171563" cy="549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E"/>
              <a:t>Jennifer Byrne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7066" y="1420396"/>
            <a:ext cx="1414660" cy="8952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4978">
                <a:solidFill>
                  <a:schemeClr val="accent1"/>
                </a:solidFill>
              </a:defRPr>
            </a:lvl1pPr>
          </a:lstStyle>
          <a:p>
            <a:fld id="{793FA747-7610-4B36-9E0F-0E114C36520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63152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1219215" rtl="0" eaLnBrk="1" latinLnBrk="0" hangingPunct="1">
        <a:lnSpc>
          <a:spcPct val="90000"/>
        </a:lnSpc>
        <a:spcBef>
          <a:spcPct val="0"/>
        </a:spcBef>
        <a:buNone/>
        <a:defRPr sz="5689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406405" indent="-406405" algn="l" defTabSz="1219215" rtl="0" eaLnBrk="1" latinLnBrk="0" hangingPunct="1">
        <a:lnSpc>
          <a:spcPct val="120000"/>
        </a:lnSpc>
        <a:spcBef>
          <a:spcPts val="1778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3556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1219215" indent="-406405" algn="l" defTabSz="1219215" rtl="0" eaLnBrk="1" latinLnBrk="0" hangingPunct="1">
        <a:lnSpc>
          <a:spcPct val="120000"/>
        </a:lnSpc>
        <a:spcBef>
          <a:spcPts val="889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844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2032025" indent="-406405" algn="l" defTabSz="1219215" rtl="0" eaLnBrk="1" latinLnBrk="0" hangingPunct="1">
        <a:lnSpc>
          <a:spcPct val="120000"/>
        </a:lnSpc>
        <a:spcBef>
          <a:spcPts val="889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844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2844836" indent="-406405" algn="l" defTabSz="1219215" rtl="0" eaLnBrk="1" latinLnBrk="0" hangingPunct="1">
        <a:lnSpc>
          <a:spcPct val="120000"/>
        </a:lnSpc>
        <a:spcBef>
          <a:spcPts val="889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489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3657646" indent="-406405" algn="l" defTabSz="1219215" rtl="0" eaLnBrk="1" latinLnBrk="0" hangingPunct="1">
        <a:lnSpc>
          <a:spcPct val="120000"/>
        </a:lnSpc>
        <a:spcBef>
          <a:spcPts val="889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33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4470456" indent="-406405" algn="l" defTabSz="1625620" rtl="0" eaLnBrk="1" latinLnBrk="0" hangingPunct="1">
        <a:lnSpc>
          <a:spcPct val="120000"/>
        </a:lnSpc>
        <a:spcBef>
          <a:spcPts val="889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33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5283266" indent="-406405" algn="l" defTabSz="1625620" rtl="0" eaLnBrk="1" latinLnBrk="0" hangingPunct="1">
        <a:lnSpc>
          <a:spcPct val="120000"/>
        </a:lnSpc>
        <a:spcBef>
          <a:spcPts val="889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33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6096076" indent="-406405" algn="l" defTabSz="1625620" rtl="0" eaLnBrk="1" latinLnBrk="0" hangingPunct="1">
        <a:lnSpc>
          <a:spcPct val="120000"/>
        </a:lnSpc>
        <a:spcBef>
          <a:spcPts val="889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33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6908886" indent="-406405" algn="l" defTabSz="1625620" rtl="0" eaLnBrk="1" latinLnBrk="0" hangingPunct="1">
        <a:lnSpc>
          <a:spcPct val="120000"/>
        </a:lnSpc>
        <a:spcBef>
          <a:spcPts val="889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33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2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8" algn="l" defTabSz="12192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15" algn="l" defTabSz="12192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23" algn="l" defTabSz="12192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30" algn="l" defTabSz="12192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38" algn="l" defTabSz="12192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46" algn="l" defTabSz="12192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53" algn="l" defTabSz="12192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61" algn="l" defTabSz="12192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68128-DEB1-499E-9F16-021BBE8A6B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7200" dirty="0"/>
              <a:t>Stairs Design</a:t>
            </a:r>
            <a:endParaRPr lang="en-IE" sz="7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512EED-5319-3642-3795-0874B021F7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WMF Phase 6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232E52-E5CF-A818-9B2E-3DDDB63FC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DF1D1-C910-B38F-333A-464C2AFBB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29437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2B0A07-DCB5-A299-D539-68A43FBA3B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CCB79-743F-2019-B6C6-8151DC134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Grangegorman Visit</a:t>
            </a:r>
            <a:br>
              <a:rPr lang="en-GB" cap="none" dirty="0"/>
            </a:br>
            <a:r>
              <a:rPr lang="en-GB" cap="none" dirty="0"/>
              <a:t>Central Quad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DFE3F1E-D884-62D3-4D0D-739DC627EEC0}"/>
              </a:ext>
            </a:extLst>
          </p:cNvPr>
          <p:cNvSpPr txBox="1">
            <a:spLocks/>
          </p:cNvSpPr>
          <p:nvPr/>
        </p:nvSpPr>
        <p:spPr>
          <a:xfrm>
            <a:off x="1092201" y="2655069"/>
            <a:ext cx="14630400" cy="89514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06405" indent="-406405" algn="l" defTabSz="1219215" rtl="0" eaLnBrk="1" latinLnBrk="0" hangingPunct="1">
              <a:lnSpc>
                <a:spcPct val="120000"/>
              </a:lnSpc>
              <a:spcBef>
                <a:spcPts val="1778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 cap="none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1219215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844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2032025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844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2844836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89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3657646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447045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528326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609607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690888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endParaRPr lang="en-GB" sz="2800" dirty="0">
              <a:solidFill>
                <a:srgbClr val="00040E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GB" sz="2800" dirty="0">
                <a:solidFill>
                  <a:srgbClr val="00040E"/>
                </a:solidFill>
              </a:rPr>
              <a:t>Provide the 2 checks on the stairs measured in Grangegorman </a:t>
            </a:r>
          </a:p>
          <a:p>
            <a:pPr>
              <a:buFont typeface="Arial" panose="020B0604020202020204" pitchFamily="34" charset="0"/>
              <a:buNone/>
            </a:pPr>
            <a:r>
              <a:rPr lang="en-GB" sz="2800" dirty="0">
                <a:solidFill>
                  <a:srgbClr val="00040E"/>
                </a:solidFill>
              </a:rPr>
              <a:t>T</a:t>
            </a:r>
            <a:r>
              <a:rPr lang="en-GB" sz="2800" spc="-62" dirty="0">
                <a:cs typeface="Arial"/>
              </a:rPr>
              <a:t>wice </a:t>
            </a:r>
            <a:r>
              <a:rPr lang="en-GB" sz="2800" spc="-9" dirty="0">
                <a:cs typeface="Arial"/>
              </a:rPr>
              <a:t>the Rise </a:t>
            </a:r>
            <a:r>
              <a:rPr lang="en-GB" sz="2800" dirty="0">
                <a:cs typeface="Arial"/>
              </a:rPr>
              <a:t>plus </a:t>
            </a:r>
            <a:r>
              <a:rPr lang="en-GB" sz="2800" spc="-9" dirty="0">
                <a:cs typeface="Arial"/>
              </a:rPr>
              <a:t>the Going must</a:t>
            </a:r>
            <a:r>
              <a:rPr lang="en-GB" sz="2800" spc="9" dirty="0">
                <a:cs typeface="Arial"/>
              </a:rPr>
              <a:t> </a:t>
            </a:r>
            <a:r>
              <a:rPr lang="en-GB" sz="2800" spc="-9" dirty="0">
                <a:cs typeface="Arial"/>
              </a:rPr>
              <a:t>fall between 550</a:t>
            </a:r>
            <a:r>
              <a:rPr lang="en-GB" sz="2800" spc="-53" dirty="0">
                <a:cs typeface="Arial"/>
              </a:rPr>
              <a:t> </a:t>
            </a:r>
            <a:r>
              <a:rPr lang="en-GB" sz="2800" dirty="0">
                <a:cs typeface="Arial"/>
              </a:rPr>
              <a:t>and </a:t>
            </a:r>
            <a:r>
              <a:rPr lang="en-GB" sz="2800" spc="-9" dirty="0">
                <a:cs typeface="Arial"/>
              </a:rPr>
              <a:t>700mm.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Central Quad Main Stairs Ground Floor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Rise 187mm	 Going 247mm 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Check Formula   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srgbClr val="00B050"/>
                </a:solidFill>
              </a:rPr>
              <a:t>620mm acceptable </a:t>
            </a:r>
          </a:p>
          <a:p>
            <a:pPr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Check Pitch is less than 42</a:t>
            </a:r>
            <a:r>
              <a:rPr lang="en-GB" sz="2800" dirty="0"/>
              <a:t>°</a:t>
            </a:r>
            <a:endParaRPr lang="en-GB" sz="2800" dirty="0">
              <a:solidFill>
                <a:prstClr val="black"/>
              </a:solidFill>
            </a:endParaRP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Tan A = </a:t>
            </a:r>
            <a:r>
              <a:rPr lang="en-GB" sz="2800" u="sng" dirty="0">
                <a:solidFill>
                  <a:prstClr val="black"/>
                </a:solidFill>
              </a:rPr>
              <a:t>Rise </a:t>
            </a:r>
            <a:r>
              <a:rPr lang="en-GB" sz="2800" dirty="0">
                <a:solidFill>
                  <a:prstClr val="black"/>
                </a:solidFill>
              </a:rPr>
              <a:t>	Tan A =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u="sng" dirty="0"/>
              <a:t>187</a:t>
            </a:r>
            <a:r>
              <a:rPr lang="en-GB" sz="2800" dirty="0"/>
              <a:t>	</a:t>
            </a:r>
            <a:r>
              <a:rPr lang="en-GB" sz="2800" dirty="0">
                <a:solidFill>
                  <a:prstClr val="black"/>
                </a:solidFill>
              </a:rPr>
              <a:t>	Tan A = 0.757	A = Tan ̄¹ 0.7570</a:t>
            </a:r>
            <a:br>
              <a:rPr lang="en-GB" sz="2800" dirty="0">
                <a:solidFill>
                  <a:prstClr val="black"/>
                </a:solidFill>
              </a:rPr>
            </a:br>
            <a:r>
              <a:rPr lang="en-GB" sz="2800" dirty="0">
                <a:solidFill>
                  <a:prstClr val="black"/>
                </a:solidFill>
              </a:rPr>
              <a:t>             Going		   247				A = 37.12°</a:t>
            </a:r>
            <a:endParaRPr lang="en-IE" sz="2800" dirty="0">
              <a:solidFill>
                <a:prstClr val="black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en-GB" dirty="0">
              <a:solidFill>
                <a:srgbClr val="00040E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en-GB" dirty="0">
              <a:solidFill>
                <a:srgbClr val="00040E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051630-BB9D-F971-37C9-AF9A30AC4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BD7AF8-7E2C-44A2-1AB0-72F27CD59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10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85705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E6D9CA-5D6A-B9F4-83B3-E6381D8D60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E2E67-862A-6B15-EC7D-F5ED6D70A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Grangegorman Visit</a:t>
            </a:r>
            <a:br>
              <a:rPr lang="en-GB" cap="none" dirty="0"/>
            </a:br>
            <a:r>
              <a:rPr lang="en-GB" cap="none" dirty="0"/>
              <a:t>Central Quad 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962BC27-9C41-1BB1-49AE-A77600B5A2AE}"/>
              </a:ext>
            </a:extLst>
          </p:cNvPr>
          <p:cNvSpPr txBox="1">
            <a:spLocks/>
          </p:cNvSpPr>
          <p:nvPr/>
        </p:nvSpPr>
        <p:spPr>
          <a:xfrm>
            <a:off x="812800" y="2526632"/>
            <a:ext cx="14630400" cy="89514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06405" indent="-406405" algn="l" defTabSz="1219215" rtl="0" eaLnBrk="1" latinLnBrk="0" hangingPunct="1">
              <a:lnSpc>
                <a:spcPct val="120000"/>
              </a:lnSpc>
              <a:spcBef>
                <a:spcPts val="1778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 cap="none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1219215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844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2032025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844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2844836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89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3657646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447045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528326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609607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690888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endParaRPr lang="en-GB" sz="2800" dirty="0">
              <a:solidFill>
                <a:srgbClr val="00040E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GB" sz="2800" dirty="0">
                <a:solidFill>
                  <a:srgbClr val="00040E"/>
                </a:solidFill>
              </a:rPr>
              <a:t>Provide the 2 checks on the stairs measured in Grangegorman </a:t>
            </a:r>
          </a:p>
          <a:p>
            <a:pPr>
              <a:buFont typeface="Arial" panose="020B0604020202020204" pitchFamily="34" charset="0"/>
              <a:buNone/>
            </a:pPr>
            <a:r>
              <a:rPr lang="en-GB" sz="2800" dirty="0">
                <a:solidFill>
                  <a:srgbClr val="00040E"/>
                </a:solidFill>
              </a:rPr>
              <a:t>T</a:t>
            </a:r>
            <a:r>
              <a:rPr lang="en-GB" sz="2800" spc="-62" dirty="0">
                <a:cs typeface="Arial"/>
              </a:rPr>
              <a:t>wice </a:t>
            </a:r>
            <a:r>
              <a:rPr lang="en-GB" sz="2800" spc="-9" dirty="0">
                <a:cs typeface="Arial"/>
              </a:rPr>
              <a:t>the Rise </a:t>
            </a:r>
            <a:r>
              <a:rPr lang="en-GB" sz="2800" dirty="0">
                <a:cs typeface="Arial"/>
              </a:rPr>
              <a:t>plus </a:t>
            </a:r>
            <a:r>
              <a:rPr lang="en-GB" sz="2800" spc="-9" dirty="0">
                <a:cs typeface="Arial"/>
              </a:rPr>
              <a:t>the Going must</a:t>
            </a:r>
            <a:r>
              <a:rPr lang="en-GB" sz="2800" spc="9" dirty="0">
                <a:cs typeface="Arial"/>
              </a:rPr>
              <a:t> </a:t>
            </a:r>
            <a:r>
              <a:rPr lang="en-GB" sz="2800" spc="-9" dirty="0">
                <a:cs typeface="Arial"/>
              </a:rPr>
              <a:t>fall between 550</a:t>
            </a:r>
            <a:r>
              <a:rPr lang="en-GB" sz="2800" spc="-53" dirty="0">
                <a:cs typeface="Arial"/>
              </a:rPr>
              <a:t> </a:t>
            </a:r>
            <a:r>
              <a:rPr lang="en-GB" sz="2800" dirty="0">
                <a:cs typeface="Arial"/>
              </a:rPr>
              <a:t>and </a:t>
            </a:r>
            <a:r>
              <a:rPr lang="en-GB" sz="2800" spc="-9" dirty="0">
                <a:cs typeface="Arial"/>
              </a:rPr>
              <a:t>700mm.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Central Quad Main Stairs 2</a:t>
            </a:r>
            <a:r>
              <a:rPr lang="en-GB" sz="2800" baseline="30000" dirty="0">
                <a:solidFill>
                  <a:prstClr val="black"/>
                </a:solidFill>
              </a:rPr>
              <a:t>nd</a:t>
            </a:r>
            <a:r>
              <a:rPr lang="en-GB" sz="2800" dirty="0">
                <a:solidFill>
                  <a:prstClr val="black"/>
                </a:solidFill>
              </a:rPr>
              <a:t> level 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Rise 180mm	 Going 250mm 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Check Formula   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srgbClr val="00B050"/>
                </a:solidFill>
              </a:rPr>
              <a:t>620mm acceptable </a:t>
            </a:r>
          </a:p>
          <a:p>
            <a:pPr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Check Pitch is less than 42</a:t>
            </a:r>
            <a:r>
              <a:rPr lang="en-GB" sz="2800" dirty="0"/>
              <a:t>°</a:t>
            </a:r>
            <a:endParaRPr lang="en-GB" sz="2800" dirty="0">
              <a:solidFill>
                <a:prstClr val="black"/>
              </a:solidFill>
            </a:endParaRP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Tan A = </a:t>
            </a:r>
            <a:r>
              <a:rPr lang="en-GB" sz="2800" u="sng" dirty="0">
                <a:solidFill>
                  <a:prstClr val="black"/>
                </a:solidFill>
              </a:rPr>
              <a:t>Rise </a:t>
            </a:r>
            <a:r>
              <a:rPr lang="en-GB" sz="2800" dirty="0">
                <a:solidFill>
                  <a:prstClr val="black"/>
                </a:solidFill>
              </a:rPr>
              <a:t>	Tan A =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u="sng" dirty="0"/>
              <a:t>180</a:t>
            </a:r>
            <a:r>
              <a:rPr lang="en-GB" sz="2800" dirty="0"/>
              <a:t>	</a:t>
            </a:r>
            <a:r>
              <a:rPr lang="en-GB" sz="2800" dirty="0">
                <a:solidFill>
                  <a:prstClr val="black"/>
                </a:solidFill>
              </a:rPr>
              <a:t>	Tan A = 0.72 	A = Tan ̄¹ 0.72</a:t>
            </a:r>
            <a:br>
              <a:rPr lang="en-GB" sz="2800" dirty="0">
                <a:solidFill>
                  <a:prstClr val="black"/>
                </a:solidFill>
              </a:rPr>
            </a:br>
            <a:r>
              <a:rPr lang="en-GB" sz="2800" dirty="0">
                <a:solidFill>
                  <a:prstClr val="black"/>
                </a:solidFill>
              </a:rPr>
              <a:t>             Going		   250				A = 35.75°</a:t>
            </a:r>
            <a:endParaRPr lang="en-IE" sz="2800" dirty="0">
              <a:solidFill>
                <a:prstClr val="black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en-GB" dirty="0">
              <a:solidFill>
                <a:srgbClr val="00040E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en-GB" dirty="0">
              <a:solidFill>
                <a:srgbClr val="00040E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D7B9E8-1884-C560-91EA-22ECE14B6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F676A8-DD2B-3E20-805D-C13E64AF4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11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74773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BA704-B55A-3828-1946-2028699D9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47DAA-18DC-A27A-42D1-761F5227C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Grangegorman Visit </a:t>
            </a:r>
            <a:br>
              <a:rPr lang="en-GB" cap="none" dirty="0"/>
            </a:br>
            <a:r>
              <a:rPr lang="en-GB" cap="none" dirty="0"/>
              <a:t>Rathdown House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C48BD80-78F7-1576-F0A1-E5C444B66FCB}"/>
              </a:ext>
            </a:extLst>
          </p:cNvPr>
          <p:cNvSpPr txBox="1">
            <a:spLocks/>
          </p:cNvSpPr>
          <p:nvPr/>
        </p:nvSpPr>
        <p:spPr>
          <a:xfrm>
            <a:off x="1625600" y="3095981"/>
            <a:ext cx="14630400" cy="89514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06405" indent="-406405" algn="l" defTabSz="1219215" rtl="0" eaLnBrk="1" latinLnBrk="0" hangingPunct="1">
              <a:lnSpc>
                <a:spcPct val="120000"/>
              </a:lnSpc>
              <a:spcBef>
                <a:spcPts val="1778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 cap="none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1219215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844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2032025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844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2844836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89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3657646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447045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528326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609607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690888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endParaRPr lang="en-GB" sz="2800" dirty="0">
              <a:solidFill>
                <a:srgbClr val="00040E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GB" sz="2800" dirty="0">
                <a:solidFill>
                  <a:srgbClr val="00040E"/>
                </a:solidFill>
              </a:rPr>
              <a:t>Provide the 2 checks on the stairs measured in Grangegorman </a:t>
            </a:r>
          </a:p>
          <a:p>
            <a:pPr>
              <a:buFont typeface="Arial" panose="020B0604020202020204" pitchFamily="34" charset="0"/>
              <a:buNone/>
            </a:pPr>
            <a:r>
              <a:rPr lang="en-GB" sz="2800" dirty="0">
                <a:solidFill>
                  <a:srgbClr val="00040E"/>
                </a:solidFill>
              </a:rPr>
              <a:t>T</a:t>
            </a:r>
            <a:r>
              <a:rPr lang="en-GB" sz="2800" spc="-62" dirty="0">
                <a:cs typeface="Arial"/>
              </a:rPr>
              <a:t>wice </a:t>
            </a:r>
            <a:r>
              <a:rPr lang="en-GB" sz="2800" spc="-9" dirty="0">
                <a:cs typeface="Arial"/>
              </a:rPr>
              <a:t>the Rise </a:t>
            </a:r>
            <a:r>
              <a:rPr lang="en-GB" sz="2800" dirty="0">
                <a:cs typeface="Arial"/>
              </a:rPr>
              <a:t>plus </a:t>
            </a:r>
            <a:r>
              <a:rPr lang="en-GB" sz="2800" spc="-9" dirty="0">
                <a:cs typeface="Arial"/>
              </a:rPr>
              <a:t>the Going must</a:t>
            </a:r>
            <a:r>
              <a:rPr lang="en-GB" sz="2800" spc="9" dirty="0">
                <a:cs typeface="Arial"/>
              </a:rPr>
              <a:t> </a:t>
            </a:r>
            <a:r>
              <a:rPr lang="en-GB" sz="2800" spc="-9" dirty="0">
                <a:cs typeface="Arial"/>
              </a:rPr>
              <a:t>fall between 550</a:t>
            </a:r>
            <a:r>
              <a:rPr lang="en-GB" sz="2800" spc="-53" dirty="0">
                <a:cs typeface="Arial"/>
              </a:rPr>
              <a:t> </a:t>
            </a:r>
            <a:r>
              <a:rPr lang="en-GB" sz="2800" dirty="0">
                <a:cs typeface="Arial"/>
              </a:rPr>
              <a:t>and </a:t>
            </a:r>
            <a:r>
              <a:rPr lang="en-GB" sz="2800" spc="-9" dirty="0">
                <a:cs typeface="Arial"/>
              </a:rPr>
              <a:t>700mm.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Rathdown House Lobby entrance 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Rise 150mm	 Going 425mm 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Check Formula   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srgbClr val="FF0000"/>
                </a:solidFill>
              </a:rPr>
              <a:t>725mm not acceptable </a:t>
            </a:r>
          </a:p>
          <a:p>
            <a:pPr>
              <a:buClr>
                <a:srgbClr val="B71E42"/>
              </a:buClr>
              <a:defRPr/>
            </a:pPr>
            <a:r>
              <a:rPr lang="en-GB" sz="2800" dirty="0">
                <a:solidFill>
                  <a:srgbClr val="FF0000"/>
                </a:solidFill>
              </a:rPr>
              <a:t>No need to check Pitch</a:t>
            </a:r>
            <a:endParaRPr lang="en-GB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en-GB" dirty="0">
              <a:solidFill>
                <a:srgbClr val="00040E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E405BF-8C53-2E20-0111-CF554BAF7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208ACB-46F8-88ED-1D4C-5800C46B8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77730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9459F-E888-03BA-36DF-D063F8CD6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4A18F-4B2C-7C08-2114-3EB387C3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Grangegorman Visit</a:t>
            </a:r>
            <a:br>
              <a:rPr lang="en-GB" cap="none" dirty="0"/>
            </a:br>
            <a:r>
              <a:rPr lang="en-GB" cap="none" dirty="0"/>
              <a:t>Rathdown House 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DD9BD80-961F-9061-56F1-7A22BFFA2C5F}"/>
              </a:ext>
            </a:extLst>
          </p:cNvPr>
          <p:cNvSpPr txBox="1">
            <a:spLocks/>
          </p:cNvSpPr>
          <p:nvPr/>
        </p:nvSpPr>
        <p:spPr>
          <a:xfrm>
            <a:off x="812800" y="2526632"/>
            <a:ext cx="14630400" cy="89514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06405" indent="-406405" algn="l" defTabSz="1219215" rtl="0" eaLnBrk="1" latinLnBrk="0" hangingPunct="1">
              <a:lnSpc>
                <a:spcPct val="120000"/>
              </a:lnSpc>
              <a:spcBef>
                <a:spcPts val="1778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 cap="none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1219215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844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2032025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844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2844836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89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3657646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447045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528326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609607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690888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endParaRPr lang="en-GB" sz="2800" dirty="0">
              <a:solidFill>
                <a:srgbClr val="00040E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GB" sz="2800" dirty="0">
                <a:solidFill>
                  <a:srgbClr val="00040E"/>
                </a:solidFill>
              </a:rPr>
              <a:t>Provide the 2 checks on the stairs measured in Grangegorman </a:t>
            </a:r>
          </a:p>
          <a:p>
            <a:pPr>
              <a:buFont typeface="Arial" panose="020B0604020202020204" pitchFamily="34" charset="0"/>
              <a:buNone/>
            </a:pPr>
            <a:r>
              <a:rPr lang="en-GB" sz="2800" dirty="0">
                <a:solidFill>
                  <a:srgbClr val="00040E"/>
                </a:solidFill>
              </a:rPr>
              <a:t>T</a:t>
            </a:r>
            <a:r>
              <a:rPr lang="en-GB" sz="2800" spc="-62" dirty="0">
                <a:cs typeface="Arial"/>
              </a:rPr>
              <a:t>wice </a:t>
            </a:r>
            <a:r>
              <a:rPr lang="en-GB" sz="2800" spc="-9" dirty="0">
                <a:cs typeface="Arial"/>
              </a:rPr>
              <a:t>the Rise </a:t>
            </a:r>
            <a:r>
              <a:rPr lang="en-GB" sz="2800" dirty="0">
                <a:cs typeface="Arial"/>
              </a:rPr>
              <a:t>plus </a:t>
            </a:r>
            <a:r>
              <a:rPr lang="en-GB" sz="2800" spc="-9" dirty="0">
                <a:cs typeface="Arial"/>
              </a:rPr>
              <a:t>the Going must</a:t>
            </a:r>
            <a:r>
              <a:rPr lang="en-GB" sz="2800" spc="9" dirty="0">
                <a:cs typeface="Arial"/>
              </a:rPr>
              <a:t> </a:t>
            </a:r>
            <a:r>
              <a:rPr lang="en-GB" sz="2800" spc="-9" dirty="0">
                <a:cs typeface="Arial"/>
              </a:rPr>
              <a:t>fall between 550</a:t>
            </a:r>
            <a:r>
              <a:rPr lang="en-GB" sz="2800" spc="-53" dirty="0">
                <a:cs typeface="Arial"/>
              </a:rPr>
              <a:t> </a:t>
            </a:r>
            <a:r>
              <a:rPr lang="en-GB" sz="2800" dirty="0">
                <a:cs typeface="Arial"/>
              </a:rPr>
              <a:t>and </a:t>
            </a:r>
            <a:r>
              <a:rPr lang="en-GB" sz="2800" spc="-9" dirty="0">
                <a:cs typeface="Arial"/>
              </a:rPr>
              <a:t>700mm.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Rathdown house granite stairs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Rise 156mm	 Going 298mm 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Check Formula   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srgbClr val="00B050"/>
                </a:solidFill>
              </a:rPr>
              <a:t>610mm acceptable </a:t>
            </a:r>
          </a:p>
          <a:p>
            <a:pPr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Check Pitch is less than 42</a:t>
            </a:r>
            <a:r>
              <a:rPr lang="en-GB" sz="2800" dirty="0"/>
              <a:t>°</a:t>
            </a:r>
            <a:endParaRPr lang="en-GB" sz="2800" dirty="0">
              <a:solidFill>
                <a:prstClr val="black"/>
              </a:solidFill>
            </a:endParaRP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Tan A = </a:t>
            </a:r>
            <a:r>
              <a:rPr lang="en-GB" sz="2800" u="sng" dirty="0">
                <a:solidFill>
                  <a:prstClr val="black"/>
                </a:solidFill>
              </a:rPr>
              <a:t>Rise </a:t>
            </a:r>
            <a:r>
              <a:rPr lang="en-GB" sz="2800" dirty="0">
                <a:solidFill>
                  <a:prstClr val="black"/>
                </a:solidFill>
              </a:rPr>
              <a:t>	Tan A =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u="sng" dirty="0"/>
              <a:t>156</a:t>
            </a:r>
            <a:r>
              <a:rPr lang="en-GB" sz="2800" dirty="0"/>
              <a:t>	</a:t>
            </a:r>
            <a:r>
              <a:rPr lang="en-GB" sz="2800" dirty="0">
                <a:solidFill>
                  <a:prstClr val="black"/>
                </a:solidFill>
              </a:rPr>
              <a:t>	Tan A = 0.523 	A = Tan ̄¹ 0.523</a:t>
            </a:r>
            <a:br>
              <a:rPr lang="en-GB" sz="2800" dirty="0">
                <a:solidFill>
                  <a:prstClr val="black"/>
                </a:solidFill>
              </a:rPr>
            </a:br>
            <a:r>
              <a:rPr lang="en-GB" sz="2800" dirty="0">
                <a:solidFill>
                  <a:prstClr val="black"/>
                </a:solidFill>
              </a:rPr>
              <a:t>             Going		   298				A = 27.6°</a:t>
            </a:r>
            <a:endParaRPr lang="en-IE" sz="2800" dirty="0">
              <a:solidFill>
                <a:prstClr val="black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en-GB" dirty="0">
              <a:solidFill>
                <a:srgbClr val="00040E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en-GB" dirty="0">
              <a:solidFill>
                <a:srgbClr val="00040E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294EF4-525B-EE8F-93AE-E6135D243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597F14-28DA-3D13-CD48-29CD39840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13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90576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EC939-048C-A18F-A9F6-C24AB6967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4B8A0-91FB-F773-0EF8-A2FF58B1E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Grangegorman Visit</a:t>
            </a:r>
            <a:br>
              <a:rPr lang="en-GB" cap="none" dirty="0"/>
            </a:br>
            <a:r>
              <a:rPr lang="en-GB" cap="none" dirty="0"/>
              <a:t>East Quad 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1C1006-A017-3D3A-9A4D-116BA5D356B0}"/>
              </a:ext>
            </a:extLst>
          </p:cNvPr>
          <p:cNvSpPr txBox="1">
            <a:spLocks/>
          </p:cNvSpPr>
          <p:nvPr/>
        </p:nvSpPr>
        <p:spPr>
          <a:xfrm>
            <a:off x="812800" y="2526632"/>
            <a:ext cx="14630400" cy="89514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06405" indent="-406405" algn="l" defTabSz="1219215" rtl="0" eaLnBrk="1" latinLnBrk="0" hangingPunct="1">
              <a:lnSpc>
                <a:spcPct val="120000"/>
              </a:lnSpc>
              <a:spcBef>
                <a:spcPts val="1778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 cap="none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1219215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844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2032025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844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2844836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89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3657646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447045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528326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609607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690888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endParaRPr lang="en-GB" sz="2800" dirty="0">
              <a:solidFill>
                <a:srgbClr val="00040E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GB" sz="2800" dirty="0">
                <a:solidFill>
                  <a:srgbClr val="00040E"/>
                </a:solidFill>
              </a:rPr>
              <a:t>Provide the 2 checks on the stairs measured in Grangegorman </a:t>
            </a:r>
          </a:p>
          <a:p>
            <a:pPr>
              <a:buFont typeface="Arial" panose="020B0604020202020204" pitchFamily="34" charset="0"/>
              <a:buNone/>
            </a:pPr>
            <a:r>
              <a:rPr lang="en-GB" sz="2800" dirty="0">
                <a:solidFill>
                  <a:srgbClr val="00040E"/>
                </a:solidFill>
              </a:rPr>
              <a:t>T</a:t>
            </a:r>
            <a:r>
              <a:rPr lang="en-GB" sz="2800" spc="-62" dirty="0">
                <a:cs typeface="Arial"/>
              </a:rPr>
              <a:t>wice </a:t>
            </a:r>
            <a:r>
              <a:rPr lang="en-GB" sz="2800" spc="-9" dirty="0">
                <a:cs typeface="Arial"/>
              </a:rPr>
              <a:t>the Rise </a:t>
            </a:r>
            <a:r>
              <a:rPr lang="en-GB" sz="2800" dirty="0">
                <a:cs typeface="Arial"/>
              </a:rPr>
              <a:t>plus </a:t>
            </a:r>
            <a:r>
              <a:rPr lang="en-GB" sz="2800" spc="-9" dirty="0">
                <a:cs typeface="Arial"/>
              </a:rPr>
              <a:t>the Going must</a:t>
            </a:r>
            <a:r>
              <a:rPr lang="en-GB" sz="2800" spc="9" dirty="0">
                <a:cs typeface="Arial"/>
              </a:rPr>
              <a:t> </a:t>
            </a:r>
            <a:r>
              <a:rPr lang="en-GB" sz="2800" spc="-9" dirty="0">
                <a:cs typeface="Arial"/>
              </a:rPr>
              <a:t>fall between 550</a:t>
            </a:r>
            <a:r>
              <a:rPr lang="en-GB" sz="2800" spc="-53" dirty="0">
                <a:cs typeface="Arial"/>
              </a:rPr>
              <a:t> </a:t>
            </a:r>
            <a:r>
              <a:rPr lang="en-GB" sz="2800" dirty="0">
                <a:cs typeface="Arial"/>
              </a:rPr>
              <a:t>and </a:t>
            </a:r>
            <a:r>
              <a:rPr lang="en-GB" sz="2800" spc="-9" dirty="0">
                <a:cs typeface="Arial"/>
              </a:rPr>
              <a:t>700mm.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East Quad Main Stairs ground level concrete stairs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Rise 150mm	 Going 300mm 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Check Formula   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srgbClr val="00B050"/>
                </a:solidFill>
              </a:rPr>
              <a:t>600mm acceptable </a:t>
            </a:r>
          </a:p>
          <a:p>
            <a:pPr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Check Pitch is less than 42</a:t>
            </a:r>
            <a:r>
              <a:rPr lang="en-GB" sz="2800" dirty="0"/>
              <a:t>°</a:t>
            </a:r>
            <a:endParaRPr lang="en-GB" sz="2800" dirty="0">
              <a:solidFill>
                <a:prstClr val="black"/>
              </a:solidFill>
            </a:endParaRP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Tan A = </a:t>
            </a:r>
            <a:r>
              <a:rPr lang="en-GB" sz="2800" u="sng" dirty="0">
                <a:solidFill>
                  <a:prstClr val="black"/>
                </a:solidFill>
              </a:rPr>
              <a:t>Rise </a:t>
            </a:r>
            <a:r>
              <a:rPr lang="en-GB" sz="2800" dirty="0">
                <a:solidFill>
                  <a:prstClr val="black"/>
                </a:solidFill>
              </a:rPr>
              <a:t>	Tan A =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u="sng" dirty="0"/>
              <a:t>150</a:t>
            </a:r>
            <a:r>
              <a:rPr lang="en-GB" sz="2800" dirty="0"/>
              <a:t>	</a:t>
            </a:r>
            <a:r>
              <a:rPr lang="en-GB" sz="2800" dirty="0">
                <a:solidFill>
                  <a:prstClr val="black"/>
                </a:solidFill>
              </a:rPr>
              <a:t>	Tan A = 0.5 	A = Tan ̄¹ 0.5</a:t>
            </a:r>
            <a:br>
              <a:rPr lang="en-GB" sz="2800" dirty="0">
                <a:solidFill>
                  <a:prstClr val="black"/>
                </a:solidFill>
              </a:rPr>
            </a:br>
            <a:r>
              <a:rPr lang="en-GB" sz="2800" dirty="0">
                <a:solidFill>
                  <a:prstClr val="black"/>
                </a:solidFill>
              </a:rPr>
              <a:t>             Going		   300				A = 26.56°</a:t>
            </a:r>
            <a:endParaRPr lang="en-IE" sz="2800" dirty="0">
              <a:solidFill>
                <a:prstClr val="black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en-GB" dirty="0">
              <a:solidFill>
                <a:srgbClr val="00040E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en-GB" dirty="0">
              <a:solidFill>
                <a:srgbClr val="00040E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142FC0-0E7D-6A72-DAAB-D7DB7953F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ADA187-13F3-FA4D-2611-A12030784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14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85889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47826-10C4-A06A-73A7-0CF1775DF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05CF7-2D10-FB62-F618-931CB062D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Bolton St. Main Building Canteen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C24AD9-1571-D65B-6B4F-48F5D582B0C7}"/>
              </a:ext>
            </a:extLst>
          </p:cNvPr>
          <p:cNvSpPr txBox="1">
            <a:spLocks/>
          </p:cNvSpPr>
          <p:nvPr/>
        </p:nvSpPr>
        <p:spPr>
          <a:xfrm>
            <a:off x="812800" y="2526632"/>
            <a:ext cx="14630400" cy="89514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06405" indent="-406405" algn="l" defTabSz="1219215" rtl="0" eaLnBrk="1" latinLnBrk="0" hangingPunct="1">
              <a:lnSpc>
                <a:spcPct val="120000"/>
              </a:lnSpc>
              <a:spcBef>
                <a:spcPts val="1778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 cap="none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1219215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844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2032025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844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2844836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89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3657646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447045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528326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609607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690888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endParaRPr lang="en-GB" sz="2800" dirty="0">
              <a:solidFill>
                <a:srgbClr val="00040E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GB" sz="2800" dirty="0">
                <a:solidFill>
                  <a:srgbClr val="00040E"/>
                </a:solidFill>
              </a:rPr>
              <a:t>Provide the 2 checks on the stairs measured in Bolton St.</a:t>
            </a:r>
          </a:p>
          <a:p>
            <a:pPr>
              <a:buFont typeface="Arial" panose="020B0604020202020204" pitchFamily="34" charset="0"/>
              <a:buNone/>
            </a:pPr>
            <a:r>
              <a:rPr lang="en-GB" sz="2800" dirty="0">
                <a:solidFill>
                  <a:srgbClr val="00040E"/>
                </a:solidFill>
              </a:rPr>
              <a:t>T</a:t>
            </a:r>
            <a:r>
              <a:rPr lang="en-GB" sz="2800" spc="-62" dirty="0">
                <a:cs typeface="Arial"/>
              </a:rPr>
              <a:t>wice </a:t>
            </a:r>
            <a:r>
              <a:rPr lang="en-GB" sz="2800" spc="-9" dirty="0">
                <a:cs typeface="Arial"/>
              </a:rPr>
              <a:t>the Rise </a:t>
            </a:r>
            <a:r>
              <a:rPr lang="en-GB" sz="2800" dirty="0">
                <a:cs typeface="Arial"/>
              </a:rPr>
              <a:t>plus </a:t>
            </a:r>
            <a:r>
              <a:rPr lang="en-GB" sz="2800" spc="-9" dirty="0">
                <a:cs typeface="Arial"/>
              </a:rPr>
              <a:t>the Going must</a:t>
            </a:r>
            <a:r>
              <a:rPr lang="en-GB" sz="2800" spc="9" dirty="0">
                <a:cs typeface="Arial"/>
              </a:rPr>
              <a:t> </a:t>
            </a:r>
            <a:r>
              <a:rPr lang="en-GB" sz="2800" spc="-9" dirty="0">
                <a:cs typeface="Arial"/>
              </a:rPr>
              <a:t>fall between 550</a:t>
            </a:r>
            <a:r>
              <a:rPr lang="en-GB" sz="2800" spc="-53" dirty="0">
                <a:cs typeface="Arial"/>
              </a:rPr>
              <a:t> </a:t>
            </a:r>
            <a:r>
              <a:rPr lang="en-GB" sz="2800" dirty="0">
                <a:cs typeface="Arial"/>
              </a:rPr>
              <a:t>and </a:t>
            </a:r>
            <a:r>
              <a:rPr lang="en-GB" sz="2800" spc="-9" dirty="0">
                <a:cs typeface="Arial"/>
              </a:rPr>
              <a:t>700mm.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1</a:t>
            </a:r>
            <a:r>
              <a:rPr lang="en-GB" sz="2800" baseline="30000" dirty="0">
                <a:solidFill>
                  <a:prstClr val="black"/>
                </a:solidFill>
              </a:rPr>
              <a:t>st</a:t>
            </a:r>
            <a:r>
              <a:rPr lang="en-GB" sz="2800" dirty="0">
                <a:solidFill>
                  <a:prstClr val="black"/>
                </a:solidFill>
              </a:rPr>
              <a:t> floor level Canteen stairs 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Rise 160mm	 Going 280mm 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Check Formula   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srgbClr val="00B050"/>
                </a:solidFill>
              </a:rPr>
              <a:t>600mm acceptable </a:t>
            </a:r>
          </a:p>
          <a:p>
            <a:pPr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Check Pitch is less than 42</a:t>
            </a:r>
            <a:r>
              <a:rPr lang="en-GB" sz="2800" dirty="0"/>
              <a:t>°</a:t>
            </a:r>
            <a:endParaRPr lang="en-GB" sz="2800" dirty="0">
              <a:solidFill>
                <a:prstClr val="black"/>
              </a:solidFill>
            </a:endParaRP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Tan A = </a:t>
            </a:r>
            <a:r>
              <a:rPr lang="en-GB" sz="2800" u="sng" dirty="0">
                <a:solidFill>
                  <a:prstClr val="black"/>
                </a:solidFill>
              </a:rPr>
              <a:t>Rise </a:t>
            </a:r>
            <a:r>
              <a:rPr lang="en-GB" sz="2800" dirty="0">
                <a:solidFill>
                  <a:prstClr val="black"/>
                </a:solidFill>
              </a:rPr>
              <a:t>	Tan A =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u="sng" dirty="0"/>
              <a:t>160</a:t>
            </a:r>
            <a:r>
              <a:rPr lang="en-GB" sz="2800" dirty="0"/>
              <a:t>	</a:t>
            </a:r>
            <a:r>
              <a:rPr lang="en-GB" sz="2800" dirty="0">
                <a:solidFill>
                  <a:prstClr val="black"/>
                </a:solidFill>
              </a:rPr>
              <a:t>	Tan A = 0.571 	A = Tan ̄¹ 0.571</a:t>
            </a:r>
            <a:br>
              <a:rPr lang="en-GB" sz="2800" dirty="0">
                <a:solidFill>
                  <a:prstClr val="black"/>
                </a:solidFill>
              </a:rPr>
            </a:br>
            <a:r>
              <a:rPr lang="en-GB" sz="2800" dirty="0">
                <a:solidFill>
                  <a:prstClr val="black"/>
                </a:solidFill>
              </a:rPr>
              <a:t>             Going		   280				A = 29.72°</a:t>
            </a:r>
            <a:endParaRPr lang="en-IE" sz="2800" dirty="0">
              <a:solidFill>
                <a:prstClr val="black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en-GB" dirty="0">
              <a:solidFill>
                <a:srgbClr val="00040E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en-GB" dirty="0">
              <a:solidFill>
                <a:srgbClr val="00040E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39F5FA-63FB-FF05-9EB6-2CF73EDB0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AA288-2DE1-D5A6-8894-309D82639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15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63563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A25BAB-D384-ED49-25EE-C00C3E1135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48722-473D-B539-BBB4-F00B4C474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Bolton St. Main Building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E329FF5-6A4C-C3C0-2244-1B74C50C7CD2}"/>
              </a:ext>
            </a:extLst>
          </p:cNvPr>
          <p:cNvSpPr txBox="1">
            <a:spLocks/>
          </p:cNvSpPr>
          <p:nvPr/>
        </p:nvSpPr>
        <p:spPr>
          <a:xfrm>
            <a:off x="812800" y="2526632"/>
            <a:ext cx="14630400" cy="89514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06405" indent="-406405" algn="l" defTabSz="1219215" rtl="0" eaLnBrk="1" latinLnBrk="0" hangingPunct="1">
              <a:lnSpc>
                <a:spcPct val="120000"/>
              </a:lnSpc>
              <a:spcBef>
                <a:spcPts val="1778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 cap="none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1219215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844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2032025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844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2844836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89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3657646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447045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528326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609607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690888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endParaRPr lang="en-GB" sz="2800" dirty="0">
              <a:solidFill>
                <a:srgbClr val="00040E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GB" sz="2800" dirty="0">
                <a:solidFill>
                  <a:srgbClr val="00040E"/>
                </a:solidFill>
              </a:rPr>
              <a:t>Provide the 2 checks on the stairs measured in Bolton St.</a:t>
            </a:r>
          </a:p>
          <a:p>
            <a:pPr>
              <a:buFont typeface="Arial" panose="020B0604020202020204" pitchFamily="34" charset="0"/>
              <a:buNone/>
            </a:pPr>
            <a:r>
              <a:rPr lang="en-GB" sz="2800" dirty="0">
                <a:solidFill>
                  <a:srgbClr val="00040E"/>
                </a:solidFill>
              </a:rPr>
              <a:t>T</a:t>
            </a:r>
            <a:r>
              <a:rPr lang="en-GB" sz="2800" spc="-62" dirty="0">
                <a:cs typeface="Arial"/>
              </a:rPr>
              <a:t>wice </a:t>
            </a:r>
            <a:r>
              <a:rPr lang="en-GB" sz="2800" spc="-9" dirty="0">
                <a:cs typeface="Arial"/>
              </a:rPr>
              <a:t>the Rise </a:t>
            </a:r>
            <a:r>
              <a:rPr lang="en-GB" sz="2800" dirty="0">
                <a:cs typeface="Arial"/>
              </a:rPr>
              <a:t>plus </a:t>
            </a:r>
            <a:r>
              <a:rPr lang="en-GB" sz="2800" spc="-9" dirty="0">
                <a:cs typeface="Arial"/>
              </a:rPr>
              <a:t>the Going must</a:t>
            </a:r>
            <a:r>
              <a:rPr lang="en-GB" sz="2800" spc="9" dirty="0">
                <a:cs typeface="Arial"/>
              </a:rPr>
              <a:t> </a:t>
            </a:r>
            <a:r>
              <a:rPr lang="en-GB" sz="2800" spc="-9" dirty="0">
                <a:cs typeface="Arial"/>
              </a:rPr>
              <a:t>fall between 550</a:t>
            </a:r>
            <a:r>
              <a:rPr lang="en-GB" sz="2800" spc="-53" dirty="0">
                <a:cs typeface="Arial"/>
              </a:rPr>
              <a:t> </a:t>
            </a:r>
            <a:r>
              <a:rPr lang="en-GB" sz="2800" dirty="0">
                <a:cs typeface="Arial"/>
              </a:rPr>
              <a:t>and </a:t>
            </a:r>
            <a:r>
              <a:rPr lang="en-GB" sz="2800" spc="-9" dirty="0">
                <a:cs typeface="Arial"/>
              </a:rPr>
              <a:t>700mm.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1</a:t>
            </a:r>
            <a:r>
              <a:rPr lang="en-GB" sz="2800" baseline="30000" dirty="0">
                <a:solidFill>
                  <a:prstClr val="black"/>
                </a:solidFill>
              </a:rPr>
              <a:t>st</a:t>
            </a:r>
            <a:r>
              <a:rPr lang="en-GB" sz="2800" dirty="0">
                <a:solidFill>
                  <a:prstClr val="black"/>
                </a:solidFill>
              </a:rPr>
              <a:t> floor level Granite stairs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Rise 150mm	 Going 285mm 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Check Formula   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srgbClr val="00B050"/>
                </a:solidFill>
              </a:rPr>
              <a:t>585mm acceptable </a:t>
            </a:r>
          </a:p>
          <a:p>
            <a:pPr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Check Pitch is less than 42</a:t>
            </a:r>
            <a:r>
              <a:rPr lang="en-GB" sz="2800" dirty="0"/>
              <a:t>°</a:t>
            </a:r>
            <a:endParaRPr lang="en-GB" sz="2800" dirty="0">
              <a:solidFill>
                <a:prstClr val="black"/>
              </a:solidFill>
            </a:endParaRP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Tan A = </a:t>
            </a:r>
            <a:r>
              <a:rPr lang="en-GB" sz="2800" u="sng" dirty="0">
                <a:solidFill>
                  <a:prstClr val="black"/>
                </a:solidFill>
              </a:rPr>
              <a:t>Rise </a:t>
            </a:r>
            <a:r>
              <a:rPr lang="en-GB" sz="2800" dirty="0">
                <a:solidFill>
                  <a:prstClr val="black"/>
                </a:solidFill>
              </a:rPr>
              <a:t>	Tan A =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u="sng" dirty="0"/>
              <a:t>150</a:t>
            </a:r>
            <a:r>
              <a:rPr lang="en-GB" sz="2800" dirty="0"/>
              <a:t>	</a:t>
            </a:r>
            <a:r>
              <a:rPr lang="en-GB" sz="2800" dirty="0">
                <a:solidFill>
                  <a:prstClr val="black"/>
                </a:solidFill>
              </a:rPr>
              <a:t>	Tan A = 0.526 	A = Tan ̄¹ 0.526</a:t>
            </a:r>
            <a:br>
              <a:rPr lang="en-GB" sz="2800" dirty="0">
                <a:solidFill>
                  <a:prstClr val="black"/>
                </a:solidFill>
              </a:rPr>
            </a:br>
            <a:r>
              <a:rPr lang="en-GB" sz="2800" dirty="0">
                <a:solidFill>
                  <a:prstClr val="black"/>
                </a:solidFill>
              </a:rPr>
              <a:t>             Going		   285				A = 27.74°</a:t>
            </a:r>
            <a:endParaRPr lang="en-IE" sz="2800" dirty="0">
              <a:solidFill>
                <a:prstClr val="black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en-GB" dirty="0">
              <a:solidFill>
                <a:srgbClr val="00040E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en-GB" dirty="0">
              <a:solidFill>
                <a:srgbClr val="00040E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01C40A-FFC2-2D51-75BE-7744F26AC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BA0912-4ACF-ECF6-1ECE-ED42B4D51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16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41515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8D43DD-4AC8-45C8-2383-5B374CCF9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93E14-5F1F-5FA5-68A5-78D80F4F2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Bolton St. Main Building Spiral Stairs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B75A5DA-E1CC-7C23-18EB-C1168346E86F}"/>
              </a:ext>
            </a:extLst>
          </p:cNvPr>
          <p:cNvSpPr txBox="1">
            <a:spLocks/>
          </p:cNvSpPr>
          <p:nvPr/>
        </p:nvSpPr>
        <p:spPr>
          <a:xfrm>
            <a:off x="812800" y="2526632"/>
            <a:ext cx="14630400" cy="89514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06405" indent="-406405" algn="l" defTabSz="1219215" rtl="0" eaLnBrk="1" latinLnBrk="0" hangingPunct="1">
              <a:lnSpc>
                <a:spcPct val="120000"/>
              </a:lnSpc>
              <a:spcBef>
                <a:spcPts val="1778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 cap="none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1219215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844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2032025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844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2844836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89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3657646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447045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528326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609607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690888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endParaRPr lang="en-GB" sz="2800" dirty="0">
              <a:solidFill>
                <a:srgbClr val="00040E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GB" sz="2800" dirty="0">
                <a:solidFill>
                  <a:srgbClr val="00040E"/>
                </a:solidFill>
              </a:rPr>
              <a:t>Provide the 2 checks on the stairs measured in Bolton St.</a:t>
            </a:r>
          </a:p>
          <a:p>
            <a:pPr>
              <a:buFont typeface="Arial" panose="020B0604020202020204" pitchFamily="34" charset="0"/>
              <a:buNone/>
            </a:pPr>
            <a:r>
              <a:rPr lang="en-GB" sz="2800" dirty="0">
                <a:solidFill>
                  <a:srgbClr val="00040E"/>
                </a:solidFill>
              </a:rPr>
              <a:t>T</a:t>
            </a:r>
            <a:r>
              <a:rPr lang="en-GB" sz="2800" spc="-62" dirty="0">
                <a:cs typeface="Arial"/>
              </a:rPr>
              <a:t>wice </a:t>
            </a:r>
            <a:r>
              <a:rPr lang="en-GB" sz="2800" spc="-9" dirty="0">
                <a:cs typeface="Arial"/>
              </a:rPr>
              <a:t>the Rise </a:t>
            </a:r>
            <a:r>
              <a:rPr lang="en-GB" sz="2800" dirty="0">
                <a:cs typeface="Arial"/>
              </a:rPr>
              <a:t>plus </a:t>
            </a:r>
            <a:r>
              <a:rPr lang="en-GB" sz="2800" spc="-9" dirty="0">
                <a:cs typeface="Arial"/>
              </a:rPr>
              <a:t>the Going must</a:t>
            </a:r>
            <a:r>
              <a:rPr lang="en-GB" sz="2800" spc="9" dirty="0">
                <a:cs typeface="Arial"/>
              </a:rPr>
              <a:t> </a:t>
            </a:r>
            <a:r>
              <a:rPr lang="en-GB" sz="2800" spc="-9" dirty="0">
                <a:cs typeface="Arial"/>
              </a:rPr>
              <a:t>fall between 550</a:t>
            </a:r>
            <a:r>
              <a:rPr lang="en-GB" sz="2800" spc="-53" dirty="0">
                <a:cs typeface="Arial"/>
              </a:rPr>
              <a:t> </a:t>
            </a:r>
            <a:r>
              <a:rPr lang="en-GB" sz="2800" dirty="0">
                <a:cs typeface="Arial"/>
              </a:rPr>
              <a:t>and </a:t>
            </a:r>
            <a:r>
              <a:rPr lang="en-GB" sz="2800" spc="-9" dirty="0">
                <a:cs typeface="Arial"/>
              </a:rPr>
              <a:t>700mm.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Ground floor level Spiral stairs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Rise 175mm	 Going 310mm 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Check Formula   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srgbClr val="00B050"/>
                </a:solidFill>
              </a:rPr>
              <a:t>660mm acceptable </a:t>
            </a:r>
          </a:p>
          <a:p>
            <a:pPr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Check Pitch is less than 42</a:t>
            </a:r>
            <a:r>
              <a:rPr lang="en-GB" sz="2800" dirty="0"/>
              <a:t>°</a:t>
            </a:r>
            <a:endParaRPr lang="en-GB" sz="2800" dirty="0">
              <a:solidFill>
                <a:prstClr val="black"/>
              </a:solidFill>
            </a:endParaRP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Tan A = </a:t>
            </a:r>
            <a:r>
              <a:rPr lang="en-GB" sz="2800" u="sng" dirty="0">
                <a:solidFill>
                  <a:prstClr val="black"/>
                </a:solidFill>
              </a:rPr>
              <a:t>Rise </a:t>
            </a:r>
            <a:r>
              <a:rPr lang="en-GB" sz="2800" dirty="0">
                <a:solidFill>
                  <a:prstClr val="black"/>
                </a:solidFill>
              </a:rPr>
              <a:t>	Tan A =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u="sng" dirty="0"/>
              <a:t>175</a:t>
            </a:r>
            <a:r>
              <a:rPr lang="en-GB" sz="2800" dirty="0"/>
              <a:t>	</a:t>
            </a:r>
            <a:r>
              <a:rPr lang="en-GB" sz="2800" dirty="0">
                <a:solidFill>
                  <a:prstClr val="black"/>
                </a:solidFill>
              </a:rPr>
              <a:t>	Tan A = 0.5645 	A = Tan ̄¹ 0.5645</a:t>
            </a:r>
            <a:br>
              <a:rPr lang="en-GB" sz="2800" dirty="0">
                <a:solidFill>
                  <a:prstClr val="black"/>
                </a:solidFill>
              </a:rPr>
            </a:br>
            <a:r>
              <a:rPr lang="en-GB" sz="2800" dirty="0">
                <a:solidFill>
                  <a:prstClr val="black"/>
                </a:solidFill>
              </a:rPr>
              <a:t>             Going		   310				A = 29.44°</a:t>
            </a:r>
            <a:endParaRPr lang="en-IE" sz="2800" dirty="0">
              <a:solidFill>
                <a:prstClr val="black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en-GB" dirty="0">
              <a:solidFill>
                <a:srgbClr val="00040E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en-GB" dirty="0">
              <a:solidFill>
                <a:srgbClr val="00040E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906724-235A-CE6B-0FE7-BD7C22E7B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7D7F8D-5CF6-179D-E1C7-54166C862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17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4925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DE5B7-9F4B-C647-02E0-98FBF5E8A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Maths Stair Check</a:t>
            </a:r>
            <a:endParaRPr lang="en-IE" cap="non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DADFE6-B960-D63D-8D66-1657F661B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254DB5-7737-FCAF-F9C2-2DE2AFE96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2</a:t>
            </a:fld>
            <a:endParaRPr lang="en-IE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8C6A56D-E449-A7EC-0AB1-216DC3551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432" y="3582988"/>
            <a:ext cx="14866374" cy="7188616"/>
          </a:xfrm>
        </p:spPr>
        <p:txBody>
          <a:bodyPr>
            <a:noAutofit/>
          </a:bodyPr>
          <a:lstStyle/>
          <a:p>
            <a:pPr marL="632186" marR="9031" indent="-609608">
              <a:spcBef>
                <a:spcPts val="169"/>
              </a:spcBef>
              <a:tabLst>
                <a:tab pos="631057" algn="l"/>
                <a:tab pos="632186" algn="l"/>
              </a:tabLst>
            </a:pPr>
            <a:r>
              <a:rPr lang="en-GB" sz="2800" spc="-5" dirty="0">
                <a:cs typeface="Arial"/>
              </a:rPr>
              <a:t>T</a:t>
            </a:r>
            <a:r>
              <a:rPr lang="en-GB" sz="2800" spc="-9" dirty="0">
                <a:cs typeface="Arial"/>
              </a:rPr>
              <a:t>he two </a:t>
            </a:r>
            <a:r>
              <a:rPr lang="en-GB" sz="2800" dirty="0">
                <a:cs typeface="Arial"/>
              </a:rPr>
              <a:t>key </a:t>
            </a:r>
            <a:r>
              <a:rPr lang="en-GB" sz="2800" spc="-9" dirty="0">
                <a:cs typeface="Arial"/>
              </a:rPr>
              <a:t>regulations that </a:t>
            </a:r>
            <a:r>
              <a:rPr lang="en-GB" sz="2800" dirty="0">
                <a:cs typeface="Arial"/>
              </a:rPr>
              <a:t>must </a:t>
            </a:r>
            <a:r>
              <a:rPr lang="en-GB" sz="2800" spc="-9" dirty="0">
                <a:cs typeface="Arial"/>
              </a:rPr>
              <a:t>be </a:t>
            </a:r>
            <a:r>
              <a:rPr lang="en-GB" sz="2800" dirty="0">
                <a:cs typeface="Arial"/>
              </a:rPr>
              <a:t>checked </a:t>
            </a:r>
            <a:r>
              <a:rPr lang="en-GB" sz="2800" spc="-9" dirty="0">
                <a:cs typeface="Arial"/>
              </a:rPr>
              <a:t>out </a:t>
            </a:r>
            <a:r>
              <a:rPr lang="en-GB" sz="2800" dirty="0">
                <a:cs typeface="Arial"/>
              </a:rPr>
              <a:t>mathematically </a:t>
            </a:r>
            <a:r>
              <a:rPr lang="en-GB" sz="2800" spc="-9" dirty="0">
                <a:cs typeface="Arial"/>
              </a:rPr>
              <a:t>to make </a:t>
            </a:r>
            <a:r>
              <a:rPr lang="en-GB" sz="2800" dirty="0">
                <a:cs typeface="Arial"/>
              </a:rPr>
              <a:t>sure that </a:t>
            </a:r>
            <a:r>
              <a:rPr lang="en-GB" sz="2800" spc="-9" dirty="0">
                <a:cs typeface="Arial"/>
              </a:rPr>
              <a:t>they comply</a:t>
            </a:r>
            <a:r>
              <a:rPr lang="en-GB" sz="2800" dirty="0">
                <a:cs typeface="Arial"/>
              </a:rPr>
              <a:t> are:</a:t>
            </a:r>
          </a:p>
          <a:p>
            <a:pPr marL="632186" marR="9031" indent="-609608">
              <a:spcBef>
                <a:spcPts val="169"/>
              </a:spcBef>
              <a:tabLst>
                <a:tab pos="631057" algn="l"/>
                <a:tab pos="632186" algn="l"/>
              </a:tabLst>
            </a:pPr>
            <a:r>
              <a:rPr lang="en-GB" sz="2800" spc="-62" dirty="0">
                <a:cs typeface="Arial"/>
              </a:rPr>
              <a:t>Twice </a:t>
            </a:r>
            <a:r>
              <a:rPr lang="en-GB" sz="2800" spc="-9" dirty="0">
                <a:cs typeface="Arial"/>
              </a:rPr>
              <a:t>the Rise </a:t>
            </a:r>
            <a:r>
              <a:rPr lang="en-GB" sz="2800" dirty="0">
                <a:cs typeface="Arial"/>
              </a:rPr>
              <a:t>plus </a:t>
            </a:r>
            <a:r>
              <a:rPr lang="en-GB" sz="2800" spc="-9" dirty="0">
                <a:cs typeface="Arial"/>
              </a:rPr>
              <a:t>the Going 							   must</a:t>
            </a:r>
            <a:r>
              <a:rPr lang="en-GB" sz="2800" spc="9" dirty="0">
                <a:cs typeface="Arial"/>
              </a:rPr>
              <a:t> </a:t>
            </a:r>
            <a:r>
              <a:rPr lang="en-GB" sz="2800" spc="-9" dirty="0">
                <a:cs typeface="Arial"/>
              </a:rPr>
              <a:t>fall between 550</a:t>
            </a:r>
            <a:r>
              <a:rPr lang="en-GB" sz="2800" spc="-53" dirty="0">
                <a:cs typeface="Arial"/>
              </a:rPr>
              <a:t> </a:t>
            </a:r>
            <a:r>
              <a:rPr lang="en-GB" sz="2800" dirty="0">
                <a:cs typeface="Arial"/>
              </a:rPr>
              <a:t>and </a:t>
            </a:r>
            <a:r>
              <a:rPr lang="en-GB" sz="2800" spc="-9" dirty="0">
                <a:cs typeface="Arial"/>
              </a:rPr>
              <a:t>700mm</a:t>
            </a:r>
          </a:p>
          <a:p>
            <a:pPr marL="22578" marR="9031" indent="0">
              <a:spcBef>
                <a:spcPts val="169"/>
              </a:spcBef>
              <a:buNone/>
              <a:tabLst>
                <a:tab pos="631057" algn="l"/>
                <a:tab pos="632186" algn="l"/>
              </a:tabLst>
            </a:pPr>
            <a:endParaRPr lang="en-GB" sz="2800" spc="-9" dirty="0">
              <a:cs typeface="Arial"/>
            </a:endParaRPr>
          </a:p>
          <a:p>
            <a:pPr marL="632186" marR="9031" indent="-609608">
              <a:spcBef>
                <a:spcPts val="169"/>
              </a:spcBef>
              <a:tabLst>
                <a:tab pos="631057" algn="l"/>
                <a:tab pos="632186" algn="l"/>
              </a:tabLst>
            </a:pPr>
            <a:r>
              <a:rPr lang="en-GB" sz="2800" spc="-9" dirty="0">
                <a:cs typeface="Arial"/>
              </a:rPr>
              <a:t>The Pitch </a:t>
            </a:r>
            <a:r>
              <a:rPr lang="en-GB" sz="2800" dirty="0">
                <a:cs typeface="Arial"/>
              </a:rPr>
              <a:t>must </a:t>
            </a:r>
            <a:r>
              <a:rPr lang="en-GB" sz="2800" spc="-9" dirty="0">
                <a:cs typeface="Arial"/>
              </a:rPr>
              <a:t>be </a:t>
            </a:r>
            <a:r>
              <a:rPr lang="en-GB" sz="2800" dirty="0">
                <a:cs typeface="Arial"/>
              </a:rPr>
              <a:t>less </a:t>
            </a:r>
            <a:r>
              <a:rPr lang="en-GB" sz="2800" spc="-9" dirty="0">
                <a:cs typeface="Arial"/>
              </a:rPr>
              <a:t>than</a:t>
            </a:r>
            <a:r>
              <a:rPr lang="en-GB" sz="2800" spc="-80" dirty="0">
                <a:cs typeface="Arial"/>
              </a:rPr>
              <a:t> 							        </a:t>
            </a:r>
            <a:r>
              <a:rPr lang="en-GB" sz="2800" spc="-9" dirty="0">
                <a:cs typeface="Arial"/>
              </a:rPr>
              <a:t>42  </a:t>
            </a:r>
            <a:r>
              <a:rPr lang="en-GB" sz="2800" dirty="0">
                <a:cs typeface="Arial"/>
              </a:rPr>
              <a:t>degrees</a:t>
            </a:r>
          </a:p>
          <a:p>
            <a:pPr marL="632186" marR="9031" indent="-609608">
              <a:spcBef>
                <a:spcPts val="169"/>
              </a:spcBef>
              <a:tabLst>
                <a:tab pos="631057" algn="l"/>
                <a:tab pos="632186" algn="l"/>
              </a:tabLst>
            </a:pPr>
            <a:endParaRPr lang="en-GB" sz="2800" dirty="0">
              <a:cs typeface="Arial"/>
            </a:endParaRPr>
          </a:p>
          <a:p>
            <a:pPr marL="632186" marR="9031" indent="-609608">
              <a:spcBef>
                <a:spcPts val="169"/>
              </a:spcBef>
              <a:tabLst>
                <a:tab pos="631057" algn="l"/>
                <a:tab pos="632186" algn="l"/>
              </a:tabLst>
            </a:pPr>
            <a:r>
              <a:rPr lang="en-GB" sz="2800" b="1" spc="-5" dirty="0">
                <a:latin typeface="Arial" panose="020B0604020202020204" pitchFamily="34" charset="0"/>
                <a:cs typeface="Arial" panose="020B0604020202020204" pitchFamily="34" charset="0"/>
              </a:rPr>
              <a:t>Both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regulations </a:t>
            </a:r>
          </a:p>
          <a:p>
            <a:pPr marL="22578" marR="9031" indent="0">
              <a:spcBef>
                <a:spcPts val="169"/>
              </a:spcBef>
              <a:buNone/>
              <a:tabLst>
                <a:tab pos="631057" algn="l"/>
                <a:tab pos="632186" algn="l"/>
              </a:tabLst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	(and </a:t>
            </a:r>
            <a:r>
              <a:rPr lang="en-GB" sz="2800" b="1" spc="-5" dirty="0"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other regulations) </a:t>
            </a:r>
          </a:p>
          <a:p>
            <a:pPr marL="22578" marR="9031" indent="0">
              <a:spcBef>
                <a:spcPts val="169"/>
              </a:spcBef>
              <a:buNone/>
              <a:tabLst>
                <a:tab pos="631057" algn="l"/>
                <a:tab pos="632186" algn="l"/>
              </a:tabLst>
            </a:pPr>
            <a:r>
              <a:rPr lang="en-GB" sz="2800" b="1" spc="-5" dirty="0">
                <a:latin typeface="Arial" panose="020B0604020202020204" pitchFamily="34" charset="0"/>
                <a:cs typeface="Arial" panose="020B0604020202020204" pitchFamily="34" charset="0"/>
              </a:rPr>
              <a:t>	must be 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satisfied </a:t>
            </a:r>
            <a:r>
              <a:rPr lang="en-GB" sz="2800" b="1" spc="-5" dirty="0">
                <a:latin typeface="Arial" panose="020B0604020202020204" pitchFamily="34" charset="0"/>
                <a:cs typeface="Arial" panose="020B0604020202020204" pitchFamily="34" charset="0"/>
              </a:rPr>
              <a:t>for the </a:t>
            </a:r>
          </a:p>
          <a:p>
            <a:pPr marL="22578" marR="9031" indent="0">
              <a:spcBef>
                <a:spcPts val="169"/>
              </a:spcBef>
              <a:buNone/>
              <a:tabLst>
                <a:tab pos="631057" algn="l"/>
                <a:tab pos="632186" algn="l"/>
              </a:tabLst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	stairs </a:t>
            </a:r>
            <a:r>
              <a:rPr lang="en-GB" sz="2800" b="1" spc="-5" dirty="0">
                <a:latin typeface="Arial" panose="020B0604020202020204" pitchFamily="34" charset="0"/>
                <a:cs typeface="Arial" panose="020B0604020202020204" pitchFamily="34" charset="0"/>
              </a:rPr>
              <a:t>to be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deemed</a:t>
            </a:r>
            <a:r>
              <a:rPr lang="en-GB" sz="2800" b="1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acceptable</a:t>
            </a:r>
          </a:p>
          <a:p>
            <a:pPr marL="632186" marR="9031" indent="-609608">
              <a:spcBef>
                <a:spcPts val="169"/>
              </a:spcBef>
              <a:tabLst>
                <a:tab pos="631057" algn="l"/>
                <a:tab pos="632186" algn="l"/>
              </a:tabLst>
            </a:pPr>
            <a:endParaRPr lang="en-GB" dirty="0">
              <a:cs typeface="Arial"/>
            </a:endParaRPr>
          </a:p>
        </p:txBody>
      </p:sp>
      <p:sp>
        <p:nvSpPr>
          <p:cNvPr id="7" name="object 12">
            <a:extLst>
              <a:ext uri="{FF2B5EF4-FFF2-40B4-BE49-F238E27FC236}">
                <a16:creationId xmlns:a16="http://schemas.microsoft.com/office/drawing/2014/main" id="{01D49EF4-2AD9-5759-AA31-4E01807FFFC1}"/>
              </a:ext>
            </a:extLst>
          </p:cNvPr>
          <p:cNvSpPr txBox="1"/>
          <p:nvPr/>
        </p:nvSpPr>
        <p:spPr>
          <a:xfrm>
            <a:off x="8052619" y="4293231"/>
            <a:ext cx="6272107" cy="918813"/>
          </a:xfrm>
          <a:prstGeom prst="rect">
            <a:avLst/>
          </a:prstGeom>
          <a:solidFill>
            <a:srgbClr val="FFFF00"/>
          </a:solidFill>
          <a:ln w="9144">
            <a:solidFill>
              <a:srgbClr val="000000"/>
            </a:solidFill>
          </a:ln>
        </p:spPr>
        <p:txBody>
          <a:bodyPr vert="horz" wrap="square" lIns="0" tIns="42898" rIns="0" bIns="0" rtlCol="0">
            <a:spAutoFit/>
          </a:bodyPr>
          <a:lstStyle/>
          <a:p>
            <a:pPr marL="325124">
              <a:spcBef>
                <a:spcPts val="338"/>
              </a:spcBef>
            </a:pPr>
            <a:r>
              <a:rPr sz="5689" i="1" spc="-9" dirty="0">
                <a:solidFill>
                  <a:srgbClr val="0000FF"/>
                </a:solidFill>
                <a:latin typeface="Calibri"/>
                <a:cs typeface="Calibri"/>
              </a:rPr>
              <a:t>(2R </a:t>
            </a:r>
            <a:r>
              <a:rPr sz="5689" i="1" dirty="0">
                <a:solidFill>
                  <a:srgbClr val="0000FF"/>
                </a:solidFill>
                <a:latin typeface="Calibri"/>
                <a:cs typeface="Calibri"/>
              </a:rPr>
              <a:t>+ G = </a:t>
            </a:r>
            <a:r>
              <a:rPr sz="5689" i="1" spc="-9" dirty="0">
                <a:solidFill>
                  <a:srgbClr val="0000FF"/>
                </a:solidFill>
                <a:latin typeface="Calibri"/>
                <a:cs typeface="Calibri"/>
              </a:rPr>
              <a:t>550</a:t>
            </a:r>
            <a:r>
              <a:rPr sz="5689" i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5689" i="1" spc="-9" dirty="0">
                <a:solidFill>
                  <a:srgbClr val="0000FF"/>
                </a:solidFill>
                <a:latin typeface="Calibri"/>
                <a:cs typeface="Calibri"/>
              </a:rPr>
              <a:t>-700)</a:t>
            </a:r>
            <a:endParaRPr sz="5689" dirty="0">
              <a:latin typeface="Calibri"/>
              <a:cs typeface="Calibri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8A732F1-B316-6E6F-6E73-91CA72C125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6918" y="5743426"/>
            <a:ext cx="7163508" cy="3713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78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Sample Calculation 1 Step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2305110"/>
            <a:ext cx="14630400" cy="84566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800" dirty="0">
                <a:solidFill>
                  <a:srgbClr val="00040E"/>
                </a:solidFill>
              </a:rPr>
              <a:t>Two floors are 2700mm apart. Calculate the rise and going of a staircase from the lower floor to the upper floor that meets all building regulations.     </a:t>
            </a:r>
            <a:r>
              <a:rPr lang="en-GB" sz="2800" b="1" dirty="0">
                <a:solidFill>
                  <a:srgbClr val="00040E"/>
                </a:solidFill>
              </a:rPr>
              <a:t>Check against regulations. </a:t>
            </a:r>
          </a:p>
          <a:p>
            <a:pPr>
              <a:buNone/>
            </a:pPr>
            <a:r>
              <a:rPr lang="en-GB" sz="2800" dirty="0">
                <a:solidFill>
                  <a:srgbClr val="00040E"/>
                </a:solidFill>
              </a:rPr>
              <a:t>First find the number of steps that divides into the total rise. Start by dividing the total rise by the </a:t>
            </a:r>
            <a:r>
              <a:rPr lang="en-GB" sz="2800" b="1" dirty="0">
                <a:solidFill>
                  <a:srgbClr val="00040E"/>
                </a:solidFill>
              </a:rPr>
              <a:t>maximum number of steps</a:t>
            </a:r>
            <a:r>
              <a:rPr lang="en-GB" sz="2800" dirty="0">
                <a:solidFill>
                  <a:srgbClr val="00040E"/>
                </a:solidFill>
              </a:rPr>
              <a:t>: Which is </a:t>
            </a:r>
            <a:r>
              <a:rPr lang="en-GB" sz="2800" b="1" dirty="0">
                <a:solidFill>
                  <a:srgbClr val="00040E"/>
                </a:solidFill>
              </a:rPr>
              <a:t>? </a:t>
            </a:r>
          </a:p>
          <a:p>
            <a:pPr>
              <a:buNone/>
            </a:pPr>
            <a:r>
              <a:rPr lang="en-GB" sz="2800" b="1" dirty="0">
                <a:solidFill>
                  <a:srgbClr val="00040E"/>
                </a:solidFill>
              </a:rPr>
              <a:t>2700 ÷ 16 = 168.75mm </a:t>
            </a:r>
          </a:p>
          <a:p>
            <a:pPr>
              <a:buNone/>
            </a:pPr>
            <a:r>
              <a:rPr lang="en-GB" sz="2800" dirty="0">
                <a:solidFill>
                  <a:srgbClr val="00040E"/>
                </a:solidFill>
              </a:rPr>
              <a:t>This is within regulations of, but would be difficult to measure precisely, try 15.</a:t>
            </a:r>
          </a:p>
          <a:p>
            <a:pPr>
              <a:buNone/>
            </a:pPr>
            <a:r>
              <a:rPr lang="en-GB" sz="2800" b="1" dirty="0">
                <a:solidFill>
                  <a:srgbClr val="00040E"/>
                </a:solidFill>
              </a:rPr>
              <a:t>2700 ÷ 15 = 180mm </a:t>
            </a:r>
          </a:p>
          <a:p>
            <a:pPr>
              <a:buNone/>
            </a:pPr>
            <a:r>
              <a:rPr lang="en-GB" sz="2800" dirty="0">
                <a:solidFill>
                  <a:srgbClr val="00040E"/>
                </a:solidFill>
              </a:rPr>
              <a:t>Fifteen steps meets the regulations as does 180mm so now to see if it fits within the formula.</a:t>
            </a:r>
          </a:p>
          <a:p>
            <a:pPr>
              <a:buNone/>
            </a:pPr>
            <a:r>
              <a:rPr lang="en-GB" sz="2800" spc="-62" dirty="0">
                <a:cs typeface="Arial"/>
              </a:rPr>
              <a:t>Twice </a:t>
            </a:r>
            <a:r>
              <a:rPr lang="en-GB" sz="2800" spc="-9" dirty="0">
                <a:cs typeface="Arial"/>
              </a:rPr>
              <a:t>the Rise </a:t>
            </a:r>
            <a:r>
              <a:rPr lang="en-GB" sz="2800" dirty="0">
                <a:cs typeface="Arial"/>
              </a:rPr>
              <a:t>plus </a:t>
            </a:r>
            <a:r>
              <a:rPr lang="en-GB" sz="2800" spc="-9" dirty="0">
                <a:cs typeface="Arial"/>
              </a:rPr>
              <a:t>the Going must</a:t>
            </a:r>
            <a:r>
              <a:rPr lang="en-GB" sz="2800" spc="9" dirty="0">
                <a:cs typeface="Arial"/>
              </a:rPr>
              <a:t> </a:t>
            </a:r>
            <a:r>
              <a:rPr lang="en-GB" sz="2800" spc="-9" dirty="0">
                <a:cs typeface="Arial"/>
              </a:rPr>
              <a:t>fall between 550</a:t>
            </a:r>
            <a:r>
              <a:rPr lang="en-GB" sz="2800" spc="-53" dirty="0">
                <a:cs typeface="Arial"/>
              </a:rPr>
              <a:t> </a:t>
            </a:r>
            <a:r>
              <a:rPr lang="en-GB" sz="2800" dirty="0">
                <a:cs typeface="Arial"/>
              </a:rPr>
              <a:t>and </a:t>
            </a:r>
            <a:r>
              <a:rPr lang="en-GB" sz="2800" spc="-9" dirty="0">
                <a:cs typeface="Arial"/>
              </a:rPr>
              <a:t>700mm.</a:t>
            </a:r>
          </a:p>
          <a:p>
            <a:pPr>
              <a:buNone/>
            </a:pPr>
            <a:r>
              <a:rPr lang="en-GB" sz="2800" b="1" spc="-9" dirty="0">
                <a:cs typeface="Arial"/>
              </a:rPr>
              <a:t>2R + G = 550 – 700mm </a:t>
            </a:r>
          </a:p>
          <a:p>
            <a:pPr>
              <a:buNone/>
            </a:pPr>
            <a:endParaRPr lang="en-GB" spc="-9" dirty="0">
              <a:cs typeface="Arial"/>
            </a:endParaRPr>
          </a:p>
          <a:p>
            <a:pPr>
              <a:buNone/>
            </a:pPr>
            <a:endParaRPr lang="en-GB" dirty="0">
              <a:solidFill>
                <a:srgbClr val="00040E"/>
              </a:solidFill>
            </a:endParaRPr>
          </a:p>
          <a:p>
            <a:pPr>
              <a:buNone/>
            </a:pPr>
            <a:endParaRPr lang="en-GB" dirty="0">
              <a:solidFill>
                <a:srgbClr val="00040E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54AD05-ECAF-B1B6-17B9-427C2FB5B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E63F80-499B-2D72-68AB-513CE4806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3</a:t>
            </a:fld>
            <a:endParaRPr lang="en-I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Sample Calculation 1 Step 2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1A9F242-1DE8-0C72-C8D4-080CF8D43954}"/>
              </a:ext>
            </a:extLst>
          </p:cNvPr>
          <p:cNvSpPr txBox="1">
            <a:spLocks/>
          </p:cNvSpPr>
          <p:nvPr/>
        </p:nvSpPr>
        <p:spPr>
          <a:xfrm>
            <a:off x="812800" y="2526632"/>
            <a:ext cx="14630400" cy="89514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06405" indent="-406405" algn="l" defTabSz="1219215" rtl="0" eaLnBrk="1" latinLnBrk="0" hangingPunct="1">
              <a:lnSpc>
                <a:spcPct val="120000"/>
              </a:lnSpc>
              <a:spcBef>
                <a:spcPts val="1778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00" kern="1200" cap="none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1219215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844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2032025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844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2844836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489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3657646" indent="-406405" algn="l" defTabSz="1219215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447045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528326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609607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6908886" indent="-406405" algn="l" defTabSz="1625620" rtl="0" eaLnBrk="1" latinLnBrk="0" hangingPunct="1">
              <a:lnSpc>
                <a:spcPct val="120000"/>
              </a:lnSpc>
              <a:spcBef>
                <a:spcPts val="889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133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GB" sz="2800" dirty="0">
                <a:solidFill>
                  <a:srgbClr val="00040E"/>
                </a:solidFill>
              </a:rPr>
              <a:t>T</a:t>
            </a:r>
            <a:r>
              <a:rPr lang="en-GB" sz="2800" spc="-62" dirty="0">
                <a:cs typeface="Arial"/>
              </a:rPr>
              <a:t>wice </a:t>
            </a:r>
            <a:r>
              <a:rPr lang="en-GB" sz="2800" spc="-9" dirty="0">
                <a:cs typeface="Arial"/>
              </a:rPr>
              <a:t>the Rise </a:t>
            </a:r>
            <a:r>
              <a:rPr lang="en-GB" sz="2800" dirty="0">
                <a:cs typeface="Arial"/>
              </a:rPr>
              <a:t>plus </a:t>
            </a:r>
            <a:r>
              <a:rPr lang="en-GB" sz="2800" spc="-9" dirty="0">
                <a:cs typeface="Arial"/>
              </a:rPr>
              <a:t>the Going must</a:t>
            </a:r>
            <a:r>
              <a:rPr lang="en-GB" sz="2800" spc="9" dirty="0">
                <a:cs typeface="Arial"/>
              </a:rPr>
              <a:t> </a:t>
            </a:r>
            <a:r>
              <a:rPr lang="en-GB" sz="2800" spc="-9" dirty="0">
                <a:cs typeface="Arial"/>
              </a:rPr>
              <a:t>fall between 550</a:t>
            </a:r>
            <a:r>
              <a:rPr lang="en-GB" sz="2800" spc="-53" dirty="0">
                <a:cs typeface="Arial"/>
              </a:rPr>
              <a:t> </a:t>
            </a:r>
            <a:r>
              <a:rPr lang="en-GB" sz="2800" dirty="0">
                <a:cs typeface="Arial"/>
              </a:rPr>
              <a:t>and </a:t>
            </a:r>
            <a:r>
              <a:rPr lang="en-GB" sz="2800" spc="-9" dirty="0">
                <a:cs typeface="Arial"/>
              </a:rPr>
              <a:t>700mm.</a:t>
            </a:r>
          </a:p>
          <a:p>
            <a:pPr>
              <a:buFont typeface="Arial" panose="020B0604020202020204" pitchFamily="34" charset="0"/>
              <a:buNone/>
            </a:pPr>
            <a:r>
              <a:rPr lang="en-GB" sz="2800" b="1" spc="-9" dirty="0">
                <a:cs typeface="Arial"/>
              </a:rPr>
              <a:t>2R + G = 550 – 700mm  </a:t>
            </a:r>
          </a:p>
          <a:p>
            <a:pPr>
              <a:buFont typeface="Arial" panose="020B0604020202020204" pitchFamily="34" charset="0"/>
              <a:buNone/>
            </a:pPr>
            <a:r>
              <a:rPr lang="en-GB" sz="2800" b="1" spc="-9" dirty="0">
                <a:cs typeface="Arial"/>
              </a:rPr>
              <a:t>Using the optimum going which is? </a:t>
            </a:r>
          </a:p>
          <a:p>
            <a:pPr>
              <a:buNone/>
            </a:pPr>
            <a:r>
              <a:rPr lang="en-GB" sz="2800" b="1" spc="-9" dirty="0">
                <a:cs typeface="Arial"/>
              </a:rPr>
              <a:t>2(180) + optimum going = 550 – 700mm</a:t>
            </a:r>
          </a:p>
          <a:p>
            <a:pPr>
              <a:buNone/>
            </a:pPr>
            <a:r>
              <a:rPr lang="en-GB" sz="2800" b="1" spc="-9" dirty="0">
                <a:cs typeface="Arial"/>
              </a:rPr>
              <a:t>2(180) + 250 = 610mm  </a:t>
            </a:r>
            <a:r>
              <a:rPr lang="en-GB" sz="2800" b="1" spc="-9" dirty="0">
                <a:solidFill>
                  <a:srgbClr val="00B050"/>
                </a:solidFill>
                <a:cs typeface="Arial"/>
              </a:rPr>
              <a:t>This is acceptable </a:t>
            </a:r>
          </a:p>
          <a:p>
            <a:pPr>
              <a:buFont typeface="Arial" panose="020B0604020202020204" pitchFamily="34" charset="0"/>
              <a:buNone/>
            </a:pPr>
            <a:endParaRPr lang="en-GB" sz="2800" b="1" spc="-9" dirty="0">
              <a:cs typeface="Arial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GB" sz="2800" spc="-9" dirty="0">
                <a:cs typeface="Arial"/>
              </a:rPr>
              <a:t>Therefore, we have 15 steps with a rise of 180mm and going of 250mm. Is this acceptable? 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Check Pitch </a:t>
            </a:r>
          </a:p>
          <a:p>
            <a:pPr lvl="0">
              <a:buClr>
                <a:srgbClr val="B71E42"/>
              </a:buClr>
              <a:defRPr/>
            </a:pPr>
            <a:r>
              <a:rPr lang="en-GB" sz="2800" dirty="0">
                <a:solidFill>
                  <a:prstClr val="black"/>
                </a:solidFill>
              </a:rPr>
              <a:t>Tan A = </a:t>
            </a:r>
            <a:r>
              <a:rPr lang="en-GB" sz="2800" u="sng" dirty="0">
                <a:solidFill>
                  <a:prstClr val="black"/>
                </a:solidFill>
              </a:rPr>
              <a:t>Rise </a:t>
            </a:r>
            <a:r>
              <a:rPr lang="en-GB" sz="2800" dirty="0">
                <a:solidFill>
                  <a:prstClr val="black"/>
                </a:solidFill>
              </a:rPr>
              <a:t>	Tan A =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u="sng" dirty="0"/>
              <a:t>180</a:t>
            </a:r>
            <a:r>
              <a:rPr lang="en-GB" sz="2800" dirty="0"/>
              <a:t>	</a:t>
            </a:r>
            <a:r>
              <a:rPr lang="en-GB" sz="2800" dirty="0">
                <a:solidFill>
                  <a:prstClr val="black"/>
                </a:solidFill>
              </a:rPr>
              <a:t>	Tan A = 0.720	A = Tan ̄¹ 0.720</a:t>
            </a:r>
            <a:br>
              <a:rPr lang="en-GB" sz="2800" dirty="0">
                <a:solidFill>
                  <a:prstClr val="black"/>
                </a:solidFill>
              </a:rPr>
            </a:br>
            <a:r>
              <a:rPr lang="en-GB" sz="2800" dirty="0">
                <a:solidFill>
                  <a:prstClr val="black"/>
                </a:solidFill>
              </a:rPr>
              <a:t>            Going		   250				A = 35.75°</a:t>
            </a:r>
            <a:endParaRPr lang="en-IE" sz="2800" dirty="0">
              <a:solidFill>
                <a:prstClr val="black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en-GB" dirty="0">
              <a:solidFill>
                <a:srgbClr val="00040E"/>
              </a:solidFill>
            </a:endParaRPr>
          </a:p>
          <a:p>
            <a:pPr>
              <a:buFont typeface="Arial" panose="020B0604020202020204" pitchFamily="34" charset="0"/>
              <a:buNone/>
            </a:pPr>
            <a:endParaRPr lang="en-GB" dirty="0">
              <a:solidFill>
                <a:srgbClr val="00040E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1BC5BE-D177-5EA4-3A48-4869598E6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53F22D-2379-FCA3-034C-8E0F07A6B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41119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Sample Calculation 2 Step 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DA1014-F133-B702-5B28-F987557B3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557" y="2762012"/>
            <a:ext cx="15250885" cy="8408012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rgbClr val="00040E"/>
                </a:solidFill>
              </a:rPr>
              <a:t>Two floors are 2035mm apart. A stairs is to be constructed between the floors with a maximum overall going of 3000mm. Calculate a rise and going that will satisfy all building regulations and allow safe passage between the floors.</a:t>
            </a:r>
          </a:p>
          <a:p>
            <a:r>
              <a:rPr lang="en-GB" sz="2800" dirty="0">
                <a:solidFill>
                  <a:srgbClr val="00040E"/>
                </a:solidFill>
              </a:rPr>
              <a:t>Divide the total rise by max. steps (16) to see if that will work out an even number.</a:t>
            </a:r>
          </a:p>
          <a:p>
            <a:r>
              <a:rPr lang="en-GB" sz="2800" dirty="0">
                <a:solidFill>
                  <a:srgbClr val="00040E"/>
                </a:solidFill>
              </a:rPr>
              <a:t>2035 ÷ 16 = 127.187mm not a round number so try 15</a:t>
            </a:r>
          </a:p>
          <a:p>
            <a:r>
              <a:rPr lang="en-GB" sz="2800" dirty="0">
                <a:solidFill>
                  <a:srgbClr val="00040E"/>
                </a:solidFill>
              </a:rPr>
              <a:t>2035 ÷ 15 = 135.666mm not a round number so try 14</a:t>
            </a:r>
          </a:p>
          <a:p>
            <a:r>
              <a:rPr lang="en-GB" sz="2800" dirty="0">
                <a:solidFill>
                  <a:srgbClr val="00040E"/>
                </a:solidFill>
              </a:rPr>
              <a:t>2035 ÷ 14 = 145.357mm not a round number so try 13</a:t>
            </a:r>
          </a:p>
          <a:p>
            <a:r>
              <a:rPr lang="en-GB" sz="2800" dirty="0">
                <a:solidFill>
                  <a:srgbClr val="00040E"/>
                </a:solidFill>
              </a:rPr>
              <a:t>2035 ÷ 13 = 156.538mm not a round number so try 12</a:t>
            </a:r>
          </a:p>
          <a:p>
            <a:r>
              <a:rPr lang="en-GB" sz="2800" dirty="0">
                <a:solidFill>
                  <a:srgbClr val="00040E"/>
                </a:solidFill>
              </a:rPr>
              <a:t>2035 ÷ 12 = 169.583mm not a round number so try 11</a:t>
            </a:r>
          </a:p>
          <a:p>
            <a:r>
              <a:rPr lang="en-GB" sz="2800" dirty="0">
                <a:solidFill>
                  <a:srgbClr val="00040E"/>
                </a:solidFill>
              </a:rPr>
              <a:t>2035 ÷ 11 = 185mm fits regulations max rise 220mm</a:t>
            </a:r>
          </a:p>
          <a:p>
            <a:endParaRPr lang="en-GB" sz="2800" dirty="0">
              <a:solidFill>
                <a:srgbClr val="00040E"/>
              </a:solidFill>
            </a:endParaRPr>
          </a:p>
          <a:p>
            <a:endParaRPr lang="en-GB" sz="2800" dirty="0">
              <a:solidFill>
                <a:srgbClr val="00040E"/>
              </a:solidFill>
            </a:endParaRPr>
          </a:p>
          <a:p>
            <a:endParaRPr lang="en-GB" sz="2800" dirty="0">
              <a:solidFill>
                <a:srgbClr val="00040E"/>
              </a:solidFill>
            </a:endParaRPr>
          </a:p>
          <a:p>
            <a:endParaRPr lang="en-GB" sz="2800" dirty="0">
              <a:solidFill>
                <a:srgbClr val="00040E"/>
              </a:solidFill>
            </a:endParaRPr>
          </a:p>
          <a:p>
            <a:endParaRPr lang="en-IE" sz="28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93162E-CFBC-8A63-68F1-1ACE3381F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83FD1-7A40-6138-5995-F8A0540E3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58253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Sample Calculation 2 Step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856C12-A032-EA29-3E7F-38AFDAD34C48}"/>
              </a:ext>
            </a:extLst>
          </p:cNvPr>
          <p:cNvSpPr txBox="1"/>
          <p:nvPr/>
        </p:nvSpPr>
        <p:spPr>
          <a:xfrm>
            <a:off x="909517" y="3575045"/>
            <a:ext cx="15031679" cy="5564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6405" indent="-406405" defTabSz="1219215">
              <a:lnSpc>
                <a:spcPct val="120000"/>
              </a:lnSpc>
              <a:spcBef>
                <a:spcPts val="1778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800" dirty="0">
                <a:solidFill>
                  <a:srgbClr val="00040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Check if 11 steps will fit the building regulations that is 11 risers and 10 treads.</a:t>
            </a:r>
          </a:p>
          <a:p>
            <a:pPr marL="406405" indent="-406405" defTabSz="1219215">
              <a:lnSpc>
                <a:spcPct val="120000"/>
              </a:lnSpc>
              <a:spcBef>
                <a:spcPts val="1778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800" dirty="0">
                <a:solidFill>
                  <a:srgbClr val="00040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Total going 3000mm ÷ 10 treads = 300mm      Going 300mm</a:t>
            </a:r>
          </a:p>
          <a:p>
            <a:pPr marL="406405" indent="-406405" defTabSz="1219215">
              <a:lnSpc>
                <a:spcPct val="120000"/>
              </a:lnSpc>
              <a:spcBef>
                <a:spcPts val="1778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</a:t>
            </a:r>
            <a:r>
              <a:rPr lang="en-GB" sz="28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heck formula 2R + G = ? 185 + 185 + 300 = </a:t>
            </a:r>
          </a:p>
          <a:p>
            <a:pPr marL="406405" indent="-406405" defTabSz="1219215">
              <a:lnSpc>
                <a:spcPct val="120000"/>
              </a:lnSpc>
              <a:spcBef>
                <a:spcPts val="1778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GB" sz="2800" dirty="0">
                <a:solidFill>
                  <a:srgbClr val="00B05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670mm within regulations</a:t>
            </a:r>
            <a:endParaRPr lang="en-IE" sz="2800" dirty="0">
              <a:solidFill>
                <a:srgbClr val="00B05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06405" indent="-406405" defTabSz="1219215">
              <a:lnSpc>
                <a:spcPct val="120000"/>
              </a:lnSpc>
              <a:spcBef>
                <a:spcPts val="1778"/>
              </a:spcBef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GB" sz="2800" dirty="0">
              <a:solidFill>
                <a:srgbClr val="00040E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06405" marR="0" lvl="0" indent="-406405" algn="l" defTabSz="1219215" rtl="0" eaLnBrk="1" fontAlgn="auto" latinLnBrk="0" hangingPunct="1">
              <a:lnSpc>
                <a:spcPct val="120000"/>
              </a:lnSpc>
              <a:spcBef>
                <a:spcPts val="1778"/>
              </a:spcBef>
              <a:spcAft>
                <a:spcPts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Check Pitch </a:t>
            </a:r>
          </a:p>
          <a:p>
            <a:pPr marL="406405" marR="0" lvl="0" indent="-406405" algn="l" defTabSz="1219215" rtl="0" eaLnBrk="1" fontAlgn="auto" latinLnBrk="0" hangingPunct="1">
              <a:lnSpc>
                <a:spcPct val="120000"/>
              </a:lnSpc>
              <a:spcBef>
                <a:spcPts val="1778"/>
              </a:spcBef>
              <a:spcAft>
                <a:spcPts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Tan A = </a:t>
            </a:r>
            <a:r>
              <a:rPr kumimoji="0" lang="en-GB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Rise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	Tan A = </a:t>
            </a:r>
            <a:r>
              <a:rPr kumimoji="0" lang="en-GB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185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		Tan A = 0.6166	A = Tan ̄¹ 0.6166</a:t>
            </a:r>
            <a:b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           Going		   300				A = 31.66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°</a:t>
            </a:r>
            <a:endParaRPr kumimoji="0" lang="en-I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F1C064-E09B-3E0B-6802-D50C76FCF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9F550DB-ADD0-31E4-20CD-F482D20F6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99805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93691-560A-5CE7-4E76-F16B7E29A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84A41-4F00-F4A9-567C-6F82CF2A9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Example Question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85C05D-9360-33FF-2B97-04564084F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7066" y="2363592"/>
            <a:ext cx="15250885" cy="8408012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rgbClr val="00040E"/>
                </a:solidFill>
              </a:rPr>
              <a:t>Two floors are 2660mm apart. A stairs is to be constructed between the floors with a maximum overall going of 3000mm. Calculate a rise and going that will satisfy all building regulations and allow safe passage between the floors.</a:t>
            </a:r>
          </a:p>
          <a:p>
            <a:r>
              <a:rPr lang="en-GB" sz="2800" dirty="0">
                <a:solidFill>
                  <a:srgbClr val="00040E"/>
                </a:solidFill>
              </a:rPr>
              <a:t>2660 ÷ 16 = 166.25mm not a round number so try 15</a:t>
            </a:r>
          </a:p>
          <a:p>
            <a:r>
              <a:rPr lang="en-GB" sz="2800" dirty="0">
                <a:solidFill>
                  <a:srgbClr val="00040E"/>
                </a:solidFill>
              </a:rPr>
              <a:t>2660 ÷ 15 = 177.33mm not a round number so try 14</a:t>
            </a:r>
          </a:p>
          <a:p>
            <a:r>
              <a:rPr lang="en-GB" sz="2800" dirty="0">
                <a:solidFill>
                  <a:srgbClr val="00040E"/>
                </a:solidFill>
              </a:rPr>
              <a:t>2660 ÷ 14 = 190mm fits regulations max rise 220mm</a:t>
            </a:r>
          </a:p>
          <a:p>
            <a:r>
              <a:rPr lang="en-GB" sz="2800" dirty="0">
                <a:solidFill>
                  <a:srgbClr val="FF0000"/>
                </a:solidFill>
              </a:rPr>
              <a:t>Check overall going for treads. How many? </a:t>
            </a:r>
          </a:p>
          <a:p>
            <a:r>
              <a:rPr lang="en-GB" sz="2800" dirty="0">
                <a:solidFill>
                  <a:srgbClr val="00040E"/>
                </a:solidFill>
              </a:rPr>
              <a:t>3000 ÷ 13 = 230.76mm </a:t>
            </a:r>
          </a:p>
          <a:p>
            <a:r>
              <a:rPr lang="en-GB" sz="2800" dirty="0">
                <a:solidFill>
                  <a:srgbClr val="00040E"/>
                </a:solidFill>
              </a:rPr>
              <a:t>2(190) + 230 = 610 </a:t>
            </a:r>
            <a:r>
              <a:rPr lang="en-GB" sz="2800" dirty="0">
                <a:solidFill>
                  <a:srgbClr val="00B050"/>
                </a:solidFill>
                <a:cs typeface="Times New Roman" panose="02020603050405020304" pitchFamily="18" charset="0"/>
              </a:rPr>
              <a:t> 610mm within regulations </a:t>
            </a:r>
            <a:r>
              <a:rPr lang="en-GB" sz="2800" dirty="0">
                <a:solidFill>
                  <a:srgbClr val="00040E"/>
                </a:solidFill>
              </a:rPr>
              <a:t>Check Pitch</a:t>
            </a:r>
          </a:p>
          <a:p>
            <a:r>
              <a:rPr lang="en-GB" sz="2800" dirty="0">
                <a:effectLst/>
              </a:rPr>
              <a:t>Tan A = </a:t>
            </a:r>
            <a:r>
              <a:rPr lang="en-GB" sz="2800" u="sng" dirty="0">
                <a:effectLst/>
              </a:rPr>
              <a:t>Rise </a:t>
            </a:r>
            <a:r>
              <a:rPr lang="en-GB" sz="2800" dirty="0">
                <a:effectLst/>
              </a:rPr>
              <a:t>		Tan A = </a:t>
            </a:r>
            <a:r>
              <a:rPr lang="en-GB" sz="2800" u="sng" dirty="0">
                <a:effectLst/>
              </a:rPr>
              <a:t>190</a:t>
            </a:r>
            <a:r>
              <a:rPr lang="en-GB" sz="2800" dirty="0">
                <a:effectLst/>
              </a:rPr>
              <a:t>	   Tan A = 0.8260	A = Tan ̄¹ 0. 8260</a:t>
            </a:r>
            <a:br>
              <a:rPr lang="en-GB" sz="2800" dirty="0">
                <a:effectLst/>
              </a:rPr>
            </a:br>
            <a:r>
              <a:rPr lang="en-GB" sz="2800" dirty="0">
                <a:effectLst/>
              </a:rPr>
              <a:t>            Going	</a:t>
            </a:r>
            <a:r>
              <a:rPr lang="en-GB" sz="2800" dirty="0"/>
              <a:t>             </a:t>
            </a:r>
            <a:r>
              <a:rPr lang="en-GB" sz="2800" dirty="0">
                <a:effectLst/>
              </a:rPr>
              <a:t>         230				A = 39.55°</a:t>
            </a:r>
            <a:endParaRPr lang="en-IE" sz="2800" dirty="0">
              <a:effectLst/>
              <a:cs typeface="Times New Roman" panose="02020603050405020304" pitchFamily="18" charset="0"/>
            </a:endParaRPr>
          </a:p>
          <a:p>
            <a:endParaRPr lang="en-GB" sz="2800" dirty="0">
              <a:solidFill>
                <a:srgbClr val="00040E"/>
              </a:solidFill>
            </a:endParaRPr>
          </a:p>
          <a:p>
            <a:endParaRPr lang="en-GB" sz="2800" dirty="0">
              <a:solidFill>
                <a:srgbClr val="00040E"/>
              </a:solidFill>
            </a:endParaRPr>
          </a:p>
          <a:p>
            <a:endParaRPr lang="en-GB" sz="2800" dirty="0">
              <a:solidFill>
                <a:srgbClr val="00040E"/>
              </a:solidFill>
            </a:endParaRPr>
          </a:p>
          <a:p>
            <a:endParaRPr lang="en-GB" sz="2800" dirty="0">
              <a:solidFill>
                <a:srgbClr val="00040E"/>
              </a:solidFill>
            </a:endParaRPr>
          </a:p>
          <a:p>
            <a:endParaRPr lang="en-IE" sz="28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0A1DBB-C423-B320-4484-CFF4689BD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20F1A3-64C6-EFFF-DA05-197D2DED2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67914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DCBA1-3029-7485-A474-CBC7989A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6207" y="1430259"/>
            <a:ext cx="12659278" cy="1865307"/>
          </a:xfrm>
        </p:spPr>
        <p:txBody>
          <a:bodyPr>
            <a:normAutofit/>
          </a:bodyPr>
          <a:lstStyle/>
          <a:p>
            <a:r>
              <a:rPr lang="en-GB" sz="4000" cap="none" dirty="0"/>
              <a:t>Stair Maths Using Midpoint.   Example 1</a:t>
            </a:r>
            <a:endParaRPr lang="en-IE" sz="4000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7CD33-CD70-B540-409D-13521724B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0515" y="2315646"/>
            <a:ext cx="14797314" cy="6134423"/>
          </a:xfrm>
        </p:spPr>
        <p:txBody>
          <a:bodyPr>
            <a:noAutofit/>
          </a:bodyPr>
          <a:lstStyle/>
          <a:p>
            <a:r>
              <a:rPr lang="en-GB" sz="2800" dirty="0">
                <a:effectLst/>
              </a:rPr>
              <a:t>Select a suitable going to comply with the 2R + G formula of a private stairs with a total rise of 2340mm. An optimum rise of 1</a:t>
            </a:r>
            <a:r>
              <a:rPr lang="en-GB" sz="2800" dirty="0"/>
              <a:t>80</a:t>
            </a:r>
            <a:r>
              <a:rPr lang="en-GB" sz="2800" dirty="0">
                <a:effectLst/>
              </a:rPr>
              <a:t>mm is supplied.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cs typeface="Times New Roman" panose="02020603050405020304" pitchFamily="18" charset="0"/>
              </a:rPr>
              <a:t>Model Answer, correct method should prove whatever figures used.</a:t>
            </a:r>
            <a:endParaRPr lang="en-IE" sz="2800" dirty="0">
              <a:effectLst/>
              <a:cs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cs typeface="Times New Roman" panose="02020603050405020304" pitchFamily="18" charset="0"/>
              </a:rPr>
              <a:t>2340 divided by 180 = 13  </a:t>
            </a:r>
            <a:endParaRPr lang="en-IE" sz="2800" dirty="0">
              <a:effectLst/>
              <a:cs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cs typeface="Times New Roman" panose="02020603050405020304" pitchFamily="18" charset="0"/>
              </a:rPr>
              <a:t>(13 risers needed 12 threads formula 2R + G = 550 – 700mm) </a:t>
            </a:r>
            <a:endParaRPr lang="en-IE" sz="2800" dirty="0">
              <a:effectLst/>
              <a:cs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cs typeface="Times New Roman" panose="02020603050405020304" pitchFamily="18" charset="0"/>
              </a:rPr>
              <a:t>180 + 180 = 360mm                 Mid point = 625mm </a:t>
            </a:r>
            <a:endParaRPr lang="en-IE" sz="2800" dirty="0">
              <a:effectLst/>
              <a:cs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cs typeface="Times New Roman" panose="02020603050405020304" pitchFamily="18" charset="0"/>
              </a:rPr>
              <a:t>625 – 360 = 265 going</a:t>
            </a:r>
            <a:endParaRPr lang="en-IE" sz="2800" dirty="0">
              <a:effectLst/>
              <a:cs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solidFill>
                  <a:srgbClr val="00B050"/>
                </a:solidFill>
                <a:effectLst/>
                <a:cs typeface="Times New Roman" panose="02020603050405020304" pitchFamily="18" charset="0"/>
              </a:rPr>
              <a:t>(Recheck formula 180 + 180 + 265 = 625mm within regulations )</a:t>
            </a:r>
            <a:endParaRPr lang="en-IE" sz="2800" dirty="0">
              <a:solidFill>
                <a:srgbClr val="00B050"/>
              </a:solidFill>
              <a:effectLst/>
              <a:cs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cs typeface="Times New Roman" panose="02020603050405020304" pitchFamily="18" charset="0"/>
              </a:rPr>
              <a:t>(Also check the pitch is less than 42°)</a:t>
            </a:r>
            <a:endParaRPr lang="en-IE" sz="2600" dirty="0">
              <a:effectLst/>
              <a:cs typeface="Times New Roman" panose="02020603050405020304" pitchFamily="18" charset="0"/>
            </a:endParaRPr>
          </a:p>
          <a:p>
            <a:r>
              <a:rPr lang="en-GB" sz="2800" dirty="0">
                <a:effectLst/>
              </a:rPr>
              <a:t>Tan A = </a:t>
            </a:r>
            <a:r>
              <a:rPr lang="en-GB" sz="2800" u="sng" dirty="0">
                <a:effectLst/>
              </a:rPr>
              <a:t>Rise </a:t>
            </a:r>
            <a:r>
              <a:rPr lang="en-GB" sz="2800" dirty="0">
                <a:effectLst/>
              </a:rPr>
              <a:t>		Tan A = </a:t>
            </a:r>
            <a:r>
              <a:rPr lang="en-GB" sz="2800" u="sng" dirty="0">
                <a:effectLst/>
              </a:rPr>
              <a:t>180</a:t>
            </a:r>
            <a:r>
              <a:rPr lang="en-GB" sz="2800" dirty="0">
                <a:effectLst/>
              </a:rPr>
              <a:t>	Tan A = 0.6792	A = Tan ̄¹ 0.6792</a:t>
            </a:r>
            <a:br>
              <a:rPr lang="en-GB" sz="2800" dirty="0">
                <a:effectLst/>
              </a:rPr>
            </a:br>
            <a:r>
              <a:rPr lang="en-GB" sz="2800" dirty="0">
                <a:effectLst/>
              </a:rPr>
              <a:t>            Going		             265				A = 34.18°</a:t>
            </a:r>
            <a:endParaRPr lang="en-IE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A86A63-3035-A554-2BD2-C22F52A3F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51EDD6-29A4-F34B-93EC-05DAFC496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88553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DCBA1-3029-7485-A474-CBC7989A1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1726" y="1420396"/>
            <a:ext cx="12348674" cy="1865307"/>
          </a:xfrm>
        </p:spPr>
        <p:txBody>
          <a:bodyPr>
            <a:normAutofit/>
          </a:bodyPr>
          <a:lstStyle/>
          <a:p>
            <a:r>
              <a:rPr lang="en-GB" sz="4000" cap="none" dirty="0"/>
              <a:t>Stair Maths Using Midpoint Example 2</a:t>
            </a:r>
            <a:endParaRPr lang="en-IE" sz="4000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7CD33-CD70-B540-409D-13521724B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726" y="2315646"/>
            <a:ext cx="14935200" cy="8705280"/>
          </a:xfrm>
        </p:spPr>
        <p:txBody>
          <a:bodyPr>
            <a:normAutofit/>
          </a:bodyPr>
          <a:lstStyle/>
          <a:p>
            <a:r>
              <a:rPr lang="en-GB" sz="2800" dirty="0">
                <a:effectLst/>
              </a:rPr>
              <a:t>Select a suitable going to comply with the 2R + G formula of a private stairs with a total rise of 2450mm. An optimum rise of 175mm is supplied.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cs typeface="Times New Roman" panose="02020603050405020304" pitchFamily="18" charset="0"/>
              </a:rPr>
              <a:t>Model Answer, correct method should prove whatever figures used.</a:t>
            </a:r>
            <a:endParaRPr lang="en-IE" sz="2800" dirty="0">
              <a:effectLst/>
              <a:cs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cs typeface="Times New Roman" panose="02020603050405020304" pitchFamily="18" charset="0"/>
              </a:rPr>
              <a:t>2450 divided by 175 = 14   (14 risers needed 13 threads formula 2R + G = 550 – 700mm) </a:t>
            </a:r>
            <a:endParaRPr lang="en-IE" sz="2800" dirty="0">
              <a:effectLst/>
              <a:cs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cs typeface="Times New Roman" panose="02020603050405020304" pitchFamily="18" charset="0"/>
              </a:rPr>
              <a:t>175 + 175 = 350mm                 Mid point 625 </a:t>
            </a:r>
            <a:endParaRPr lang="en-IE" sz="2800" dirty="0">
              <a:effectLst/>
              <a:cs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cs typeface="Times New Roman" panose="02020603050405020304" pitchFamily="18" charset="0"/>
              </a:rPr>
              <a:t>625 – 350 = 275 going</a:t>
            </a:r>
            <a:endParaRPr lang="en-IE" sz="2800" dirty="0">
              <a:effectLst/>
              <a:cs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solidFill>
                  <a:srgbClr val="00B050"/>
                </a:solidFill>
                <a:effectLst/>
                <a:cs typeface="Times New Roman" panose="02020603050405020304" pitchFamily="18" charset="0"/>
              </a:rPr>
              <a:t>(Recheck formula 175 + 175 +275 = 625mm within regulations )</a:t>
            </a:r>
            <a:endParaRPr lang="en-IE" sz="2800" dirty="0">
              <a:solidFill>
                <a:srgbClr val="00B050"/>
              </a:solidFill>
              <a:effectLst/>
              <a:cs typeface="Times New Roman" panose="02020603050405020304" pitchFamily="18" charset="0"/>
            </a:endParaRP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cs typeface="Times New Roman" panose="02020603050405020304" pitchFamily="18" charset="0"/>
              </a:rPr>
              <a:t>(Also check the pitch is less than 42°)</a:t>
            </a: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</a:rPr>
              <a:t>Tan A = </a:t>
            </a:r>
            <a:r>
              <a:rPr lang="en-GB" sz="2800" u="sng" dirty="0">
                <a:effectLst/>
              </a:rPr>
              <a:t>Rise </a:t>
            </a:r>
            <a:r>
              <a:rPr lang="en-GB" sz="2800" dirty="0">
                <a:effectLst/>
              </a:rPr>
              <a:t>		Tan A = </a:t>
            </a:r>
            <a:r>
              <a:rPr lang="en-GB" sz="2800" u="sng" dirty="0">
                <a:effectLst/>
              </a:rPr>
              <a:t>175</a:t>
            </a:r>
            <a:r>
              <a:rPr lang="en-GB" sz="2800" dirty="0">
                <a:effectLst/>
              </a:rPr>
              <a:t>	   Tan A = 0.6363	A = Tan ̄¹ 0.6363</a:t>
            </a:r>
            <a:br>
              <a:rPr lang="en-GB" sz="2800" dirty="0">
                <a:effectLst/>
              </a:rPr>
            </a:br>
            <a:r>
              <a:rPr lang="en-GB" sz="2800" dirty="0">
                <a:effectLst/>
              </a:rPr>
              <a:t>                Going	</a:t>
            </a:r>
            <a:r>
              <a:rPr lang="en-GB" sz="2800" dirty="0"/>
              <a:t>             </a:t>
            </a:r>
            <a:r>
              <a:rPr lang="en-GB" sz="2800" dirty="0">
                <a:effectLst/>
              </a:rPr>
              <a:t>         275				A = 32.47°</a:t>
            </a:r>
            <a:endParaRPr lang="en-IE" sz="2800" dirty="0">
              <a:effectLst/>
              <a:cs typeface="Times New Roman" panose="02020603050405020304" pitchFamily="18" charset="0"/>
            </a:endParaRP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A86A63-3035-A554-2BD2-C22F52A3F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51EDD6-29A4-F34B-93EC-05DAFC496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A747-7610-4B36-9E0F-0E114C365200}" type="slidenum">
              <a:rPr lang="en-IE" smtClean="0"/>
              <a:t>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4643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8f76cedc-fd14-4fcf-a470-f0a033c0a86d"/>
</p:tagLst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747</TotalTime>
  <Words>1736</Words>
  <Application>Microsoft Office PowerPoint</Application>
  <PresentationFormat>Custom</PresentationFormat>
  <Paragraphs>206</Paragraphs>
  <Slides>17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Aptos</vt:lpstr>
      <vt:lpstr>Arial</vt:lpstr>
      <vt:lpstr>Calibri</vt:lpstr>
      <vt:lpstr>Gill Sans MT</vt:lpstr>
      <vt:lpstr>Times New Roman</vt:lpstr>
      <vt:lpstr>Verdana</vt:lpstr>
      <vt:lpstr>Gallery</vt:lpstr>
      <vt:lpstr>Stairs Design</vt:lpstr>
      <vt:lpstr>Maths Stair Check</vt:lpstr>
      <vt:lpstr>Sample Calculation 1 Step 1</vt:lpstr>
      <vt:lpstr>Sample Calculation 1 Step 2</vt:lpstr>
      <vt:lpstr>Sample Calculation 2 Step 1</vt:lpstr>
      <vt:lpstr>Sample Calculation 2 Step 2</vt:lpstr>
      <vt:lpstr>Example Question</vt:lpstr>
      <vt:lpstr>Stair Maths Using Midpoint.   Example 1</vt:lpstr>
      <vt:lpstr>Stair Maths Using Midpoint Example 2</vt:lpstr>
      <vt:lpstr>Grangegorman Visit Central Quad </vt:lpstr>
      <vt:lpstr>Grangegorman Visit Central Quad  </vt:lpstr>
      <vt:lpstr>Grangegorman Visit  Rathdown House</vt:lpstr>
      <vt:lpstr>Grangegorman Visit Rathdown House  </vt:lpstr>
      <vt:lpstr>Grangegorman Visit East Quad  </vt:lpstr>
      <vt:lpstr>Bolton St. Main Building Canteen </vt:lpstr>
      <vt:lpstr>Bolton St. Main Building </vt:lpstr>
      <vt:lpstr>Bolton St. Main Building Spiral Stairs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Stairs </dc:title>
  <dc:creator>Jennifer Byrne</dc:creator>
  <cp:lastModifiedBy>Jennifer Byrne</cp:lastModifiedBy>
  <cp:revision>23</cp:revision>
  <dcterms:created xsi:type="dcterms:W3CDTF">2024-01-14T10:42:03Z</dcterms:created>
  <dcterms:modified xsi:type="dcterms:W3CDTF">2026-01-30T18:05:29Z</dcterms:modified>
</cp:coreProperties>
</file>