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79" r:id="rId3"/>
    <p:sldId id="258" r:id="rId4"/>
    <p:sldId id="262" r:id="rId5"/>
    <p:sldId id="264" r:id="rId6"/>
    <p:sldId id="263" r:id="rId7"/>
    <p:sldId id="272" r:id="rId8"/>
    <p:sldId id="273" r:id="rId9"/>
    <p:sldId id="274" r:id="rId10"/>
    <p:sldId id="266" r:id="rId11"/>
    <p:sldId id="276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10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E9D5A-00C7-403F-82B5-B1F8C6BA586D}" type="datetimeFigureOut">
              <a:rPr lang="en-IE" smtClean="0"/>
              <a:t>05/02/2025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817F6-8867-4CDC-96C7-50B09FCC08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3826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A3AB-F5D9-45F8-92EA-C5EF38AC7D2A}" type="datetime1">
              <a:rPr lang="en-GB" smtClean="0"/>
              <a:t>05/02/2025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89D80-8A5F-4E74-A4C9-DAA5382FDD2A}" type="datetime1">
              <a:rPr lang="en-GB" smtClean="0"/>
              <a:t>05/02/2025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D0DD0-0BA3-4379-B6C1-863E237FBA31}" type="datetime1">
              <a:rPr lang="en-GB" smtClean="0"/>
              <a:t>05/02/2025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CC6FF-C1FD-4BAA-BBC7-CD2DDB56C8E7}" type="datetime1">
              <a:rPr lang="en-GB" smtClean="0"/>
              <a:t>05/02/2025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A38C-3A37-4F63-BBC5-2A6D27913224}" type="datetime1">
              <a:rPr lang="en-GB" smtClean="0"/>
              <a:t>05/02/2025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9BC7-B364-4DB0-870A-A8A42D51EF3F}" type="datetime1">
              <a:rPr lang="en-GB" smtClean="0"/>
              <a:t>05/02/2025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B38FF-64EF-47BC-81CC-9B8AE92E4310}" type="datetime1">
              <a:rPr lang="en-GB" smtClean="0"/>
              <a:t>05/02/2025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DE6-A29E-4657-98B1-3C74EC68CA92}" type="datetime1">
              <a:rPr lang="en-GB" smtClean="0"/>
              <a:t>05/02/2025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0313-487D-4055-8941-A96E47F4D9D4}" type="datetime1">
              <a:rPr lang="en-GB" smtClean="0"/>
              <a:t>05/02/2025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01D6-A4D7-4E4B-9C1E-435178B97601}" type="datetime1">
              <a:rPr lang="en-GB" smtClean="0"/>
              <a:t>05/02/2025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26DE-44D0-48DC-AE5D-F99F9A81016E}" type="datetime1">
              <a:rPr lang="en-GB" smtClean="0"/>
              <a:t>05/02/2025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/>
              <a:t>Jennifer Byrne 2022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2AD515E-5E7C-4A0F-9EF7-E70F3A53BC44}" type="datetime1">
              <a:rPr lang="en-GB" smtClean="0"/>
              <a:t>05/02/2025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9085" y="496316"/>
            <a:ext cx="960687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80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Sample Questions on Furniture Pests </a:t>
            </a:r>
            <a:r>
              <a:rPr kumimoji="0" lang="en-IE" sz="80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 </a:t>
            </a:r>
            <a:endParaRPr kumimoji="0" lang="en-IE" sz="80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</a:t>
            </a:fld>
            <a:endParaRPr lang="en-GB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2022</a:t>
            </a:r>
          </a:p>
        </p:txBody>
      </p:sp>
    </p:spTree>
    <p:extLst>
      <p:ext uri="{BB962C8B-B14F-4D97-AF65-F5344CB8AC3E}">
        <p14:creationId xmlns:p14="http://schemas.microsoft.com/office/powerpoint/2010/main" val="1545066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8.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insect has the shortest lifespan and where would you typically find this insect?</a:t>
            </a:r>
            <a:r>
              <a:rPr lang="en-IE" sz="2800" dirty="0"/>
              <a:t>.</a:t>
            </a:r>
          </a:p>
          <a:p>
            <a:endParaRPr lang="en-IE" sz="2800" dirty="0"/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Wood Boring Weevil: Lifecycle: 7 – 9 months. Attacks decaying hardwood &amp; softwood 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Powder Post Beetle: Lifecycle:  10 months. Attacks the sapwood of new softwood. </a:t>
            </a:r>
            <a:endParaRPr lang="en-I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altLang="en-US" sz="3200" dirty="0"/>
          </a:p>
          <a:p>
            <a:endParaRPr lang="en-IE" altLang="en-US" sz="3200" dirty="0"/>
          </a:p>
          <a:p>
            <a:pPr eaLnBrk="1" hangingPunct="1"/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26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9.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>
          <a:xfrm>
            <a:off x="503583" y="1417638"/>
            <a:ext cx="10561982" cy="4800600"/>
          </a:xfrm>
        </p:spPr>
        <p:txBody>
          <a:bodyPr>
            <a:normAutofit fontScale="62500" lnSpcReduction="20000"/>
          </a:bodyPr>
          <a:lstStyle/>
          <a:p>
            <a:r>
              <a:rPr lang="en-GB" sz="3800" dirty="0"/>
              <a:t>Describe</a:t>
            </a:r>
            <a:r>
              <a:rPr lang="en-IE" sz="3800" dirty="0">
                <a:latin typeface="Calibri" panose="020F0502020204030204" pitchFamily="34" charset="0"/>
                <a:ea typeface="Calibri" panose="020F0502020204030204" pitchFamily="34" charset="0"/>
              </a:rPr>
              <a:t> the </a:t>
            </a:r>
            <a:r>
              <a:rPr lang="en-IE" sz="3800" b="1" dirty="0">
                <a:latin typeface="Calibri" panose="020F0502020204030204" pitchFamily="34" charset="0"/>
                <a:ea typeface="Calibri" panose="020F0502020204030204" pitchFamily="34" charset="0"/>
              </a:rPr>
              <a:t>four </a:t>
            </a:r>
            <a:r>
              <a:rPr lang="en-IE" sz="3800" dirty="0">
                <a:latin typeface="Calibri" panose="020F0502020204030204" pitchFamily="34" charset="0"/>
                <a:ea typeface="Calibri" panose="020F0502020204030204" pitchFamily="34" charset="0"/>
              </a:rPr>
              <a:t>stages of the life cycle of the Death Watch Beetle.</a:t>
            </a:r>
            <a:endParaRPr lang="en-IE" sz="3800" dirty="0"/>
          </a:p>
          <a:p>
            <a:endParaRPr lang="en-IE" sz="3800" dirty="0"/>
          </a:p>
          <a:p>
            <a:r>
              <a:rPr lang="en-GB" sz="3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Stage 1: </a:t>
            </a:r>
            <a:r>
              <a:rPr lang="en-GB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Egg. The female beetle lays its eggs in cracks &amp; crevices in decaying or infested hardwood mainly oak. After a few weeks the eggs hatch into worms or grubs.</a:t>
            </a:r>
            <a:endParaRPr lang="en-IE" sz="3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Stage 2:  </a:t>
            </a:r>
            <a:r>
              <a:rPr lang="en-GB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Larvae. The larva eats its way through the wood causing great damage. The grub can live in the wood for 5 to 12 years depending on the size of the cross section of the wood.</a:t>
            </a:r>
            <a:endParaRPr lang="en-IE" sz="3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Stage 3: </a:t>
            </a:r>
            <a:r>
              <a:rPr lang="en-GB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Pupa. The larva bores its way to just under the surface and changes into a pupa or chrysalis. During this month it changes into a beetle.   </a:t>
            </a:r>
            <a:endParaRPr lang="en-IE" sz="3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Stage 4: </a:t>
            </a:r>
            <a:r>
              <a:rPr lang="en-GB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Beetle. The adult beetle bores its way out of the wood. It flies off to mate. The female beetle lays eggs then dies. The cycle begins again.    </a:t>
            </a:r>
            <a:endParaRPr lang="en-GB" altLang="en-US" sz="3800" dirty="0"/>
          </a:p>
          <a:p>
            <a:endParaRPr lang="en-GB" altLang="en-US" sz="3200" dirty="0"/>
          </a:p>
          <a:p>
            <a:endParaRPr lang="en-IE" altLang="en-US" sz="3200" dirty="0"/>
          </a:p>
          <a:p>
            <a:pPr eaLnBrk="1" hangingPunct="1"/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7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10.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insect is known to eat other wood products such as cardboard and paper that has been attacked by fungus</a:t>
            </a:r>
            <a:r>
              <a:rPr lang="en-IE" sz="2800" dirty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IE" sz="2800" dirty="0"/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E" sz="2800" dirty="0">
                <a:solidFill>
                  <a:srgbClr val="21212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Wood Boring Weevil: Lifecycle: 7 – 9 months. Attacks decaying hardwood &amp; softwood and other wood products such as fungus infested cardboard or paper.</a:t>
            </a:r>
            <a:endParaRPr lang="en-IE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eaLnBrk="1" hangingPunct="1">
              <a:buNone/>
            </a:pPr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9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Instructions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altLang="en-US" sz="2400" dirty="0"/>
              <a:t>To start Presentation click </a:t>
            </a:r>
            <a:r>
              <a:rPr lang="en-IE" altLang="en-US" sz="2400" dirty="0">
                <a:solidFill>
                  <a:srgbClr val="FF0000"/>
                </a:solidFill>
              </a:rPr>
              <a:t>Slide Show </a:t>
            </a:r>
            <a:r>
              <a:rPr lang="en-IE" altLang="en-US" sz="2400" dirty="0"/>
              <a:t>then </a:t>
            </a:r>
            <a:r>
              <a:rPr lang="en-IE" altLang="en-US" sz="2400" dirty="0">
                <a:solidFill>
                  <a:srgbClr val="FF0000"/>
                </a:solidFill>
              </a:rPr>
              <a:t>From Beginning</a:t>
            </a:r>
          </a:p>
          <a:p>
            <a:endParaRPr lang="en-IE" altLang="en-US" sz="3200" dirty="0"/>
          </a:p>
          <a:p>
            <a:endParaRPr lang="en-IE" altLang="en-US" sz="3200" dirty="0"/>
          </a:p>
          <a:p>
            <a:pPr marL="114300" indent="0">
              <a:buNone/>
            </a:pPr>
            <a:endParaRPr lang="en-IE" altLang="en-US" sz="3200" dirty="0"/>
          </a:p>
          <a:p>
            <a:r>
              <a:rPr lang="en-IE" altLang="en-US" sz="2400" dirty="0"/>
              <a:t>Each time you click the </a:t>
            </a:r>
            <a:r>
              <a:rPr lang="en-IE" altLang="en-US" sz="2400" dirty="0">
                <a:solidFill>
                  <a:srgbClr val="FF0000"/>
                </a:solidFill>
              </a:rPr>
              <a:t>mouse</a:t>
            </a:r>
            <a:r>
              <a:rPr lang="en-IE" altLang="en-US" sz="2400" dirty="0"/>
              <a:t>, or </a:t>
            </a:r>
            <a:r>
              <a:rPr lang="en-IE" altLang="en-US" sz="2400" dirty="0">
                <a:solidFill>
                  <a:srgbClr val="FF0000"/>
                </a:solidFill>
              </a:rPr>
              <a:t>space bar </a:t>
            </a:r>
            <a:r>
              <a:rPr lang="en-IE" altLang="en-US" sz="2400" dirty="0"/>
              <a:t>or </a:t>
            </a:r>
            <a:r>
              <a:rPr lang="en-IE" altLang="en-US" sz="2400" dirty="0">
                <a:solidFill>
                  <a:srgbClr val="FF0000"/>
                </a:solidFill>
              </a:rPr>
              <a:t>arrow keys </a:t>
            </a:r>
            <a:r>
              <a:rPr lang="en-IE" altLang="en-US" sz="2400" dirty="0"/>
              <a:t>the next line or animation will appear. </a:t>
            </a:r>
          </a:p>
          <a:p>
            <a:r>
              <a:rPr lang="en-IE" altLang="en-US" sz="2400" dirty="0"/>
              <a:t>Try to answer before revealing the answer. </a:t>
            </a:r>
          </a:p>
          <a:p>
            <a:r>
              <a:rPr lang="en-IE" altLang="en-US" sz="2400" dirty="0"/>
              <a:t>You can go back using the arrow keys. </a:t>
            </a:r>
          </a:p>
          <a:p>
            <a:r>
              <a:rPr lang="en-IE" altLang="en-US" sz="2400" dirty="0"/>
              <a:t>Remember the assessor is looking for key words to show that you demonstrate that you know the answer make sure that you use them. </a:t>
            </a:r>
          </a:p>
          <a:p>
            <a:pPr marL="114300" indent="0">
              <a:buNone/>
            </a:pPr>
            <a:endParaRPr lang="en-IE" altLang="en-US" sz="3200" dirty="0"/>
          </a:p>
          <a:p>
            <a:pPr eaLnBrk="1" hangingPunct="1"/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2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CEEA9A3-08B4-4DCF-9FA9-4C24BC09D6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1731"/>
          <a:stretch/>
        </p:blipFill>
        <p:spPr>
          <a:xfrm>
            <a:off x="868638" y="2006039"/>
            <a:ext cx="7327509" cy="15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81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1.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Name three types of wood boring insects.</a:t>
            </a:r>
          </a:p>
          <a:p>
            <a:endParaRPr lang="en-IE" sz="2800" dirty="0"/>
          </a:p>
          <a:p>
            <a:pPr marL="457200">
              <a:lnSpc>
                <a:spcPct val="90000"/>
              </a:lnSpc>
            </a:pPr>
            <a:r>
              <a:rPr lang="en-IE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Common Furniture Beetle.</a:t>
            </a:r>
            <a:endParaRPr lang="en-IE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IE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Death Watch Beetle.</a:t>
            </a:r>
            <a:endParaRPr lang="en-IE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IE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House Longhorn Beetle.</a:t>
            </a:r>
            <a:endParaRPr lang="en-IE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IE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Wood Boring Weevil.</a:t>
            </a:r>
            <a:endParaRPr lang="en-IE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IE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Powder Post Beetle. </a:t>
            </a:r>
            <a:endParaRPr lang="en-IE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>
              <a:buNone/>
            </a:pPr>
            <a:endParaRPr lang="en-IE" sz="2800" dirty="0"/>
          </a:p>
          <a:p>
            <a:endParaRPr lang="en-IE" altLang="en-US" sz="2400" dirty="0"/>
          </a:p>
          <a:p>
            <a:pPr marL="114300" indent="0">
              <a:buNone/>
            </a:pPr>
            <a:endParaRPr lang="en-IE" altLang="en-US" sz="3200" dirty="0"/>
          </a:p>
          <a:p>
            <a:pPr eaLnBrk="1" hangingPunct="1"/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6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2.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3600" dirty="0"/>
              <a:t>Explain how insect infested Wooden furniture is treated. </a:t>
            </a:r>
            <a:r>
              <a:rPr lang="en-IE" sz="3600" dirty="0"/>
              <a:t> </a:t>
            </a:r>
          </a:p>
          <a:p>
            <a:endParaRPr lang="en-IE" sz="3600" dirty="0"/>
          </a:p>
          <a:p>
            <a:pPr marL="457200">
              <a:lnSpc>
                <a:spcPct val="90000"/>
              </a:lnSpc>
            </a:pPr>
            <a:r>
              <a:rPr lang="en-I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Wear PPE: goggles, correct mask &amp; gloves.</a:t>
            </a:r>
            <a:endParaRPr lang="en-IE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I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Inject the chemical fluid into the flight holes.</a:t>
            </a:r>
            <a:endParaRPr lang="en-IE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I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Clean excess fluid off polished surfaces.</a:t>
            </a:r>
            <a:endParaRPr lang="en-IE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I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Brush fluid onto unfinished surfaces.</a:t>
            </a:r>
            <a:endParaRPr lang="en-IE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I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Leave to dry overnight. </a:t>
            </a:r>
            <a:endParaRPr lang="en-IE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I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Treat again.</a:t>
            </a:r>
            <a:endParaRPr lang="en-IE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I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coloured wax sticks to fill flight </a:t>
            </a:r>
            <a:endParaRPr lang="en-IE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I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Holes/exit holes in a polished surface</a:t>
            </a:r>
            <a:r>
              <a:rPr lang="en-GB" sz="3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</a:t>
            </a:r>
            <a:endParaRPr lang="en-IE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E" sz="3200" dirty="0"/>
          </a:p>
          <a:p>
            <a:endParaRPr lang="en-IE" altLang="en-US" sz="3200" dirty="0"/>
          </a:p>
          <a:p>
            <a:pPr eaLnBrk="1" hangingPunct="1"/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91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3.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beetle is responsible for 80% of damage to furniture in Ireland?</a:t>
            </a:r>
            <a:r>
              <a:rPr lang="en-IE" sz="2800" dirty="0"/>
              <a:t>.</a:t>
            </a:r>
          </a:p>
          <a:p>
            <a:endParaRPr lang="en-IE" sz="2800" dirty="0"/>
          </a:p>
          <a:p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Common Furniture Beetle. </a:t>
            </a:r>
            <a:endParaRPr lang="en-I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eaLnBrk="1" hangingPunct="1">
              <a:buNone/>
            </a:pPr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35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4.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/>
              <a:t> </a:t>
            </a: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what stage is the most damage caused to the timber?</a:t>
            </a:r>
            <a:r>
              <a:rPr lang="en-IE" sz="2800" dirty="0"/>
              <a:t>.</a:t>
            </a:r>
          </a:p>
          <a:p>
            <a:endParaRPr lang="en-IE" altLang="en-US" sz="2800" dirty="0"/>
          </a:p>
          <a:p>
            <a:r>
              <a:rPr lang="en-IE" altLang="en-US" sz="2800" dirty="0"/>
              <a:t>The </a:t>
            </a: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most damage is caused when the grubs are boring their way through the timber. </a:t>
            </a:r>
            <a:endParaRPr lang="en-IE" altLang="en-US" sz="2800" dirty="0"/>
          </a:p>
          <a:p>
            <a:pPr marL="114300" indent="0">
              <a:buNone/>
            </a:pPr>
            <a:endParaRPr lang="en-IE" altLang="en-US" sz="3200" dirty="0"/>
          </a:p>
          <a:p>
            <a:pPr eaLnBrk="1" hangingPunct="1"/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4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5.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insect has the longest lifespan and where would you typically find this insect?</a:t>
            </a:r>
            <a:r>
              <a:rPr lang="en-IE" sz="2800" dirty="0"/>
              <a:t>. </a:t>
            </a:r>
          </a:p>
          <a:p>
            <a:endParaRPr lang="en-IE" altLang="en-US" sz="2800" dirty="0"/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Death Watch Beetle: Lifecycle:5 – 12 years. Attacks decaying hardwood mainly oak and softwood in contact with infested hardwood. Like big oak timber beams in Churches. </a:t>
            </a:r>
            <a:endParaRPr lang="en-I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41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6.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/>
              <a:t>Describe</a:t>
            </a: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to prevent insect attack on timber/ furniture.</a:t>
            </a:r>
            <a:endParaRPr lang="en-IE" sz="2800" dirty="0"/>
          </a:p>
          <a:p>
            <a:endParaRPr lang="en-IE" sz="2800" dirty="0"/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Treat the surface of the timber or wood with paint/varnish or toxic wood preservatives this will prevent the beetle laying its eggs in the wood.</a:t>
            </a: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Beetles will lay their eggs in open cracks or old exit holes so repair loose joints and fill in any flight holes.</a:t>
            </a:r>
            <a:endParaRPr lang="en-I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altLang="en-US" sz="3200" dirty="0"/>
          </a:p>
          <a:p>
            <a:pPr eaLnBrk="1" hangingPunct="1"/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90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E" dirty="0"/>
              <a:t>Q 7.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IE" sz="3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Describe the four stages of the life cycle of the Common Furniture Beetle.</a:t>
            </a:r>
            <a:r>
              <a:rPr lang="en-IE" sz="3200" dirty="0"/>
              <a:t> </a:t>
            </a:r>
          </a:p>
          <a:p>
            <a:pPr marL="457200">
              <a:lnSpc>
                <a:spcPct val="90000"/>
              </a:lnSpc>
            </a:pPr>
            <a:r>
              <a:rPr lang="en-GB" sz="3200" dirty="0">
                <a:solidFill>
                  <a:srgbClr val="3333CC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Stage 1: The Egg. </a:t>
            </a:r>
            <a: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female beetle lays its eggs in cracks &amp; crevices or old exit holes in the wood. After a few weeks the eggs hatch into worms or grubs.</a:t>
            </a:r>
            <a:endParaRPr lang="en-IE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GB" sz="3200" dirty="0">
                <a:solidFill>
                  <a:srgbClr val="3333CC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Stage 2:  The Larvae</a:t>
            </a:r>
            <a: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The larva eats its way through the wood causing great damage</a:t>
            </a:r>
            <a:r>
              <a:rPr lang="en-GB" sz="320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The </a:t>
            </a:r>
            <a: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grub can live in the wood from 3 to 4 years. </a:t>
            </a:r>
          </a:p>
          <a:p>
            <a:pPr marL="457200">
              <a:lnSpc>
                <a:spcPct val="90000"/>
              </a:lnSpc>
            </a:pPr>
            <a:r>
              <a:rPr lang="en-GB" sz="3200" dirty="0">
                <a:solidFill>
                  <a:srgbClr val="3333CC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Stage 3: The Pupa</a:t>
            </a:r>
            <a: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The larva bores its way to just under the surface and changes into a pupa or chrysalis. During this month it changes into a beetle.   </a:t>
            </a:r>
            <a:endParaRPr lang="en-IE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GB" sz="3200" dirty="0">
                <a:solidFill>
                  <a:srgbClr val="3333CC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Stage 4: The Beetle. </a:t>
            </a:r>
            <a: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adult beetle bores its way out of the wood. It flies off to mate and lays eggs then dies. So begins the cycle again.            </a:t>
            </a:r>
            <a:endParaRPr lang="en-IE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GB" altLang="en-US" sz="3200" dirty="0"/>
          </a:p>
          <a:p>
            <a:pPr>
              <a:lnSpc>
                <a:spcPct val="90000"/>
              </a:lnSpc>
            </a:pPr>
            <a:endParaRPr lang="en-IE" altLang="en-US" sz="3200" dirty="0"/>
          </a:p>
          <a:p>
            <a:pPr eaLnBrk="1" hangingPunct="1"/>
            <a:endParaRPr lang="en-IE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82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253</TotalTime>
  <Words>811</Words>
  <Application>Microsoft Office PowerPoint</Application>
  <PresentationFormat>Widescreen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Adjacency</vt:lpstr>
      <vt:lpstr>PowerPoint Presentation</vt:lpstr>
      <vt:lpstr>Instructions</vt:lpstr>
      <vt:lpstr>Q 1.</vt:lpstr>
      <vt:lpstr>Q 2. </vt:lpstr>
      <vt:lpstr>Q 3. </vt:lpstr>
      <vt:lpstr>Q 4. </vt:lpstr>
      <vt:lpstr>Q 5. </vt:lpstr>
      <vt:lpstr>Q 6. </vt:lpstr>
      <vt:lpstr>Q 7. </vt:lpstr>
      <vt:lpstr>Q 8. </vt:lpstr>
      <vt:lpstr>Q 9. </vt:lpstr>
      <vt:lpstr>Q 10. </vt:lpstr>
    </vt:vector>
  </TitlesOfParts>
  <Company>Dublin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Byrne</dc:creator>
  <cp:lastModifiedBy>Jennifer Byrne</cp:lastModifiedBy>
  <cp:revision>26</cp:revision>
  <dcterms:created xsi:type="dcterms:W3CDTF">2016-10-10T10:09:42Z</dcterms:created>
  <dcterms:modified xsi:type="dcterms:W3CDTF">2025-02-05T12:56:37Z</dcterms:modified>
</cp:coreProperties>
</file>