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1" r:id="rId9"/>
    <p:sldId id="262"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073650-E4FD-4EF5-8337-DD3F51E386FA}" v="20" dt="2021-11-29T03:50:56.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9" autoAdjust="0"/>
    <p:restoredTop sz="94660"/>
  </p:normalViewPr>
  <p:slideViewPr>
    <p:cSldViewPr snapToGrid="0">
      <p:cViewPr varScale="1">
        <p:scale>
          <a:sx n="55" d="100"/>
          <a:sy n="55" d="100"/>
        </p:scale>
        <p:origin x="128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E5EA224-46CB-418B-A655-0761799F1F12}" type="datetimeFigureOut">
              <a:rPr lang="en-IE" smtClean="0"/>
              <a:t>29/11/2021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DB0ED88-85D8-43D9-B546-BB4F5C30ABCF}" type="slidenum">
              <a:rPr lang="en-IE" smtClean="0"/>
              <a:t>‹#›</a:t>
            </a:fld>
            <a:endParaRPr lang="en-IE"/>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54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5EA224-46CB-418B-A655-0761799F1F12}" type="datetimeFigureOut">
              <a:rPr lang="en-IE" smtClean="0"/>
              <a:t>29/11/2021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DB0ED88-85D8-43D9-B546-BB4F5C30ABCF}" type="slidenum">
              <a:rPr lang="en-IE" smtClean="0"/>
              <a:t>‹#›</a:t>
            </a:fld>
            <a:endParaRPr lang="en-IE"/>
          </a:p>
        </p:txBody>
      </p:sp>
    </p:spTree>
    <p:extLst>
      <p:ext uri="{BB962C8B-B14F-4D97-AF65-F5344CB8AC3E}">
        <p14:creationId xmlns:p14="http://schemas.microsoft.com/office/powerpoint/2010/main" val="2602925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5EA224-46CB-418B-A655-0761799F1F12}" type="datetimeFigureOut">
              <a:rPr lang="en-IE" smtClean="0"/>
              <a:t>29/11/2021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DB0ED88-85D8-43D9-B546-BB4F5C30ABCF}" type="slidenum">
              <a:rPr lang="en-IE" smtClean="0"/>
              <a:t>‹#›</a:t>
            </a:fld>
            <a:endParaRPr lang="en-IE"/>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73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5EA224-46CB-418B-A655-0761799F1F12}" type="datetimeFigureOut">
              <a:rPr lang="en-IE" smtClean="0"/>
              <a:t>29/11/2021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DB0ED88-85D8-43D9-B546-BB4F5C30ABCF}" type="slidenum">
              <a:rPr lang="en-IE" smtClean="0"/>
              <a:t>‹#›</a:t>
            </a:fld>
            <a:endParaRPr lang="en-IE"/>
          </a:p>
        </p:txBody>
      </p:sp>
    </p:spTree>
    <p:extLst>
      <p:ext uri="{BB962C8B-B14F-4D97-AF65-F5344CB8AC3E}">
        <p14:creationId xmlns:p14="http://schemas.microsoft.com/office/powerpoint/2010/main" val="2108670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5EA224-46CB-418B-A655-0761799F1F12}" type="datetimeFigureOut">
              <a:rPr lang="en-IE" smtClean="0"/>
              <a:t>29/11/2021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DB0ED88-85D8-43D9-B546-BB4F5C30ABCF}" type="slidenum">
              <a:rPr lang="en-IE" smtClean="0"/>
              <a:t>‹#›</a:t>
            </a:fld>
            <a:endParaRPr lang="en-IE"/>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5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5EA224-46CB-418B-A655-0761799F1F12}" type="datetimeFigureOut">
              <a:rPr lang="en-IE" smtClean="0"/>
              <a:t>29/11/2021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DB0ED88-85D8-43D9-B546-BB4F5C30ABCF}" type="slidenum">
              <a:rPr lang="en-IE" smtClean="0"/>
              <a:t>‹#›</a:t>
            </a:fld>
            <a:endParaRPr lang="en-IE"/>
          </a:p>
        </p:txBody>
      </p:sp>
    </p:spTree>
    <p:extLst>
      <p:ext uri="{BB962C8B-B14F-4D97-AF65-F5344CB8AC3E}">
        <p14:creationId xmlns:p14="http://schemas.microsoft.com/office/powerpoint/2010/main" val="361866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5EA224-46CB-418B-A655-0761799F1F12}" type="datetimeFigureOut">
              <a:rPr lang="en-IE" smtClean="0"/>
              <a:t>29/11/2021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DB0ED88-85D8-43D9-B546-BB4F5C30ABCF}" type="slidenum">
              <a:rPr lang="en-IE" smtClean="0"/>
              <a:t>‹#›</a:t>
            </a:fld>
            <a:endParaRPr lang="en-IE"/>
          </a:p>
        </p:txBody>
      </p:sp>
    </p:spTree>
    <p:extLst>
      <p:ext uri="{BB962C8B-B14F-4D97-AF65-F5344CB8AC3E}">
        <p14:creationId xmlns:p14="http://schemas.microsoft.com/office/powerpoint/2010/main" val="1651984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5EA224-46CB-418B-A655-0761799F1F12}" type="datetimeFigureOut">
              <a:rPr lang="en-IE" smtClean="0"/>
              <a:t>29/11/2021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DB0ED88-85D8-43D9-B546-BB4F5C30ABCF}" type="slidenum">
              <a:rPr lang="en-IE" smtClean="0"/>
              <a:t>‹#›</a:t>
            </a:fld>
            <a:endParaRPr lang="en-IE"/>
          </a:p>
        </p:txBody>
      </p:sp>
    </p:spTree>
    <p:extLst>
      <p:ext uri="{BB962C8B-B14F-4D97-AF65-F5344CB8AC3E}">
        <p14:creationId xmlns:p14="http://schemas.microsoft.com/office/powerpoint/2010/main" val="2598052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5EA224-46CB-418B-A655-0761799F1F12}" type="datetimeFigureOut">
              <a:rPr lang="en-IE" smtClean="0"/>
              <a:t>29/11/2021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DB0ED88-85D8-43D9-B546-BB4F5C30ABCF}" type="slidenum">
              <a:rPr lang="en-IE" smtClean="0"/>
              <a:t>‹#›</a:t>
            </a:fld>
            <a:endParaRPr lang="en-IE"/>
          </a:p>
        </p:txBody>
      </p:sp>
    </p:spTree>
    <p:extLst>
      <p:ext uri="{BB962C8B-B14F-4D97-AF65-F5344CB8AC3E}">
        <p14:creationId xmlns:p14="http://schemas.microsoft.com/office/powerpoint/2010/main" val="319986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5EA224-46CB-418B-A655-0761799F1F12}" type="datetimeFigureOut">
              <a:rPr lang="en-IE" smtClean="0"/>
              <a:t>29/11/2021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DB0ED88-85D8-43D9-B546-BB4F5C30ABCF}" type="slidenum">
              <a:rPr lang="en-IE" smtClean="0"/>
              <a:t>‹#›</a:t>
            </a:fld>
            <a:endParaRPr lang="en-IE"/>
          </a:p>
        </p:txBody>
      </p:sp>
    </p:spTree>
    <p:extLst>
      <p:ext uri="{BB962C8B-B14F-4D97-AF65-F5344CB8AC3E}">
        <p14:creationId xmlns:p14="http://schemas.microsoft.com/office/powerpoint/2010/main" val="2139955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5EA224-46CB-418B-A655-0761799F1F12}" type="datetimeFigureOut">
              <a:rPr lang="en-IE" smtClean="0"/>
              <a:t>29/11/2021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DB0ED88-85D8-43D9-B546-BB4F5C30ABCF}" type="slidenum">
              <a:rPr lang="en-IE" smtClean="0"/>
              <a:t>‹#›</a:t>
            </a:fld>
            <a:endParaRPr lang="en-IE"/>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41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E5EA224-46CB-418B-A655-0761799F1F12}" type="datetimeFigureOut">
              <a:rPr lang="en-IE" smtClean="0"/>
              <a:t>29/11/2021</a:t>
            </a:fld>
            <a:endParaRPr lang="en-IE"/>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IE"/>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DB0ED88-85D8-43D9-B546-BB4F5C30ABCF}" type="slidenum">
              <a:rPr lang="en-IE" smtClean="0"/>
              <a:t>‹#›</a:t>
            </a:fld>
            <a:endParaRPr lang="en-IE"/>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344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hediyplan.com/diy-wooden-tool-box/"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4015-B48E-4B1A-BC67-CB637AA8A171}"/>
              </a:ext>
            </a:extLst>
          </p:cNvPr>
          <p:cNvSpPr>
            <a:spLocks noGrp="1"/>
          </p:cNvSpPr>
          <p:nvPr>
            <p:ph type="ctrTitle"/>
          </p:nvPr>
        </p:nvSpPr>
        <p:spPr/>
        <p:txBody>
          <a:bodyPr/>
          <a:lstStyle/>
          <a:p>
            <a:r>
              <a:rPr lang="en-IE" dirty="0"/>
              <a:t>Design Presentation to access to apprenticeship clients </a:t>
            </a:r>
          </a:p>
        </p:txBody>
      </p:sp>
      <p:sp>
        <p:nvSpPr>
          <p:cNvPr id="3" name="Subtitle 2">
            <a:extLst>
              <a:ext uri="{FF2B5EF4-FFF2-40B4-BE49-F238E27FC236}">
                <a16:creationId xmlns:a16="http://schemas.microsoft.com/office/drawing/2014/main" id="{A1018846-7783-4044-A246-88F83FB9BB2A}"/>
              </a:ext>
            </a:extLst>
          </p:cNvPr>
          <p:cNvSpPr>
            <a:spLocks noGrp="1"/>
          </p:cNvSpPr>
          <p:nvPr>
            <p:ph type="subTitle" idx="1"/>
          </p:nvPr>
        </p:nvSpPr>
        <p:spPr>
          <a:xfrm>
            <a:off x="8610600" y="4960137"/>
            <a:ext cx="3200400" cy="1246699"/>
          </a:xfrm>
        </p:spPr>
        <p:txBody>
          <a:bodyPr anchor="b">
            <a:normAutofit/>
          </a:bodyPr>
          <a:lstStyle/>
          <a:p>
            <a:r>
              <a:rPr lang="en-IE" sz="2800" dirty="0"/>
              <a:t>By Neil Schorman</a:t>
            </a:r>
          </a:p>
        </p:txBody>
      </p:sp>
    </p:spTree>
    <p:extLst>
      <p:ext uri="{BB962C8B-B14F-4D97-AF65-F5344CB8AC3E}">
        <p14:creationId xmlns:p14="http://schemas.microsoft.com/office/powerpoint/2010/main" val="475293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FF0B-5584-4359-BA55-331EEB79B15D}"/>
              </a:ext>
            </a:extLst>
          </p:cNvPr>
          <p:cNvSpPr>
            <a:spLocks noGrp="1"/>
          </p:cNvSpPr>
          <p:nvPr>
            <p:ph type="title"/>
          </p:nvPr>
        </p:nvSpPr>
        <p:spPr>
          <a:xfrm>
            <a:off x="1024128" y="585216"/>
            <a:ext cx="8018272" cy="1499616"/>
          </a:xfrm>
        </p:spPr>
        <p:txBody>
          <a:bodyPr>
            <a:normAutofit/>
          </a:bodyPr>
          <a:lstStyle/>
          <a:p>
            <a:r>
              <a:rPr lang="en-IE" dirty="0"/>
              <a:t>Introduction</a:t>
            </a:r>
          </a:p>
        </p:txBody>
      </p:sp>
      <p:sp>
        <p:nvSpPr>
          <p:cNvPr id="3" name="Content Placeholder 2">
            <a:extLst>
              <a:ext uri="{FF2B5EF4-FFF2-40B4-BE49-F238E27FC236}">
                <a16:creationId xmlns:a16="http://schemas.microsoft.com/office/drawing/2014/main" id="{0D1CCF2B-4E1D-49B9-911E-B56FC74CE9C9}"/>
              </a:ext>
            </a:extLst>
          </p:cNvPr>
          <p:cNvSpPr>
            <a:spLocks noGrp="1"/>
          </p:cNvSpPr>
          <p:nvPr>
            <p:ph idx="1"/>
          </p:nvPr>
        </p:nvSpPr>
        <p:spPr>
          <a:xfrm>
            <a:off x="1024128" y="1884218"/>
            <a:ext cx="8018271" cy="4425142"/>
          </a:xfrm>
        </p:spPr>
        <p:txBody>
          <a:bodyPr>
            <a:normAutofit lnSpcReduction="10000"/>
          </a:bodyPr>
          <a:lstStyle/>
          <a:p>
            <a:pPr marL="0" indent="0">
              <a:buNone/>
            </a:pPr>
            <a:r>
              <a:rPr lang="en-IE" sz="2800" dirty="0"/>
              <a:t>Design and present an artefact to Therese Fitzgerald and Bobby Maher of TU Dublin Access to Apprenticeship. This artefact will be gifted to the Advisory Board members of the ATA programme.</a:t>
            </a:r>
          </a:p>
          <a:p>
            <a:pPr>
              <a:buFont typeface="Arial" panose="020B0604020202020204" pitchFamily="34" charset="0"/>
              <a:buChar char="•"/>
            </a:pPr>
            <a:r>
              <a:rPr lang="en-IE" sz="2800" dirty="0"/>
              <a:t> This artefact should:</a:t>
            </a:r>
          </a:p>
          <a:p>
            <a:pPr lvl="1">
              <a:buFont typeface="Courier New" panose="02070309020205020404" pitchFamily="49" charset="0"/>
              <a:buChar char="o"/>
            </a:pPr>
            <a:r>
              <a:rPr lang="en-IE" sz="2800" dirty="0"/>
              <a:t> Make the ATA partner feel valued.</a:t>
            </a:r>
          </a:p>
          <a:p>
            <a:pPr lvl="1">
              <a:buFont typeface="Courier New" panose="02070309020205020404" pitchFamily="49" charset="0"/>
              <a:buChar char="o"/>
            </a:pPr>
            <a:r>
              <a:rPr lang="en-IE" sz="2800" dirty="0"/>
              <a:t> ‘Capture the essence of the programme.’ </a:t>
            </a:r>
          </a:p>
          <a:p>
            <a:pPr lvl="1">
              <a:buFont typeface="Courier New" panose="02070309020205020404" pitchFamily="49" charset="0"/>
              <a:buChar char="o"/>
            </a:pPr>
            <a:r>
              <a:rPr lang="en-IE" sz="2800" dirty="0"/>
              <a:t> Have an apprenticeship theme.</a:t>
            </a:r>
          </a:p>
          <a:p>
            <a:pPr lvl="1">
              <a:buFont typeface="Courier New" panose="02070309020205020404" pitchFamily="49" charset="0"/>
              <a:buChar char="o"/>
            </a:pPr>
            <a:r>
              <a:rPr lang="en-IE" sz="2800" dirty="0"/>
              <a:t> Display the ATA logo.</a:t>
            </a:r>
          </a:p>
          <a:p>
            <a:pPr lvl="1">
              <a:buFont typeface="Courier New" panose="02070309020205020404" pitchFamily="49" charset="0"/>
              <a:buChar char="o"/>
            </a:pPr>
            <a:r>
              <a:rPr lang="en-IE" sz="2800" dirty="0"/>
              <a:t> Be a box to be used on a desk.</a:t>
            </a:r>
          </a:p>
          <a:p>
            <a:pPr>
              <a:buFont typeface="Arial" panose="020B0604020202020204" pitchFamily="34" charset="0"/>
              <a:buChar char="•"/>
            </a:pPr>
            <a:endParaRPr lang="en-IE" dirty="0"/>
          </a:p>
          <a:p>
            <a:endParaRPr lang="en-IE" dirty="0"/>
          </a:p>
        </p:txBody>
      </p:sp>
      <p:sp>
        <p:nvSpPr>
          <p:cNvPr id="12"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901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4C8F-567D-489F-8E39-B1E2BE7384AE}"/>
              </a:ext>
            </a:extLst>
          </p:cNvPr>
          <p:cNvSpPr>
            <a:spLocks noGrp="1"/>
          </p:cNvSpPr>
          <p:nvPr>
            <p:ph type="title"/>
          </p:nvPr>
        </p:nvSpPr>
        <p:spPr>
          <a:xfrm>
            <a:off x="1024128" y="585216"/>
            <a:ext cx="8018272" cy="1499616"/>
          </a:xfrm>
        </p:spPr>
        <p:txBody>
          <a:bodyPr>
            <a:normAutofit/>
          </a:bodyPr>
          <a:lstStyle/>
          <a:p>
            <a:r>
              <a:rPr lang="en-IE" dirty="0"/>
              <a:t>Design inspiration</a:t>
            </a:r>
          </a:p>
        </p:txBody>
      </p:sp>
      <p:pic>
        <p:nvPicPr>
          <p:cNvPr id="5" name="Content Placeholder 4" descr="A stack of books&#10;&#10;Description automatically generated with medium confidence">
            <a:extLst>
              <a:ext uri="{FF2B5EF4-FFF2-40B4-BE49-F238E27FC236}">
                <a16:creationId xmlns:a16="http://schemas.microsoft.com/office/drawing/2014/main" id="{7A10D039-50F6-45AC-814C-31EA5607AF5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047" r="10292" b="3731"/>
          <a:stretch/>
        </p:blipFill>
        <p:spPr>
          <a:xfrm>
            <a:off x="1011232" y="1942623"/>
            <a:ext cx="4641273" cy="3991607"/>
          </a:xfrm>
        </p:spPr>
      </p:pic>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89DBA86-804B-4AF0-9D3A-153D86CF8DB7}"/>
              </a:ext>
            </a:extLst>
          </p:cNvPr>
          <p:cNvSpPr txBox="1"/>
          <p:nvPr/>
        </p:nvSpPr>
        <p:spPr>
          <a:xfrm>
            <a:off x="1024128" y="5934230"/>
            <a:ext cx="3325091" cy="338554"/>
          </a:xfrm>
          <a:prstGeom prst="rect">
            <a:avLst/>
          </a:prstGeom>
          <a:noFill/>
        </p:spPr>
        <p:txBody>
          <a:bodyPr wrap="square" rtlCol="0">
            <a:spAutoFit/>
          </a:bodyPr>
          <a:lstStyle/>
          <a:p>
            <a:r>
              <a:rPr lang="en-IE" sz="1600" dirty="0"/>
              <a:t>Image courtesy of </a:t>
            </a:r>
            <a:r>
              <a:rPr lang="en-IE" sz="1600" dirty="0">
                <a:hlinkClick r:id="rId3"/>
              </a:rPr>
              <a:t>thediyplan.com </a:t>
            </a:r>
            <a:endParaRPr lang="en-IE" sz="1600" dirty="0"/>
          </a:p>
        </p:txBody>
      </p:sp>
      <p:sp>
        <p:nvSpPr>
          <p:cNvPr id="9" name="TextBox 8">
            <a:extLst>
              <a:ext uri="{FF2B5EF4-FFF2-40B4-BE49-F238E27FC236}">
                <a16:creationId xmlns:a16="http://schemas.microsoft.com/office/drawing/2014/main" id="{16EE2E4E-E326-4111-9723-7CB726D8E44C}"/>
              </a:ext>
            </a:extLst>
          </p:cNvPr>
          <p:cNvSpPr txBox="1"/>
          <p:nvPr/>
        </p:nvSpPr>
        <p:spPr>
          <a:xfrm>
            <a:off x="5929745" y="1448599"/>
            <a:ext cx="3570177" cy="4832092"/>
          </a:xfrm>
          <a:prstGeom prst="rect">
            <a:avLst/>
          </a:prstGeom>
          <a:noFill/>
        </p:spPr>
        <p:txBody>
          <a:bodyPr wrap="square" rtlCol="0">
            <a:spAutoFit/>
          </a:bodyPr>
          <a:lstStyle/>
          <a:p>
            <a:r>
              <a:rPr lang="en-IE" sz="2800" dirty="0"/>
              <a:t>My first thought when trying to capture the essence of the programme was an old fashioned toolbox.</a:t>
            </a:r>
          </a:p>
          <a:p>
            <a:endParaRPr lang="en-IE" sz="2800" dirty="0"/>
          </a:p>
          <a:p>
            <a:r>
              <a:rPr lang="en-IE" sz="2800" dirty="0"/>
              <a:t>No matter what trade background you are from a toolbox is always a welcome and familiar sight. </a:t>
            </a:r>
          </a:p>
        </p:txBody>
      </p:sp>
    </p:spTree>
    <p:extLst>
      <p:ext uri="{BB962C8B-B14F-4D97-AF65-F5344CB8AC3E}">
        <p14:creationId xmlns:p14="http://schemas.microsoft.com/office/powerpoint/2010/main" val="457576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5E33-E504-4DE7-8351-E1CE44B9A16B}"/>
              </a:ext>
            </a:extLst>
          </p:cNvPr>
          <p:cNvSpPr>
            <a:spLocks noGrp="1"/>
          </p:cNvSpPr>
          <p:nvPr>
            <p:ph type="title"/>
          </p:nvPr>
        </p:nvSpPr>
        <p:spPr>
          <a:xfrm>
            <a:off x="1024128" y="585216"/>
            <a:ext cx="8018272" cy="1499616"/>
          </a:xfrm>
        </p:spPr>
        <p:txBody>
          <a:bodyPr>
            <a:normAutofit/>
          </a:bodyPr>
          <a:lstStyle/>
          <a:p>
            <a:r>
              <a:rPr lang="en-IE" dirty="0"/>
              <a:t>Access to Apprenticeship Logo</a:t>
            </a:r>
          </a:p>
        </p:txBody>
      </p:sp>
      <p:sp>
        <p:nvSpPr>
          <p:cNvPr id="3" name="Content Placeholder 2">
            <a:extLst>
              <a:ext uri="{FF2B5EF4-FFF2-40B4-BE49-F238E27FC236}">
                <a16:creationId xmlns:a16="http://schemas.microsoft.com/office/drawing/2014/main" id="{61645BFE-0464-47AD-8F8E-E10641F13627}"/>
              </a:ext>
            </a:extLst>
          </p:cNvPr>
          <p:cNvSpPr>
            <a:spLocks noGrp="1"/>
          </p:cNvSpPr>
          <p:nvPr>
            <p:ph idx="1"/>
          </p:nvPr>
        </p:nvSpPr>
        <p:spPr>
          <a:xfrm>
            <a:off x="1024128" y="2349542"/>
            <a:ext cx="4199037" cy="3542421"/>
          </a:xfrm>
        </p:spPr>
        <p:txBody>
          <a:bodyPr>
            <a:noAutofit/>
          </a:bodyPr>
          <a:lstStyle/>
          <a:p>
            <a:r>
              <a:rPr lang="en-IE" sz="2800" dirty="0"/>
              <a:t>When trying to incorporate the ATA digital badge logo I decided it would be nice to make a tangible version of the logo out of timber. For this I will carve a hammer and a wrench from timber and incorporate them into my design. </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tool, indoor, hammer&#10;&#10;Description automatically generated">
            <a:extLst>
              <a:ext uri="{FF2B5EF4-FFF2-40B4-BE49-F238E27FC236}">
                <a16:creationId xmlns:a16="http://schemas.microsoft.com/office/drawing/2014/main" id="{0812E593-4CBA-4178-B08B-ED1C209966D1}"/>
              </a:ext>
            </a:extLst>
          </p:cNvPr>
          <p:cNvPicPr>
            <a:picLocks noChangeAspect="1"/>
          </p:cNvPicPr>
          <p:nvPr/>
        </p:nvPicPr>
        <p:blipFill rotWithShape="1">
          <a:blip r:embed="rId2">
            <a:extLst>
              <a:ext uri="{28A0092B-C50C-407E-A947-70E740481C1C}">
                <a14:useLocalDpi xmlns:a14="http://schemas.microsoft.com/office/drawing/2010/main" val="0"/>
              </a:ext>
            </a:extLst>
          </a:blip>
          <a:srcRect l="21269" t="30400" r="16838" b="10933"/>
          <a:stretch/>
        </p:blipFill>
        <p:spPr>
          <a:xfrm>
            <a:off x="6096000" y="1817244"/>
            <a:ext cx="2733968" cy="4607019"/>
          </a:xfrm>
          <a:prstGeom prst="rect">
            <a:avLst/>
          </a:prstGeom>
        </p:spPr>
      </p:pic>
    </p:spTree>
    <p:extLst>
      <p:ext uri="{BB962C8B-B14F-4D97-AF65-F5344CB8AC3E}">
        <p14:creationId xmlns:p14="http://schemas.microsoft.com/office/powerpoint/2010/main" val="3692936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EC8229-F476-4A8C-A01B-12A610905F10}"/>
              </a:ext>
            </a:extLst>
          </p:cNvPr>
          <p:cNvSpPr txBox="1">
            <a:spLocks/>
          </p:cNvSpPr>
          <p:nvPr/>
        </p:nvSpPr>
        <p:spPr>
          <a:xfrm>
            <a:off x="1024128" y="147698"/>
            <a:ext cx="8018272" cy="95596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IE" dirty="0"/>
              <a:t>Final design</a:t>
            </a:r>
          </a:p>
        </p:txBody>
      </p:sp>
      <p:pic>
        <p:nvPicPr>
          <p:cNvPr id="5" name="Content Placeholder 4" descr="Diagram&#10;&#10;Description automatically generated">
            <a:extLst>
              <a:ext uri="{FF2B5EF4-FFF2-40B4-BE49-F238E27FC236}">
                <a16:creationId xmlns:a16="http://schemas.microsoft.com/office/drawing/2014/main" id="{4E173658-4059-45A0-BFE4-0F72540A8B0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5313" t="13776" r="996"/>
          <a:stretch/>
        </p:blipFill>
        <p:spPr>
          <a:xfrm>
            <a:off x="206710" y="1039457"/>
            <a:ext cx="6968837" cy="5384806"/>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1E5EB44E-795A-4F27-9F5F-1CDCE370DB1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6505" t="5554" r="9844" b="7958"/>
          <a:stretch/>
        </p:blipFill>
        <p:spPr>
          <a:xfrm>
            <a:off x="7305814" y="2892088"/>
            <a:ext cx="4555068" cy="3532175"/>
          </a:xfrm>
          <a:prstGeom prst="rect">
            <a:avLst/>
          </a:prstGeom>
        </p:spPr>
      </p:pic>
      <p:sp>
        <p:nvSpPr>
          <p:cNvPr id="7" name="TextBox 6">
            <a:extLst>
              <a:ext uri="{FF2B5EF4-FFF2-40B4-BE49-F238E27FC236}">
                <a16:creationId xmlns:a16="http://schemas.microsoft.com/office/drawing/2014/main" id="{431A6EE7-0ECA-4C05-AFCD-ED555C4BE568}"/>
              </a:ext>
            </a:extLst>
          </p:cNvPr>
          <p:cNvSpPr txBox="1"/>
          <p:nvPr/>
        </p:nvSpPr>
        <p:spPr>
          <a:xfrm>
            <a:off x="7719526" y="775855"/>
            <a:ext cx="3727643" cy="1815882"/>
          </a:xfrm>
          <a:prstGeom prst="rect">
            <a:avLst/>
          </a:prstGeom>
          <a:noFill/>
        </p:spPr>
        <p:txBody>
          <a:bodyPr wrap="square" rtlCol="0">
            <a:spAutoFit/>
          </a:bodyPr>
          <a:lstStyle/>
          <a:p>
            <a:r>
              <a:rPr lang="en-IE" sz="2800" dirty="0"/>
              <a:t>Final design incorporates toolbox design, physical ATA logo and storage for desk supplies.</a:t>
            </a:r>
          </a:p>
        </p:txBody>
      </p:sp>
    </p:spTree>
    <p:extLst>
      <p:ext uri="{BB962C8B-B14F-4D97-AF65-F5344CB8AC3E}">
        <p14:creationId xmlns:p14="http://schemas.microsoft.com/office/powerpoint/2010/main" val="3827626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36CC8B53-1ED9-4492-B95D-F0DE4347A0C6}"/>
              </a:ext>
            </a:extLst>
          </p:cNvPr>
          <p:cNvPicPr>
            <a:picLocks noGrp="1" noChangeAspect="1"/>
          </p:cNvPicPr>
          <p:nvPr>
            <p:ph idx="1"/>
          </p:nvPr>
        </p:nvPicPr>
        <p:blipFill>
          <a:blip r:embed="rId2"/>
          <a:stretch>
            <a:fillRect/>
          </a:stretch>
        </p:blipFill>
        <p:spPr>
          <a:xfrm>
            <a:off x="321732" y="122879"/>
            <a:ext cx="8559220" cy="6612242"/>
          </a:xfrm>
          <a:prstGeom prst="rect">
            <a:avLst/>
          </a:prstGeom>
        </p:spPr>
      </p:pic>
      <p:sp>
        <p:nvSpPr>
          <p:cNvPr id="12" name="TextBox 11">
            <a:extLst>
              <a:ext uri="{FF2B5EF4-FFF2-40B4-BE49-F238E27FC236}">
                <a16:creationId xmlns:a16="http://schemas.microsoft.com/office/drawing/2014/main" id="{F9E8B556-35DE-40A9-96AE-7DF74E050025}"/>
              </a:ext>
            </a:extLst>
          </p:cNvPr>
          <p:cNvSpPr txBox="1"/>
          <p:nvPr/>
        </p:nvSpPr>
        <p:spPr>
          <a:xfrm>
            <a:off x="9640765" y="1494806"/>
            <a:ext cx="2172086" cy="1569660"/>
          </a:xfrm>
          <a:prstGeom prst="rect">
            <a:avLst/>
          </a:prstGeom>
          <a:noFill/>
        </p:spPr>
        <p:txBody>
          <a:bodyPr wrap="square" rtlCol="0">
            <a:spAutoFit/>
          </a:bodyPr>
          <a:lstStyle/>
          <a:p>
            <a:pPr algn="ctr"/>
            <a:r>
              <a:rPr lang="en-IE" sz="3200" dirty="0"/>
              <a:t>Thank you for your time.</a:t>
            </a:r>
          </a:p>
        </p:txBody>
      </p:sp>
      <p:sp>
        <p:nvSpPr>
          <p:cNvPr id="13" name="TextBox 12">
            <a:extLst>
              <a:ext uri="{FF2B5EF4-FFF2-40B4-BE49-F238E27FC236}">
                <a16:creationId xmlns:a16="http://schemas.microsoft.com/office/drawing/2014/main" id="{C86573A2-2F15-4476-AC62-C18AE6CB96AB}"/>
              </a:ext>
            </a:extLst>
          </p:cNvPr>
          <p:cNvSpPr txBox="1"/>
          <p:nvPr/>
        </p:nvSpPr>
        <p:spPr>
          <a:xfrm>
            <a:off x="9763917" y="4624571"/>
            <a:ext cx="2040616" cy="1569660"/>
          </a:xfrm>
          <a:prstGeom prst="rect">
            <a:avLst/>
          </a:prstGeom>
          <a:noFill/>
        </p:spPr>
        <p:txBody>
          <a:bodyPr wrap="square" rtlCol="0">
            <a:spAutoFit/>
          </a:bodyPr>
          <a:lstStyle/>
          <a:p>
            <a:pPr algn="ctr"/>
            <a:r>
              <a:rPr lang="en-IE" sz="3200" dirty="0"/>
              <a:t>Presented by Neil Schorman</a:t>
            </a:r>
          </a:p>
        </p:txBody>
      </p:sp>
    </p:spTree>
    <p:extLst>
      <p:ext uri="{BB962C8B-B14F-4D97-AF65-F5344CB8AC3E}">
        <p14:creationId xmlns:p14="http://schemas.microsoft.com/office/powerpoint/2010/main" val="16830014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905D36E918234B81D3C4C3238F6414" ma:contentTypeVersion="7" ma:contentTypeDescription="Create a new document." ma:contentTypeScope="" ma:versionID="4f83d0db2ccd3600ee699e4a18adc8e5">
  <xsd:schema xmlns:xsd="http://www.w3.org/2001/XMLSchema" xmlns:xs="http://www.w3.org/2001/XMLSchema" xmlns:p="http://schemas.microsoft.com/office/2006/metadata/properties" xmlns:ns3="65a5b29b-d4c4-48bb-967f-ac733921d308" xmlns:ns4="59ef4e46-dd27-4e80-93f6-e3d6812125b4" targetNamespace="http://schemas.microsoft.com/office/2006/metadata/properties" ma:root="true" ma:fieldsID="8729951bb0227ed1d0f4aaa2ff3f0438" ns3:_="" ns4:_="">
    <xsd:import namespace="65a5b29b-d4c4-48bb-967f-ac733921d308"/>
    <xsd:import namespace="59ef4e46-dd27-4e80-93f6-e3d6812125b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a5b29b-d4c4-48bb-967f-ac733921d30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ef4e46-dd27-4e80-93f6-e3d6812125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9FFA85-ED28-46F1-B5D6-EEF688FC9489}">
  <ds:schemaRefs>
    <ds:schemaRef ds:uri="http://schemas.microsoft.com/office/infopath/2007/PartnerControls"/>
    <ds:schemaRef ds:uri="http://purl.org/dc/elements/1.1/"/>
    <ds:schemaRef ds:uri="http://schemas.microsoft.com/office/2006/metadata/properties"/>
    <ds:schemaRef ds:uri="65a5b29b-d4c4-48bb-967f-ac733921d308"/>
    <ds:schemaRef ds:uri="59ef4e46-dd27-4e80-93f6-e3d6812125b4"/>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1A879372-A6F2-455B-9A40-8D970E7A05B1}">
  <ds:schemaRefs>
    <ds:schemaRef ds:uri="http://schemas.microsoft.com/sharepoint/v3/contenttype/forms"/>
  </ds:schemaRefs>
</ds:datastoreItem>
</file>

<file path=customXml/itemProps3.xml><?xml version="1.0" encoding="utf-8"?>
<ds:datastoreItem xmlns:ds="http://schemas.openxmlformats.org/officeDocument/2006/customXml" ds:itemID="{9B806F13-13D9-42FA-93F2-47DCEEA9CB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a5b29b-d4c4-48bb-967f-ac733921d308"/>
    <ds:schemaRef ds:uri="59ef4e46-dd27-4e80-93f6-e3d6812125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149</TotalTime>
  <Words>210</Words>
  <Application>Microsoft Office PowerPoint</Application>
  <PresentationFormat>Widescreen</PresentationFormat>
  <Paragraphs>21</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Courier New</vt:lpstr>
      <vt:lpstr>Tw Cen MT</vt:lpstr>
      <vt:lpstr>Tw Cen MT Condensed</vt:lpstr>
      <vt:lpstr>Wingdings 3</vt:lpstr>
      <vt:lpstr>Integral</vt:lpstr>
      <vt:lpstr>Design Presentation to access to apprenticeship clients </vt:lpstr>
      <vt:lpstr>Introduction</vt:lpstr>
      <vt:lpstr>Design inspiration</vt:lpstr>
      <vt:lpstr>Access to Apprenticeship Logo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Presentation to access to apprenticeship clients </dc:title>
  <dc:creator>C20480616 Neil Schorman</dc:creator>
  <cp:lastModifiedBy>C20480616 Neil Schorman</cp:lastModifiedBy>
  <cp:revision>3</cp:revision>
  <dcterms:created xsi:type="dcterms:W3CDTF">2021-11-28T21:05:49Z</dcterms:created>
  <dcterms:modified xsi:type="dcterms:W3CDTF">2021-11-29T03:54:32Z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0x01010032905D36E918234B81D3C4C3238F6414</vt:lpwstr>
  </property>
</Properties>
</file>