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66" r:id="rId3"/>
    <p:sldId id="267" r:id="rId4"/>
    <p:sldId id="273" r:id="rId5"/>
    <p:sldId id="268" r:id="rId6"/>
    <p:sldId id="269" r:id="rId7"/>
    <p:sldId id="270" r:id="rId8"/>
    <p:sldId id="274" r:id="rId9"/>
    <p:sldId id="272" r:id="rId10"/>
  </p:sldIdLst>
  <p:sldSz cx="6858000" cy="9144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504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8D489EC-6A9F-49F2-BA72-B76F726C81A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4028AA-9DF9-4580-9FC2-D39F136B0B4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B309095-F4BA-4726-B3F6-CE7184AED71D}" type="datetimeFigureOut">
              <a:rPr lang="en-IE"/>
              <a:pPr>
                <a:defRPr/>
              </a:pPr>
              <a:t>02/03/2022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F0A243-BEC5-4802-99E9-4C8741F5B62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96B871-EDB6-47C4-A539-6A21D1FEF1F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32117B8-93F9-4727-AB1C-B44862DD9F8F}" type="slidenum">
              <a:rPr lang="en-IE" altLang="en-US"/>
              <a:pPr>
                <a:defRPr/>
              </a:pPr>
              <a:t>‹#›</a:t>
            </a:fld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9AAAAC8-C99D-40BC-A38D-8C3B5095D98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9D8BD8-59D1-46EA-8EBB-280A781382B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C29415B-CB45-4B0D-BBD7-102C5E3B77B0}" type="datetimeFigureOut">
              <a:rPr lang="en-IE"/>
              <a:pPr>
                <a:defRPr/>
              </a:pPr>
              <a:t>02/03/2022</a:t>
            </a:fld>
            <a:endParaRPr lang="en-IE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1184C4D3-1FFD-4902-84A6-EE4F5EF39BB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IE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B3F20CB6-0851-4C3F-A6E2-FDF1F19304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IE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059424-E984-407E-92FF-D4C07AC288F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E01794-13F8-488C-856F-84806F4D88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2DB5709-AE28-4633-83B8-77C0064C76AC}" type="slidenum">
              <a:rPr lang="en-IE" altLang="en-US"/>
              <a:pPr>
                <a:defRPr/>
              </a:pPr>
              <a:t>‹#›</a:t>
            </a:fld>
            <a:endParaRPr lang="en-I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>
            <a:extLst>
              <a:ext uri="{FF2B5EF4-FFF2-40B4-BE49-F238E27FC236}">
                <a16:creationId xmlns:a16="http://schemas.microsoft.com/office/drawing/2014/main" id="{94E91957-2BB0-48C2-996B-FA33E2636B62}"/>
              </a:ext>
            </a:extLst>
          </p:cNvPr>
          <p:cNvSpPr>
            <a:spLocks noChangeShapeType="1"/>
          </p:cNvSpPr>
          <p:nvPr/>
        </p:nvSpPr>
        <p:spPr bwMode="auto">
          <a:xfrm>
            <a:off x="385762" y="7133203"/>
            <a:ext cx="6472238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285750" y="6471216"/>
            <a:ext cx="6343650" cy="1629833"/>
          </a:xfrm>
        </p:spPr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85750" y="5181600"/>
            <a:ext cx="6343650" cy="12192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15">
            <a:extLst>
              <a:ext uri="{FF2B5EF4-FFF2-40B4-BE49-F238E27FC236}">
                <a16:creationId xmlns:a16="http://schemas.microsoft.com/office/drawing/2014/main" id="{AB04E6FF-E16F-4D97-8BE5-26E043B80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3BF62EC4-9C85-456A-B8FF-54BF3CA9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Jennifer Byrne 2022</a:t>
            </a:r>
          </a:p>
        </p:txBody>
      </p:sp>
      <p:sp>
        <p:nvSpPr>
          <p:cNvPr id="7" name="Slide Number Placeholder 14">
            <a:extLst>
              <a:ext uri="{FF2B5EF4-FFF2-40B4-BE49-F238E27FC236}">
                <a16:creationId xmlns:a16="http://schemas.microsoft.com/office/drawing/2014/main" id="{A39A478D-ED99-45E4-A45C-2C34C7FF0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172200" y="8631238"/>
            <a:ext cx="569913" cy="330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BEA8C8-FB91-4CED-A881-C71BE2B652F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69972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0">
            <a:extLst>
              <a:ext uri="{FF2B5EF4-FFF2-40B4-BE49-F238E27FC236}">
                <a16:creationId xmlns:a16="http://schemas.microsoft.com/office/drawing/2014/main" id="{8E11CE0C-09EE-4563-B3CE-AE82B7C11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27">
            <a:extLst>
              <a:ext uri="{FF2B5EF4-FFF2-40B4-BE49-F238E27FC236}">
                <a16:creationId xmlns:a16="http://schemas.microsoft.com/office/drawing/2014/main" id="{A0061FC3-684E-4EF0-B739-E1E25F249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Jennifer Byrne 2022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8675850A-B120-48B8-893E-147A68972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8D76AF-F388-41B7-B17D-81EAF3E01FC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96396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143500" y="732369"/>
            <a:ext cx="1371600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732369"/>
            <a:ext cx="4686300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365BDF-F313-44AA-9704-6B7FDDEEB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3D5C0A-5DE4-44AC-B7FA-BE5A3E394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Jennifer Byrne 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592172-F959-49C7-ACB6-D6C67A6AE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81F67-14C9-49D6-8603-7312A6D45BE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00939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>
            <a:extLst>
              <a:ext uri="{FF2B5EF4-FFF2-40B4-BE49-F238E27FC236}">
                <a16:creationId xmlns:a16="http://schemas.microsoft.com/office/drawing/2014/main" id="{D0CB8963-19D8-4A45-9F54-3C56CAA45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18">
            <a:extLst>
              <a:ext uri="{FF2B5EF4-FFF2-40B4-BE49-F238E27FC236}">
                <a16:creationId xmlns:a16="http://schemas.microsoft.com/office/drawing/2014/main" id="{4EF202E1-BA9E-461F-AF6C-513DF8F6E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86050" y="101600"/>
            <a:ext cx="2171700" cy="3857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Jennifer Byrne 2022</a:t>
            </a:r>
          </a:p>
        </p:txBody>
      </p:sp>
      <p:sp>
        <p:nvSpPr>
          <p:cNvPr id="6" name="Slide Number Placeholder 15">
            <a:extLst>
              <a:ext uri="{FF2B5EF4-FFF2-40B4-BE49-F238E27FC236}">
                <a16:creationId xmlns:a16="http://schemas.microsoft.com/office/drawing/2014/main" id="{15B839CA-BCCF-43FE-BEC6-678751E4B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172200" y="8631238"/>
            <a:ext cx="569913" cy="330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DCF6F9-11E5-4AB0-A995-D329883D6F1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36313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>
            <a:extLst>
              <a:ext uri="{FF2B5EF4-FFF2-40B4-BE49-F238E27FC236}">
                <a16:creationId xmlns:a16="http://schemas.microsoft.com/office/drawing/2014/main" id="{E8C20218-5CE4-4439-81F7-540D985E68F8}"/>
              </a:ext>
            </a:extLst>
          </p:cNvPr>
          <p:cNvSpPr>
            <a:spLocks noChangeShapeType="1"/>
          </p:cNvSpPr>
          <p:nvPr/>
        </p:nvSpPr>
        <p:spPr bwMode="auto">
          <a:xfrm>
            <a:off x="385762" y="4593203"/>
            <a:ext cx="6472238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285750" y="2235200"/>
            <a:ext cx="6343650" cy="16256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35356" y="3929447"/>
            <a:ext cx="6515100" cy="1579767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18">
            <a:extLst>
              <a:ext uri="{FF2B5EF4-FFF2-40B4-BE49-F238E27FC236}">
                <a16:creationId xmlns:a16="http://schemas.microsoft.com/office/drawing/2014/main" id="{80883E72-41DA-441B-9080-6BD8BCE45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Footer Placeholder 10">
            <a:extLst>
              <a:ext uri="{FF2B5EF4-FFF2-40B4-BE49-F238E27FC236}">
                <a16:creationId xmlns:a16="http://schemas.microsoft.com/office/drawing/2014/main" id="{A3B3DEA9-B983-4074-91D5-34E2CDB31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Jennifer Byrne 2022</a:t>
            </a:r>
          </a:p>
        </p:txBody>
      </p:sp>
      <p:sp>
        <p:nvSpPr>
          <p:cNvPr id="9" name="Slide Number Placeholder 15">
            <a:extLst>
              <a:ext uri="{FF2B5EF4-FFF2-40B4-BE49-F238E27FC236}">
                <a16:creationId xmlns:a16="http://schemas.microsoft.com/office/drawing/2014/main" id="{6E622537-012C-46AE-B731-DC113D6EB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982AF-26FF-487C-80A2-70B27D36E09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850357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226314" y="609600"/>
            <a:ext cx="6515100" cy="11216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228600" y="2133600"/>
            <a:ext cx="3143250" cy="629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3486150" y="2133600"/>
            <a:ext cx="3257550" cy="629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0">
            <a:extLst>
              <a:ext uri="{FF2B5EF4-FFF2-40B4-BE49-F238E27FC236}">
                <a16:creationId xmlns:a16="http://schemas.microsoft.com/office/drawing/2014/main" id="{35BC3058-377C-40C8-8FE7-5F7394538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27">
            <a:extLst>
              <a:ext uri="{FF2B5EF4-FFF2-40B4-BE49-F238E27FC236}">
                <a16:creationId xmlns:a16="http://schemas.microsoft.com/office/drawing/2014/main" id="{0895A1C1-0468-463F-A2A9-8E08FE759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Jennifer Byrne 2022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93506174-3BF5-4A0F-A98F-5D847CFAB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AFED2-6DD2-4417-9636-1DD7F44B765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14190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>
            <a:extLst>
              <a:ext uri="{FF2B5EF4-FFF2-40B4-BE49-F238E27FC236}">
                <a16:creationId xmlns:a16="http://schemas.microsoft.com/office/drawing/2014/main" id="{46702D81-DB60-4B8E-BEC0-BB92DAD99974}"/>
              </a:ext>
            </a:extLst>
          </p:cNvPr>
          <p:cNvSpPr>
            <a:spLocks noChangeShapeType="1"/>
          </p:cNvSpPr>
          <p:nvPr/>
        </p:nvSpPr>
        <p:spPr bwMode="auto">
          <a:xfrm>
            <a:off x="385762" y="8026401"/>
            <a:ext cx="6472238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228600" y="7213600"/>
            <a:ext cx="6457950" cy="117686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11083" y="889000"/>
            <a:ext cx="3217917" cy="853016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3483769" y="889000"/>
            <a:ext cx="3219181" cy="853016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11083" y="1754717"/>
            <a:ext cx="3217917" cy="52556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3486548" y="1754717"/>
            <a:ext cx="3216402" cy="52556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9">
            <a:extLst>
              <a:ext uri="{FF2B5EF4-FFF2-40B4-BE49-F238E27FC236}">
                <a16:creationId xmlns:a16="http://schemas.microsoft.com/office/drawing/2014/main" id="{B5723D31-AA5E-4E50-A23B-9C8372ED3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1A73E73E-E7C0-49DA-A585-A72697F3F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Jennifer Byrne 2022</a:t>
            </a: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531F8FCD-69DD-42AB-8068-4FE7353AA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172200" y="8636000"/>
            <a:ext cx="571500" cy="3286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7CBB7F-EF54-45E6-B081-E73325A5ACF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4094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226314" y="609600"/>
            <a:ext cx="6515100" cy="11216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0">
            <a:extLst>
              <a:ext uri="{FF2B5EF4-FFF2-40B4-BE49-F238E27FC236}">
                <a16:creationId xmlns:a16="http://schemas.microsoft.com/office/drawing/2014/main" id="{C0145670-8842-4115-A2EE-253E64E47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27">
            <a:extLst>
              <a:ext uri="{FF2B5EF4-FFF2-40B4-BE49-F238E27FC236}">
                <a16:creationId xmlns:a16="http://schemas.microsoft.com/office/drawing/2014/main" id="{1ACDB701-DF1C-49E4-8C4C-0E52A6725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Jennifer Byrne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43A68A-99E0-441A-8DE3-5BD0EF4BB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7413A0-E0FB-4869-A6EE-8F1C8C05084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43966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>
            <a:extLst>
              <a:ext uri="{FF2B5EF4-FFF2-40B4-BE49-F238E27FC236}">
                <a16:creationId xmlns:a16="http://schemas.microsoft.com/office/drawing/2014/main" id="{589AD20E-4FB1-4051-B699-8FF6BE26C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23">
            <a:extLst>
              <a:ext uri="{FF2B5EF4-FFF2-40B4-BE49-F238E27FC236}">
                <a16:creationId xmlns:a16="http://schemas.microsoft.com/office/drawing/2014/main" id="{D77A0DF1-5B87-476A-BFDD-6DB310ED8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Jennifer Byrne 2022</a:t>
            </a:r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B1A82603-2536-4F1E-B185-DADBBF0CB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E9B66-A070-4EDD-9FF7-03B06DC13C2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99009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>
            <a:extLst>
              <a:ext uri="{FF2B5EF4-FFF2-40B4-BE49-F238E27FC236}">
                <a16:creationId xmlns:a16="http://schemas.microsoft.com/office/drawing/2014/main" id="{AF8B31C1-0718-4A95-8A2C-A2DEAA38DB0E}"/>
              </a:ext>
            </a:extLst>
          </p:cNvPr>
          <p:cNvSpPr>
            <a:spLocks noChangeShapeType="1"/>
          </p:cNvSpPr>
          <p:nvPr/>
        </p:nvSpPr>
        <p:spPr bwMode="auto">
          <a:xfrm>
            <a:off x="385762" y="7798823"/>
            <a:ext cx="6472238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42900" y="7315200"/>
            <a:ext cx="6343650" cy="694267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342900" y="812800"/>
            <a:ext cx="2256235" cy="64008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2681287" y="812800"/>
            <a:ext cx="4005263" cy="6400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24">
            <a:extLst>
              <a:ext uri="{FF2B5EF4-FFF2-40B4-BE49-F238E27FC236}">
                <a16:creationId xmlns:a16="http://schemas.microsoft.com/office/drawing/2014/main" id="{A7FDE09A-3B43-4B5A-B27E-AE9CB37D6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Footer Placeholder 28">
            <a:extLst>
              <a:ext uri="{FF2B5EF4-FFF2-40B4-BE49-F238E27FC236}">
                <a16:creationId xmlns:a16="http://schemas.microsoft.com/office/drawing/2014/main" id="{662BDCDC-82B5-4781-94F2-A9E1F44D4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Jennifer Byrne 2022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81FD293A-6107-4BD9-AFEF-883744A84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F01A6-6853-4327-BDBD-EC53BB0D9D5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65869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2628900" y="822179"/>
            <a:ext cx="3771900" cy="48768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285750" y="6658347"/>
            <a:ext cx="4400550" cy="696384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285750" y="7377624"/>
            <a:ext cx="4400550" cy="1024467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6">
            <a:extLst>
              <a:ext uri="{FF2B5EF4-FFF2-40B4-BE49-F238E27FC236}">
                <a16:creationId xmlns:a16="http://schemas.microsoft.com/office/drawing/2014/main" id="{DDB5AEA6-9153-42E8-9E1D-B15F53606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553F6A7-4AA2-4AE6-8541-8E4BD831C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Jennifer Byrne 2022</a:t>
            </a:r>
          </a:p>
        </p:txBody>
      </p:sp>
      <p:sp>
        <p:nvSpPr>
          <p:cNvPr id="7" name="Slide Number Placeholder 30">
            <a:extLst>
              <a:ext uri="{FF2B5EF4-FFF2-40B4-BE49-F238E27FC236}">
                <a16:creationId xmlns:a16="http://schemas.microsoft.com/office/drawing/2014/main" id="{8EAD31EB-9159-48B3-B0B5-86DB58D4D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9BE9D-6941-43E3-9C40-9BF41F96C56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93852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>
            <a:extLst>
              <a:ext uri="{FF2B5EF4-FFF2-40B4-BE49-F238E27FC236}">
                <a16:creationId xmlns:a16="http://schemas.microsoft.com/office/drawing/2014/main" id="{931EDD68-E743-4BB3-9DFF-698CECE27854}"/>
              </a:ext>
            </a:extLst>
          </p:cNvPr>
          <p:cNvSpPr>
            <a:spLocks noChangeShapeType="1"/>
          </p:cNvSpPr>
          <p:nvPr/>
        </p:nvSpPr>
        <p:spPr bwMode="auto">
          <a:xfrm>
            <a:off x="385762" y="1401198"/>
            <a:ext cx="6472238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029" name="Text Placeholder 7">
            <a:extLst>
              <a:ext uri="{FF2B5EF4-FFF2-40B4-BE49-F238E27FC236}">
                <a16:creationId xmlns:a16="http://schemas.microsoft.com/office/drawing/2014/main" id="{F54CF4AC-7F2E-4410-8D91-1299C85375B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228600" y="2071688"/>
            <a:ext cx="6515100" cy="603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2091001E-7F33-423A-BFFE-A3F5D5CAA5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857750" y="101600"/>
            <a:ext cx="1885950" cy="385763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8" name="Footer Placeholder 27">
            <a:extLst>
              <a:ext uri="{FF2B5EF4-FFF2-40B4-BE49-F238E27FC236}">
                <a16:creationId xmlns:a16="http://schemas.microsoft.com/office/drawing/2014/main" id="{45A419FC-4EE5-4E75-BEE3-548A05962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43150" y="101600"/>
            <a:ext cx="2514600" cy="385763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GB"/>
              <a:t>Jennifer Byrne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9F42B-E5D3-4606-9F0D-9812B13E43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172200" y="8636000"/>
            <a:ext cx="571500" cy="3254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307F93"/>
                </a:solidFill>
              </a:defRPr>
            </a:lvl1pPr>
          </a:lstStyle>
          <a:p>
            <a:pPr>
              <a:defRPr/>
            </a:pPr>
            <a:fld id="{B105B448-E00E-4B92-A359-1EBD5A43265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1E488464-97C7-4157-A8F0-F82C3FFD1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609600"/>
            <a:ext cx="6515100" cy="1117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traight Connector 8">
            <a:extLst>
              <a:ext uri="{FF2B5EF4-FFF2-40B4-BE49-F238E27FC236}">
                <a16:creationId xmlns:a16="http://schemas.microsoft.com/office/drawing/2014/main" id="{C76B7FE4-FB10-4846-9ADA-A553B80EE039}"/>
              </a:ext>
            </a:extLst>
          </p:cNvPr>
          <p:cNvSpPr>
            <a:spLocks noChangeShapeType="1"/>
          </p:cNvSpPr>
          <p:nvPr/>
        </p:nvSpPr>
        <p:spPr bwMode="auto">
          <a:xfrm>
            <a:off x="385762" y="1401198"/>
            <a:ext cx="6472238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2" name="Straight Connector 11">
            <a:extLst>
              <a:ext uri="{FF2B5EF4-FFF2-40B4-BE49-F238E27FC236}">
                <a16:creationId xmlns:a16="http://schemas.microsoft.com/office/drawing/2014/main" id="{D2D9F610-61FC-4D24-888C-252B4DEE2BFA}"/>
              </a:ext>
            </a:extLst>
          </p:cNvPr>
          <p:cNvSpPr>
            <a:spLocks noChangeShapeType="1"/>
          </p:cNvSpPr>
          <p:nvPr/>
        </p:nvSpPr>
        <p:spPr bwMode="auto">
          <a:xfrm>
            <a:off x="385762" y="1410649"/>
            <a:ext cx="6472238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899" r:id="rId4"/>
    <p:sldLayoutId id="2147483905" r:id="rId5"/>
    <p:sldLayoutId id="2147483900" r:id="rId6"/>
    <p:sldLayoutId id="2147483906" r:id="rId7"/>
    <p:sldLayoutId id="2147483907" r:id="rId8"/>
    <p:sldLayoutId id="2147483908" r:id="rId9"/>
    <p:sldLayoutId id="2147483901" r:id="rId10"/>
    <p:sldLayoutId id="2147483909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WordArt 6">
            <a:extLst>
              <a:ext uri="{FF2B5EF4-FFF2-40B4-BE49-F238E27FC236}">
                <a16:creationId xmlns:a16="http://schemas.microsoft.com/office/drawing/2014/main" id="{E8E5D618-FD33-4B86-8BB8-3A1F8EDC5EF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12775" y="3363913"/>
            <a:ext cx="5975350" cy="3008287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IE" sz="4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Impact" panose="020B0806030902050204" pitchFamily="34" charset="0"/>
              </a:rPr>
              <a:t>Of </a:t>
            </a:r>
          </a:p>
          <a:p>
            <a:pPr algn="ctr"/>
            <a:r>
              <a:rPr lang="en-IE" sz="4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Impact" panose="020B0806030902050204" pitchFamily="34" charset="0"/>
              </a:rPr>
              <a:t>Furniture Design</a:t>
            </a:r>
          </a:p>
        </p:txBody>
      </p:sp>
      <p:sp>
        <p:nvSpPr>
          <p:cNvPr id="12291" name="WordArt 8">
            <a:extLst>
              <a:ext uri="{FF2B5EF4-FFF2-40B4-BE49-F238E27FC236}">
                <a16:creationId xmlns:a16="http://schemas.microsoft.com/office/drawing/2014/main" id="{CACB865C-23E8-44A7-9FFB-A6811EFF3DD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700212" y="1641344"/>
            <a:ext cx="3384550" cy="13335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IE" sz="4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Impact" panose="020B0806030902050204" pitchFamily="34" charset="0"/>
              </a:rPr>
              <a:t>Ergonomics</a:t>
            </a:r>
          </a:p>
        </p:txBody>
      </p:sp>
      <p:sp>
        <p:nvSpPr>
          <p:cNvPr id="2053" name="Footer Placeholder 4">
            <a:extLst>
              <a:ext uri="{FF2B5EF4-FFF2-40B4-BE49-F238E27FC236}">
                <a16:creationId xmlns:a16="http://schemas.microsoft.com/office/drawing/2014/main" id="{8BE15697-6BBD-4224-A9AF-0BE0FEBAA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Jennifer Byrne 2022</a:t>
            </a:r>
          </a:p>
        </p:txBody>
      </p:sp>
      <p:sp>
        <p:nvSpPr>
          <p:cNvPr id="12293" name="Slide Number Placeholder 3">
            <a:extLst>
              <a:ext uri="{FF2B5EF4-FFF2-40B4-BE49-F238E27FC236}">
                <a16:creationId xmlns:a16="http://schemas.microsoft.com/office/drawing/2014/main" id="{BF8AF1B4-E395-4CDB-82C6-C91CF874ED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7C832CF-5064-4D59-9664-C67022C2EEBD}" type="slidenum">
              <a:rPr lang="en-GB" altLang="en-US" sz="1200" smtClean="0">
                <a:solidFill>
                  <a:srgbClr val="307F93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en-GB" altLang="en-US" sz="1200">
              <a:solidFill>
                <a:srgbClr val="307F93"/>
              </a:solidFill>
              <a:latin typeface="Arial" panose="020B0604020202020204" pitchFamily="34" charset="0"/>
            </a:endParaRPr>
          </a:p>
        </p:txBody>
      </p:sp>
      <p:sp>
        <p:nvSpPr>
          <p:cNvPr id="12294" name="TextBox 1">
            <a:extLst>
              <a:ext uri="{FF2B5EF4-FFF2-40B4-BE49-F238E27FC236}">
                <a16:creationId xmlns:a16="http://schemas.microsoft.com/office/drawing/2014/main" id="{13C025F6-66F0-4D5C-8F90-C03A18A442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775" y="7380288"/>
            <a:ext cx="55594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IE" altLang="en-US" sz="4800" dirty="0">
                <a:solidFill>
                  <a:schemeClr val="tx1"/>
                </a:solidFill>
                <a:latin typeface="Arial" panose="020B0604020202020204" pitchFamily="34" charset="0"/>
              </a:rPr>
              <a:t>Standard Sizes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68C87-3D01-4AC8-A2A2-0B184E6CA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Kitchen</a:t>
            </a:r>
            <a:endParaRPr lang="en-IE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5B193F2C-E4D3-4F45-8003-831791D129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6830" y="1886176"/>
            <a:ext cx="2988537" cy="6035675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6E040F-EAF1-461E-8EF9-16032E0E7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Jennifer Byrne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5C620C-5B6E-49DD-B419-3457B8E05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DCF6F9-11E5-4AB0-A995-D329883D6F1D}" type="slidenum">
              <a:rPr lang="en-GB" altLang="en-US" smtClean="0"/>
              <a:pPr>
                <a:defRPr/>
              </a:pPr>
              <a:t>2</a:t>
            </a:fld>
            <a:endParaRPr lang="en-GB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B17727-C350-4966-8EBD-D92B8DE5AF7E}"/>
              </a:ext>
            </a:extLst>
          </p:cNvPr>
          <p:cNvSpPr txBox="1"/>
          <p:nvPr/>
        </p:nvSpPr>
        <p:spPr>
          <a:xfrm>
            <a:off x="145474" y="8435158"/>
            <a:ext cx="6179384" cy="3921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449580">
              <a:lnSpc>
                <a:spcPct val="115000"/>
              </a:lnSpc>
              <a:spcAft>
                <a:spcPts val="1000"/>
              </a:spcAft>
              <a:tabLst>
                <a:tab pos="6376670" algn="r"/>
              </a:tabLst>
            </a:pPr>
            <a:r>
              <a:rPr lang="en-GB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Images taken from Collin’s Complete Woodworkers Manual</a:t>
            </a:r>
            <a:endParaRPr lang="en-IE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C39BD78-E479-4F74-A972-7EA31A14238B}"/>
              </a:ext>
            </a:extLst>
          </p:cNvPr>
          <p:cNvSpPr txBox="1"/>
          <p:nvPr/>
        </p:nvSpPr>
        <p:spPr>
          <a:xfrm>
            <a:off x="4855772" y="3293050"/>
            <a:ext cx="18517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Eye Level Shelf </a:t>
            </a:r>
          </a:p>
          <a:p>
            <a:r>
              <a:rPr lang="en-GB" dirty="0"/>
              <a:t>1.5 – 1.7M</a:t>
            </a:r>
            <a:endParaRPr lang="en-IE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CE80EDC-8C39-47FE-9D27-C9DA5A3AFBC2}"/>
              </a:ext>
            </a:extLst>
          </p:cNvPr>
          <p:cNvSpPr txBox="1"/>
          <p:nvPr/>
        </p:nvSpPr>
        <p:spPr>
          <a:xfrm>
            <a:off x="4844159" y="1934023"/>
            <a:ext cx="1338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Max Shelf  </a:t>
            </a:r>
          </a:p>
          <a:p>
            <a:r>
              <a:rPr lang="en-GB" dirty="0"/>
              <a:t>1.8 – 2.0M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097419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EC008-507E-4875-B418-6E21452D7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Kitchen</a:t>
            </a:r>
            <a:endParaRPr lang="en-IE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5A4B13A-1F2C-4586-A6EF-1DD3C0CCF4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3618" y="2071688"/>
            <a:ext cx="6385063" cy="6035675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9271A2-F8E2-4549-A04E-2DB6161C8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Jennifer Byrne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DB0A29-E25B-4F0D-8115-178059449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DCF6F9-11E5-4AB0-A995-D329883D6F1D}" type="slidenum">
              <a:rPr lang="en-GB" altLang="en-US" smtClean="0"/>
              <a:pPr>
                <a:defRPr/>
              </a:pPr>
              <a:t>3</a:t>
            </a:fld>
            <a:endParaRPr lang="en-GB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C5711C-928F-4EE0-82B3-22BBD63C4455}"/>
              </a:ext>
            </a:extLst>
          </p:cNvPr>
          <p:cNvSpPr txBox="1"/>
          <p:nvPr/>
        </p:nvSpPr>
        <p:spPr>
          <a:xfrm>
            <a:off x="326576" y="1425433"/>
            <a:ext cx="14798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Max Reach  </a:t>
            </a:r>
          </a:p>
          <a:p>
            <a:r>
              <a:rPr lang="en-GB" dirty="0"/>
              <a:t>1.05m</a:t>
            </a:r>
            <a:endParaRPr lang="en-IE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A9BE2B-450B-4A49-94DF-1E79B1029845}"/>
              </a:ext>
            </a:extLst>
          </p:cNvPr>
          <p:cNvSpPr txBox="1"/>
          <p:nvPr/>
        </p:nvSpPr>
        <p:spPr>
          <a:xfrm>
            <a:off x="2334745" y="1425357"/>
            <a:ext cx="19800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Optimum Reach  </a:t>
            </a:r>
          </a:p>
          <a:p>
            <a:r>
              <a:rPr lang="en-GB" dirty="0"/>
              <a:t>900mm</a:t>
            </a:r>
            <a:endParaRPr lang="en-I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0A6DC99-F02A-4477-BD20-2092818543A5}"/>
              </a:ext>
            </a:extLst>
          </p:cNvPr>
          <p:cNvSpPr txBox="1"/>
          <p:nvPr/>
        </p:nvSpPr>
        <p:spPr>
          <a:xfrm>
            <a:off x="4499608" y="1425433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Lowest Shelf </a:t>
            </a:r>
          </a:p>
          <a:p>
            <a:r>
              <a:rPr lang="en-GB" dirty="0"/>
              <a:t>450mm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FD0B591-FE56-45AF-9EE4-0D2734446475}"/>
              </a:ext>
            </a:extLst>
          </p:cNvPr>
          <p:cNvSpPr txBox="1"/>
          <p:nvPr/>
        </p:nvSpPr>
        <p:spPr>
          <a:xfrm>
            <a:off x="889069" y="8211234"/>
            <a:ext cx="18347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Worktop Height </a:t>
            </a:r>
          </a:p>
          <a:p>
            <a:r>
              <a:rPr lang="en-GB" dirty="0"/>
              <a:t>900mm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CD7E0B2-9BC6-4C7C-B9D4-9BAB56EA1C0D}"/>
              </a:ext>
            </a:extLst>
          </p:cNvPr>
          <p:cNvSpPr txBox="1"/>
          <p:nvPr/>
        </p:nvSpPr>
        <p:spPr>
          <a:xfrm>
            <a:off x="3771900" y="8211234"/>
            <a:ext cx="19800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Crouching space </a:t>
            </a:r>
          </a:p>
          <a:p>
            <a:r>
              <a:rPr lang="en-GB" dirty="0"/>
              <a:t>1000mm</a:t>
            </a:r>
          </a:p>
        </p:txBody>
      </p:sp>
    </p:spTree>
    <p:extLst>
      <p:ext uri="{BB962C8B-B14F-4D97-AF65-F5344CB8AC3E}">
        <p14:creationId xmlns:p14="http://schemas.microsoft.com/office/powerpoint/2010/main" val="1659539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49502-1124-4B73-80E9-6C68E2DA3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Kitchen</a:t>
            </a:r>
            <a:endParaRPr lang="en-IE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80747A1-6024-4C9D-A0E8-94C222B604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0546" y="2243478"/>
            <a:ext cx="5036908" cy="5911517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B0EAE0-D157-4F18-BEE3-E058F95B3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Jennifer Byrne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15DD52-58D6-4E91-9A61-981686971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DCF6F9-11E5-4AB0-A995-D329883D6F1D}" type="slidenum">
              <a:rPr lang="en-GB" altLang="en-US" smtClean="0"/>
              <a:pPr>
                <a:defRPr/>
              </a:pPr>
              <a:t>4</a:t>
            </a:fld>
            <a:endParaRPr lang="en-GB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95EAA1-4BD1-4EC4-89F4-CAFD538E53D0}"/>
              </a:ext>
            </a:extLst>
          </p:cNvPr>
          <p:cNvSpPr txBox="1"/>
          <p:nvPr/>
        </p:nvSpPr>
        <p:spPr>
          <a:xfrm>
            <a:off x="404664" y="1631160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Max Depth Wall Cabinet  300mm</a:t>
            </a:r>
            <a:endParaRPr lang="en-IE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7DAF48-CADA-4E00-9930-C5A9AE07FECF}"/>
              </a:ext>
            </a:extLst>
          </p:cNvPr>
          <p:cNvSpPr txBox="1"/>
          <p:nvPr/>
        </p:nvSpPr>
        <p:spPr>
          <a:xfrm>
            <a:off x="620688" y="8211234"/>
            <a:ext cx="17193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Worktop Depth</a:t>
            </a:r>
          </a:p>
          <a:p>
            <a:r>
              <a:rPr lang="en-GB" dirty="0"/>
              <a:t>600mm</a:t>
            </a:r>
            <a:endParaRPr lang="en-I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CE1FE7-9226-40B3-9CB3-D6C65F62143A}"/>
              </a:ext>
            </a:extLst>
          </p:cNvPr>
          <p:cNvSpPr txBox="1"/>
          <p:nvPr/>
        </p:nvSpPr>
        <p:spPr>
          <a:xfrm>
            <a:off x="3505413" y="8244189"/>
            <a:ext cx="22621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Safe Passing Space</a:t>
            </a:r>
          </a:p>
          <a:p>
            <a:r>
              <a:rPr lang="en-GB" dirty="0"/>
              <a:t>900mm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444412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E07BD-DC6A-404F-B7FC-A8BA3B518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Wardrobe &amp; Drawer unit</a:t>
            </a:r>
            <a:endParaRPr lang="en-IE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298D7C4-3CFC-48D7-AAB6-A89E8C0AC2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5352" y="1691857"/>
            <a:ext cx="2573548" cy="4464319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22DB37-82FF-41A9-A783-A9D2C2BAC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Jennifer Byrne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F6B89E-8D04-4110-B56B-7FDC10BE9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DCF6F9-11E5-4AB0-A995-D329883D6F1D}" type="slidenum">
              <a:rPr lang="en-GB" altLang="en-US" smtClean="0"/>
              <a:pPr>
                <a:defRPr/>
              </a:pPr>
              <a:t>5</a:t>
            </a:fld>
            <a:endParaRPr lang="en-GB" alt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67B53ED-62B8-439C-9716-96A4FF28DF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352" y="6378353"/>
            <a:ext cx="4551632" cy="243375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9B7841C-F2B3-4552-A759-F87E19C9C224}"/>
              </a:ext>
            </a:extLst>
          </p:cNvPr>
          <p:cNvSpPr txBox="1"/>
          <p:nvPr/>
        </p:nvSpPr>
        <p:spPr>
          <a:xfrm>
            <a:off x="3500256" y="1762928"/>
            <a:ext cx="19329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Wardrobe Depth</a:t>
            </a:r>
          </a:p>
          <a:p>
            <a:r>
              <a:rPr lang="en-GB" dirty="0"/>
              <a:t>600mm</a:t>
            </a:r>
            <a:endParaRPr lang="en-IE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41E5716-D416-40D9-AA9C-829DFF932FC4}"/>
              </a:ext>
            </a:extLst>
          </p:cNvPr>
          <p:cNvSpPr txBox="1"/>
          <p:nvPr/>
        </p:nvSpPr>
        <p:spPr>
          <a:xfrm>
            <a:off x="3486150" y="2742250"/>
            <a:ext cx="23689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Min. Wardrobe Depth</a:t>
            </a:r>
          </a:p>
          <a:p>
            <a:r>
              <a:rPr lang="en-GB" dirty="0"/>
              <a:t>500mm</a:t>
            </a:r>
            <a:endParaRPr lang="en-IE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6342657-5467-41EB-B07D-6873BAA68AC0}"/>
              </a:ext>
            </a:extLst>
          </p:cNvPr>
          <p:cNvSpPr txBox="1"/>
          <p:nvPr/>
        </p:nvSpPr>
        <p:spPr>
          <a:xfrm>
            <a:off x="3446953" y="3840025"/>
            <a:ext cx="13773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Short hang </a:t>
            </a:r>
          </a:p>
          <a:p>
            <a:r>
              <a:rPr lang="en-GB" dirty="0"/>
              <a:t>850mm</a:t>
            </a:r>
            <a:endParaRPr lang="en-IE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08A5F78-A115-4BBD-8396-2DA554FE7206}"/>
              </a:ext>
            </a:extLst>
          </p:cNvPr>
          <p:cNvSpPr txBox="1"/>
          <p:nvPr/>
        </p:nvSpPr>
        <p:spPr>
          <a:xfrm>
            <a:off x="3486150" y="4708533"/>
            <a:ext cx="14029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Long hang</a:t>
            </a:r>
          </a:p>
          <a:p>
            <a:r>
              <a:rPr lang="en-GB" dirty="0"/>
              <a:t>1.45 – 1.6M</a:t>
            </a:r>
            <a:endParaRPr lang="en-IE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74856A1-AE97-4411-AD33-064AEE8C13BB}"/>
              </a:ext>
            </a:extLst>
          </p:cNvPr>
          <p:cNvSpPr txBox="1"/>
          <p:nvPr/>
        </p:nvSpPr>
        <p:spPr>
          <a:xfrm>
            <a:off x="5182383" y="6156176"/>
            <a:ext cx="15953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Drawer Size </a:t>
            </a:r>
          </a:p>
          <a:p>
            <a:r>
              <a:rPr lang="en-GB" dirty="0"/>
              <a:t>425 – 500mm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AF27FE6-4B1B-432A-A8C9-81992432AA1F}"/>
              </a:ext>
            </a:extLst>
          </p:cNvPr>
          <p:cNvSpPr txBox="1"/>
          <p:nvPr/>
        </p:nvSpPr>
        <p:spPr>
          <a:xfrm>
            <a:off x="5321871" y="7637990"/>
            <a:ext cx="10310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Drawer </a:t>
            </a:r>
          </a:p>
          <a:p>
            <a:r>
              <a:rPr lang="en-GB" dirty="0"/>
              <a:t>Access</a:t>
            </a:r>
          </a:p>
          <a:p>
            <a:r>
              <a:rPr lang="en-GB" dirty="0"/>
              <a:t>1.25M</a:t>
            </a:r>
          </a:p>
        </p:txBody>
      </p:sp>
    </p:spTree>
    <p:extLst>
      <p:ext uri="{BB962C8B-B14F-4D97-AF65-F5344CB8AC3E}">
        <p14:creationId xmlns:p14="http://schemas.microsoft.com/office/powerpoint/2010/main" val="2408940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59250-6642-4E81-9D5E-16E0E1452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Occasional Table </a:t>
            </a:r>
            <a:endParaRPr lang="en-I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558534-BBAE-498A-938E-749D1461B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Jennifer Byrne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887BA4-7F2E-41B3-AF5F-C86FDC3F2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DCF6F9-11E5-4AB0-A995-D329883D6F1D}" type="slidenum">
              <a:rPr lang="en-GB" altLang="en-US" smtClean="0"/>
              <a:pPr>
                <a:defRPr/>
              </a:pPr>
              <a:t>6</a:t>
            </a:fld>
            <a:endParaRPr lang="en-GB" alt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F301DEB-FD5B-440B-A399-1442F8C7BC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80" y="2240631"/>
            <a:ext cx="5359186" cy="293858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DA12207-3FAF-4735-A631-288F909E58CD}"/>
              </a:ext>
            </a:extLst>
          </p:cNvPr>
          <p:cNvSpPr txBox="1"/>
          <p:nvPr/>
        </p:nvSpPr>
        <p:spPr>
          <a:xfrm>
            <a:off x="1628800" y="5323317"/>
            <a:ext cx="2890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Table Height 300 - 600mm</a:t>
            </a:r>
          </a:p>
        </p:txBody>
      </p:sp>
    </p:spTree>
    <p:extLst>
      <p:ext uri="{BB962C8B-B14F-4D97-AF65-F5344CB8AC3E}">
        <p14:creationId xmlns:p14="http://schemas.microsoft.com/office/powerpoint/2010/main" val="3642693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22FDD-8D05-4B77-9621-A83576B8B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Work Station </a:t>
            </a:r>
            <a:endParaRPr lang="en-IE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A462B3E-B18F-4143-B253-B45C954FA9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50" y="2005601"/>
            <a:ext cx="6515100" cy="3867562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26BC58-5050-48AC-8D51-A33F97003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Jennifer Byrne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F4B051-8F17-40E1-9765-CAE7387C4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DCF6F9-11E5-4AB0-A995-D329883D6F1D}" type="slidenum">
              <a:rPr lang="en-GB" altLang="en-US" smtClean="0"/>
              <a:pPr>
                <a:defRPr/>
              </a:pPr>
              <a:t>7</a:t>
            </a:fld>
            <a:endParaRPr lang="en-GB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898FF1-ADCB-44E0-9492-E4764C170B08}"/>
              </a:ext>
            </a:extLst>
          </p:cNvPr>
          <p:cNvSpPr txBox="1"/>
          <p:nvPr/>
        </p:nvSpPr>
        <p:spPr>
          <a:xfrm>
            <a:off x="236483" y="5966898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Desk Height  </a:t>
            </a:r>
          </a:p>
          <a:p>
            <a:r>
              <a:rPr lang="en-GB" dirty="0"/>
              <a:t>700mm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948969-E26F-4251-BA12-AC4E3DF3A756}"/>
              </a:ext>
            </a:extLst>
          </p:cNvPr>
          <p:cNvSpPr txBox="1"/>
          <p:nvPr/>
        </p:nvSpPr>
        <p:spPr>
          <a:xfrm>
            <a:off x="3773404" y="5966898"/>
            <a:ext cx="20954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Keyboard Height  </a:t>
            </a:r>
          </a:p>
          <a:p>
            <a:r>
              <a:rPr lang="en-GB" dirty="0"/>
              <a:t>650mm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D139BF5-A8A7-4822-860F-BFE07E3A049E}"/>
              </a:ext>
            </a:extLst>
          </p:cNvPr>
          <p:cNvSpPr txBox="1"/>
          <p:nvPr/>
        </p:nvSpPr>
        <p:spPr>
          <a:xfrm>
            <a:off x="236483" y="7141411"/>
            <a:ext cx="43396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Max reach above desk in sitting position </a:t>
            </a:r>
          </a:p>
          <a:p>
            <a:r>
              <a:rPr lang="en-GB" dirty="0"/>
              <a:t>475mmmm</a:t>
            </a:r>
          </a:p>
        </p:txBody>
      </p:sp>
    </p:spTree>
    <p:extLst>
      <p:ext uri="{BB962C8B-B14F-4D97-AF65-F5344CB8AC3E}">
        <p14:creationId xmlns:p14="http://schemas.microsoft.com/office/powerpoint/2010/main" val="376702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FE21D-8347-4FBA-82DF-9E7B5E0AF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Dining Table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E45C24-6FDD-4B9E-AD3B-9A39BE4BA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Jennifer Byrne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85E05B-E209-4D02-8E70-9913595E4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DCF6F9-11E5-4AB0-A995-D329883D6F1D}" type="slidenum">
              <a:rPr lang="en-GB" altLang="en-US" smtClean="0"/>
              <a:pPr>
                <a:defRPr/>
              </a:pPr>
              <a:t>8</a:t>
            </a:fld>
            <a:endParaRPr lang="en-GB" altLang="en-US"/>
          </a:p>
        </p:txBody>
      </p:sp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E6694DBE-AC15-436C-BFA5-729EE58D30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26390" y="2123728"/>
            <a:ext cx="6515100" cy="3002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34006E6-65F9-4DA6-91F8-CD08F0875864}"/>
              </a:ext>
            </a:extLst>
          </p:cNvPr>
          <p:cNvSpPr txBox="1">
            <a:spLocks noGrp="1"/>
          </p:cNvSpPr>
          <p:nvPr>
            <p:ph idx="1"/>
          </p:nvPr>
        </p:nvSpPr>
        <p:spPr bwMode="auto">
          <a:xfrm>
            <a:off x="323504" y="5674048"/>
            <a:ext cx="6515100" cy="2860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buClr>
                <a:srgbClr val="3891A7"/>
              </a:buClr>
              <a:buFont typeface="Wingdings 2"/>
              <a:buNone/>
              <a:defRPr/>
            </a:pPr>
            <a:r>
              <a:rPr lang="en-GB" sz="2400" dirty="0">
                <a:solidFill>
                  <a:srgbClr val="4F271C"/>
                </a:solidFill>
                <a:latin typeface="Franklin Gothic Book"/>
              </a:rPr>
              <a:t>More on Chairs: </a:t>
            </a:r>
          </a:p>
          <a:p>
            <a:pPr eaLnBrk="1" fontAlgn="auto" hangingPunct="1">
              <a:spcAft>
                <a:spcPts val="0"/>
              </a:spcAft>
              <a:buClr>
                <a:srgbClr val="3891A7"/>
              </a:buClr>
              <a:buFont typeface="Wingdings 2"/>
              <a:buNone/>
              <a:defRPr/>
            </a:pPr>
            <a:r>
              <a:rPr lang="en-GB" sz="2400" dirty="0">
                <a:solidFill>
                  <a:srgbClr val="4F271C"/>
                </a:solidFill>
                <a:latin typeface="Franklin Gothic Book"/>
              </a:rPr>
              <a:t>Chairs seat height </a:t>
            </a:r>
          </a:p>
          <a:p>
            <a:pPr eaLnBrk="1" fontAlgn="auto" hangingPunct="1">
              <a:spcAft>
                <a:spcPts val="0"/>
              </a:spcAft>
              <a:buClr>
                <a:srgbClr val="3891A7"/>
              </a:buClr>
              <a:buFont typeface="Wingdings 2"/>
              <a:buNone/>
              <a:defRPr/>
            </a:pPr>
            <a:r>
              <a:rPr lang="en-GB" sz="2400" dirty="0">
                <a:solidFill>
                  <a:srgbClr val="4F271C"/>
                </a:solidFill>
                <a:latin typeface="Franklin Gothic Book"/>
              </a:rPr>
              <a:t>Seat depth		     	</a:t>
            </a:r>
          </a:p>
          <a:p>
            <a:pPr eaLnBrk="1" fontAlgn="auto" hangingPunct="1">
              <a:spcAft>
                <a:spcPts val="0"/>
              </a:spcAft>
              <a:buClr>
                <a:srgbClr val="3891A7"/>
              </a:buClr>
              <a:buFont typeface="Wingdings 2"/>
              <a:buNone/>
              <a:defRPr/>
            </a:pPr>
            <a:r>
              <a:rPr lang="en-GB" sz="2400" dirty="0">
                <a:solidFill>
                  <a:srgbClr val="4F271C"/>
                </a:solidFill>
                <a:latin typeface="Franklin Gothic Book"/>
              </a:rPr>
              <a:t>Arm rests 		     	</a:t>
            </a:r>
          </a:p>
          <a:p>
            <a:pPr eaLnBrk="1" fontAlgn="auto" hangingPunct="1">
              <a:spcAft>
                <a:spcPts val="0"/>
              </a:spcAft>
              <a:buClr>
                <a:srgbClr val="3891A7"/>
              </a:buClr>
              <a:buFont typeface="Wingdings 2"/>
              <a:buNone/>
              <a:defRPr/>
            </a:pPr>
            <a:r>
              <a:rPr lang="en-GB" sz="2400" dirty="0">
                <a:solidFill>
                  <a:srgbClr val="4F271C"/>
                </a:solidFill>
                <a:latin typeface="Franklin Gothic Book"/>
              </a:rPr>
              <a:t>Seat width		</a:t>
            </a:r>
          </a:p>
          <a:p>
            <a:pPr eaLnBrk="1" fontAlgn="auto" hangingPunct="1">
              <a:spcAft>
                <a:spcPts val="0"/>
              </a:spcAft>
              <a:buClr>
                <a:srgbClr val="3891A7"/>
              </a:buClr>
              <a:buFontTx/>
              <a:buNone/>
              <a:defRPr/>
            </a:pPr>
            <a:r>
              <a:rPr lang="en-GB" sz="2400" dirty="0">
                <a:solidFill>
                  <a:srgbClr val="4F271C"/>
                </a:solidFill>
                <a:latin typeface="Franklin Gothic Book"/>
              </a:rPr>
              <a:t>Back height	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587607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FE21D-8347-4FBA-82DF-9E7B5E0AF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Dining Table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E45C24-6FDD-4B9E-AD3B-9A39BE4BA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Jennifer Byrne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85E05B-E209-4D02-8E70-9913595E4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DCF6F9-11E5-4AB0-A995-D329883D6F1D}" type="slidenum">
              <a:rPr lang="en-GB" altLang="en-US" smtClean="0"/>
              <a:pPr>
                <a:defRPr/>
              </a:pPr>
              <a:t>9</a:t>
            </a:fld>
            <a:endParaRPr lang="en-GB" altLang="en-US"/>
          </a:p>
        </p:txBody>
      </p:sp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E6694DBE-AC15-436C-BFA5-729EE58D30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71450" y="2337301"/>
            <a:ext cx="6515100" cy="3002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E4EE950-C71A-46D4-999D-EC3603256260}"/>
              </a:ext>
            </a:extLst>
          </p:cNvPr>
          <p:cNvSpPr txBox="1"/>
          <p:nvPr/>
        </p:nvSpPr>
        <p:spPr>
          <a:xfrm>
            <a:off x="476672" y="1477397"/>
            <a:ext cx="18133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Space required </a:t>
            </a:r>
          </a:p>
          <a:p>
            <a:r>
              <a:rPr lang="en-GB" dirty="0"/>
              <a:t>to move a chair</a:t>
            </a:r>
          </a:p>
          <a:p>
            <a:r>
              <a:rPr lang="en-GB" dirty="0"/>
              <a:t>700mm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39ECD3-856B-4834-9AF4-C99144AAB9C0}"/>
              </a:ext>
            </a:extLst>
          </p:cNvPr>
          <p:cNvSpPr txBox="1"/>
          <p:nvPr/>
        </p:nvSpPr>
        <p:spPr>
          <a:xfrm>
            <a:off x="2595211" y="1537353"/>
            <a:ext cx="15568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Elbow Room </a:t>
            </a:r>
          </a:p>
          <a:p>
            <a:r>
              <a:rPr lang="en-GB" dirty="0"/>
              <a:t>600mm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F03253-54AC-4C89-93C1-FCB07352F42B}"/>
              </a:ext>
            </a:extLst>
          </p:cNvPr>
          <p:cNvSpPr txBox="1"/>
          <p:nvPr/>
        </p:nvSpPr>
        <p:spPr>
          <a:xfrm>
            <a:off x="4522020" y="1553118"/>
            <a:ext cx="18517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Knee clearance </a:t>
            </a:r>
          </a:p>
          <a:p>
            <a:r>
              <a:rPr lang="en-GB" dirty="0"/>
              <a:t>250mm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122874-9C74-421D-B95F-787C84E5F7C7}"/>
              </a:ext>
            </a:extLst>
          </p:cNvPr>
          <p:cNvSpPr txBox="1"/>
          <p:nvPr/>
        </p:nvSpPr>
        <p:spPr>
          <a:xfrm>
            <a:off x="908720" y="5493598"/>
            <a:ext cx="2171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Leg room 600mm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4EBC8B3-D805-4989-B483-B4015C0351CC}"/>
              </a:ext>
            </a:extLst>
          </p:cNvPr>
          <p:cNvSpPr txBox="1"/>
          <p:nvPr/>
        </p:nvSpPr>
        <p:spPr>
          <a:xfrm>
            <a:off x="3760129" y="5452032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Table Height  750mm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9A49EC8D-DBEA-4B88-B438-31B20F640F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923" y="6016547"/>
            <a:ext cx="6515100" cy="2866579"/>
          </a:xfr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891A7"/>
              </a:buClr>
              <a:buSzPct val="70000"/>
              <a:buFont typeface="Wingdings 2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4F271C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More on Chairs: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891A7"/>
              </a:buClr>
              <a:buSzPct val="70000"/>
              <a:buFont typeface="Wingdings 2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4F271C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	Chairs </a:t>
            </a:r>
            <a:r>
              <a:rPr lang="en-GB" sz="2400" dirty="0">
                <a:solidFill>
                  <a:srgbClr val="4F271C"/>
                </a:solidFill>
                <a:latin typeface="Franklin Gothic Book"/>
              </a:rPr>
              <a:t>s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4F271C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eat height     450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F271C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mm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4F271C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 max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891A7"/>
              </a:buClr>
              <a:buSzPct val="70000"/>
              <a:buFontTx/>
              <a:buNone/>
              <a:tabLst/>
              <a:defRPr/>
            </a:pPr>
            <a:r>
              <a:rPr lang="en-GB" sz="2400" dirty="0">
                <a:solidFill>
                  <a:srgbClr val="4F271C"/>
                </a:solidFill>
                <a:latin typeface="Franklin Gothic Book"/>
              </a:rPr>
              <a:t>    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4F271C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Seat depth		    </a:t>
            </a:r>
            <a:r>
              <a:rPr kumimoji="0" lang="en-GB" sz="2400" b="0" i="0" u="none" strike="noStrike" kern="1200" cap="none" spc="0" normalizeH="0" noProof="0" dirty="0">
                <a:ln>
                  <a:noFill/>
                </a:ln>
                <a:solidFill>
                  <a:srgbClr val="4F271C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4F271C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400 – 460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F271C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mm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4F271C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891A7"/>
              </a:buClr>
              <a:buSzPct val="70000"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4F271C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	Arm rests 		    </a:t>
            </a:r>
            <a:r>
              <a:rPr kumimoji="0" lang="en-GB" sz="2400" b="0" i="0" u="none" strike="noStrike" kern="1200" cap="none" spc="0" normalizeH="0" noProof="0" dirty="0">
                <a:ln>
                  <a:noFill/>
                </a:ln>
                <a:solidFill>
                  <a:srgbClr val="4F271C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4F271C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200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F271C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mm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4F271C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above seat</a:t>
            </a:r>
          </a:p>
          <a:p>
            <a:pPr lvl="0" eaLnBrk="1" fontAlgn="auto" hangingPunct="1">
              <a:spcAft>
                <a:spcPts val="0"/>
              </a:spcAft>
              <a:buClr>
                <a:srgbClr val="3891A7"/>
              </a:buClr>
              <a:buNone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4F271C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	Seat width		     450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F271C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mm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4F271C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(carver 500</a:t>
            </a:r>
            <a:r>
              <a:rPr lang="en-GB" sz="1800" dirty="0">
                <a:solidFill>
                  <a:srgbClr val="4F271C"/>
                </a:solidFill>
              </a:rPr>
              <a:t>mm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4F271C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891A7"/>
              </a:buClr>
              <a:buSzPct val="70000"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4F271C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   	Back height	     800 – 900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4F271C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mm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4F271C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high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246520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327</TotalTime>
  <Words>239</Words>
  <Application>Microsoft Office PowerPoint</Application>
  <PresentationFormat>On-screen Show (4:3)</PresentationFormat>
  <Paragraphs>91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Franklin Gothic Book</vt:lpstr>
      <vt:lpstr>Franklin Gothic Medium</vt:lpstr>
      <vt:lpstr>Impact</vt:lpstr>
      <vt:lpstr>Wingdings 2</vt:lpstr>
      <vt:lpstr>Trek</vt:lpstr>
      <vt:lpstr>PowerPoint Presentation</vt:lpstr>
      <vt:lpstr>Kitchen</vt:lpstr>
      <vt:lpstr>Kitchen</vt:lpstr>
      <vt:lpstr>Kitchen</vt:lpstr>
      <vt:lpstr>Wardrobe &amp; Drawer unit</vt:lpstr>
      <vt:lpstr>Occasional Table </vt:lpstr>
      <vt:lpstr>Work Station </vt:lpstr>
      <vt:lpstr>Dining Table</vt:lpstr>
      <vt:lpstr>Dining Table</vt:lpstr>
    </vt:vector>
  </TitlesOfParts>
  <Company>DIT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Ergonomics</dc:title>
  <dc:creator>Jennifer Byrne</dc:creator>
  <cp:lastModifiedBy>Jennifer Byrne</cp:lastModifiedBy>
  <cp:revision>39</cp:revision>
  <dcterms:created xsi:type="dcterms:W3CDTF">2007-10-14T15:46:58Z</dcterms:created>
  <dcterms:modified xsi:type="dcterms:W3CDTF">2022-03-02T17:21:44Z</dcterms:modified>
</cp:coreProperties>
</file>