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3" r:id="rId1"/>
  </p:sldMasterIdLst>
  <p:notesMasterIdLst>
    <p:notesMasterId r:id="rId17"/>
  </p:notesMasterIdLst>
  <p:handoutMasterIdLst>
    <p:handoutMasterId r:id="rId18"/>
  </p:handoutMasterIdLst>
  <p:sldIdLst>
    <p:sldId id="256" r:id="rId2"/>
    <p:sldId id="295" r:id="rId3"/>
    <p:sldId id="305" r:id="rId4"/>
    <p:sldId id="296" r:id="rId5"/>
    <p:sldId id="293" r:id="rId6"/>
    <p:sldId id="294" r:id="rId7"/>
    <p:sldId id="297" r:id="rId8"/>
    <p:sldId id="299" r:id="rId9"/>
    <p:sldId id="302" r:id="rId10"/>
    <p:sldId id="303" r:id="rId11"/>
    <p:sldId id="304" r:id="rId12"/>
    <p:sldId id="308" r:id="rId13"/>
    <p:sldId id="307" r:id="rId14"/>
    <p:sldId id="310" r:id="rId15"/>
    <p:sldId id="311" r:id="rId16"/>
  </p:sldIdLst>
  <p:sldSz cx="9144000" cy="6858000" type="screen4x3"/>
  <p:notesSz cx="6797675" cy="9928225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imes New Roman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imes New Roman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imes New Roman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imes New Roman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3476" autoAdjust="0"/>
  </p:normalViewPr>
  <p:slideViewPr>
    <p:cSldViewPr>
      <p:cViewPr varScale="1">
        <p:scale>
          <a:sx n="96" d="100"/>
          <a:sy n="96" d="100"/>
        </p:scale>
        <p:origin x="1218" y="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E8404F84-3878-46D4-8305-70DAF3BE5473}" type="datetimeFigureOut">
              <a:rPr lang="en-US"/>
              <a:pPr>
                <a:defRPr/>
              </a:pPr>
              <a:t>2/7/2024</a:t>
            </a:fld>
            <a:endParaRPr lang="en-I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I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D7E07BAC-A868-45EF-A375-78FD909A7693}" type="slidenum">
              <a:rPr lang="en-IE"/>
              <a:pPr>
                <a:defRPr/>
              </a:pPr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46449655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64FB0DC-002B-43E3-973A-E92ED0188E56}" type="datetimeFigureOut">
              <a:rPr lang="en-IE" smtClean="0"/>
              <a:pPr/>
              <a:t>07/02/2024</a:t>
            </a:fld>
            <a:endParaRPr lang="en-I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16463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FB33B6C-AA42-4D44-8A3E-DF6B42EAF5C7}" type="slidenum">
              <a:rPr lang="en-IE" smtClean="0"/>
              <a:pPr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3753650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2023</a:t>
            </a:r>
          </a:p>
        </p:txBody>
      </p:sp>
      <p:sp>
        <p:nvSpPr>
          <p:cNvPr id="6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7078D1-21AF-4E44-AF8B-049C8827CC3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2023</a:t>
            </a:r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C14266-3764-4323-8C40-32925BF8EFB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2"/>
            <a:ext cx="2057400" cy="521176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2"/>
            <a:ext cx="6019800" cy="521176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2023</a:t>
            </a:r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CE55D3-EF35-47ED-842A-985D649950C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2023</a:t>
            </a:r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E896AA-8C39-41F0-BDEF-A79050B8E2E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2023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B8BFA5-63E9-4231-A93E-F9AAAED454C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2023</a:t>
            </a:r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C74D10-6C33-4590-BD13-4BAAD5FF970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1859759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2023</a:t>
            </a:r>
          </a:p>
        </p:txBody>
      </p:sp>
      <p:sp>
        <p:nvSpPr>
          <p:cNvPr id="9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0EAB4C-0BF0-4580-946D-967F42E4078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2023</a:t>
            </a:r>
          </a:p>
        </p:txBody>
      </p:sp>
      <p:sp>
        <p:nvSpPr>
          <p:cNvPr id="5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F5DD1C-47B7-4217-A001-A5FB8443075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2023</a:t>
            </a:r>
          </a:p>
        </p:txBody>
      </p:sp>
      <p:sp>
        <p:nvSpPr>
          <p:cNvPr id="4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F20552-CEC0-41F6-A5C6-B1439CBB909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2023</a:t>
            </a:r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46E67B-63A5-49D7-AB1A-97FB096ED1B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nip and Round Single Corner Rectangle 4"/>
          <p:cNvSpPr/>
          <p:nvPr/>
        </p:nvSpPr>
        <p:spPr>
          <a:xfrm rot="420000" flipV="1">
            <a:off x="3165475" y="1108075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Right Triangle 5"/>
          <p:cNvSpPr/>
          <p:nvPr/>
        </p:nvSpPr>
        <p:spPr>
          <a:xfrm rot="420000" flipV="1">
            <a:off x="8004176" y="5359402"/>
            <a:ext cx="155575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Freeform 6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 flipV="1">
            <a:off x="4381500" y="6219827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8"/>
            <a:ext cx="2212848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9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2023</a:t>
            </a:r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2"/>
            <a:ext cx="609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7E2454-0CD7-4331-9572-F7662D31DB6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 bwMode="auto">
          <a:xfrm>
            <a:off x="457200" y="1935165"/>
            <a:ext cx="8229600" cy="438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2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r>
              <a:rPr lang="en-GB"/>
              <a:t>Jennifer Byrne 2023</a:t>
            </a:r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2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fld id="{8E945959-5DF2-452F-81D5-06E2EB0A8E0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  <p:grpSp>
        <p:nvGrpSpPr>
          <p:cNvPr id="1033" name="Group 1"/>
          <p:cNvGrpSpPr>
            <a:grpSpLocks/>
          </p:cNvGrpSpPr>
          <p:nvPr/>
        </p:nvGrpSpPr>
        <p:grpSpPr bwMode="auto">
          <a:xfrm>
            <a:off x="-19049" y="203200"/>
            <a:ext cx="9180513" cy="647700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8" r:id="rId1"/>
    <p:sldLayoutId id="2147483800" r:id="rId2"/>
    <p:sldLayoutId id="2147483809" r:id="rId3"/>
    <p:sldLayoutId id="2147483801" r:id="rId4"/>
    <p:sldLayoutId id="2147483802" r:id="rId5"/>
    <p:sldLayoutId id="2147483803" r:id="rId6"/>
    <p:sldLayoutId id="2147483804" r:id="rId7"/>
    <p:sldLayoutId id="2147483805" r:id="rId8"/>
    <p:sldLayoutId id="2147483810" r:id="rId9"/>
    <p:sldLayoutId id="2147483806" r:id="rId10"/>
    <p:sldLayoutId id="2147483807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3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30" grpId="0" build="p">
        <p:tmplLst>
          <p:tmpl lvl="1">
            <p:tnLst>
              <p:par>
                <p:cTn presetID="10" presetClass="entr" presetSubtype="0" fill="hold" nodeType="clickEffect">
                  <p:stCondLst>
                    <p:cond delay="10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2000"/>
                        <p:tgtEl>
                          <p:spTgt spid="30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2000"/>
                        <p:tgtEl>
                          <p:spTgt spid="30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2000"/>
                        <p:tgtEl>
                          <p:spTgt spid="30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2000"/>
                        <p:tgtEl>
                          <p:spTgt spid="30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2000"/>
                        <p:tgtEl>
                          <p:spTgt spid="30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gradFill rotWithShape="1">
          <a:gsLst>
            <a:gs pos="30000">
              <a:schemeClr val="bg2">
                <a:tint val="80000"/>
                <a:satMod val="400000"/>
              </a:schemeClr>
            </a:gs>
            <a:gs pos="25000">
              <a:schemeClr val="bg2">
                <a:tint val="83000"/>
                <a:satMod val="320000"/>
              </a:schemeClr>
            </a:gs>
            <a:gs pos="100000">
              <a:schemeClr val="bg2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47700" y="1844824"/>
            <a:ext cx="7851648" cy="1828800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GB" dirty="0"/>
              <a:t>Wood Manufacturing &amp; Finishing</a:t>
            </a:r>
            <a:br>
              <a:rPr lang="en-GB" dirty="0"/>
            </a:br>
            <a:r>
              <a:rPr lang="en-GB" dirty="0"/>
              <a:t>Simple Interest &amp; </a:t>
            </a:r>
            <a:br>
              <a:rPr lang="en-GB" dirty="0"/>
            </a:br>
            <a:r>
              <a:rPr lang="en-GB" dirty="0"/>
              <a:t>Compound Interest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44652" y="3854451"/>
            <a:ext cx="7854696" cy="1752600"/>
          </a:xfrm>
        </p:spPr>
        <p:txBody>
          <a:bodyPr/>
          <a:lstStyle/>
          <a:p>
            <a:pPr marR="0" eaLnBrk="1" hangingPunct="1"/>
            <a:r>
              <a:rPr lang="en-GB" dirty="0"/>
              <a:t>Phase 6</a:t>
            </a:r>
          </a:p>
          <a:p>
            <a:pPr marR="0" eaLnBrk="1" hangingPunct="1"/>
            <a:r>
              <a:rPr lang="en-GB" dirty="0"/>
              <a:t>Lecturer Jennifer Byrne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Jennifer Byrne 2023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42403829-F1C4-491E-9E6B-DBD1617843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07078D1-21AF-4E44-AF8B-049C8827CC32}" type="slidenum">
              <a:rPr lang="en-GB" smtClean="0"/>
              <a:pPr>
                <a:defRPr/>
              </a:pPr>
              <a:t>1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  <p:bldP spid="512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2442" y="1397294"/>
            <a:ext cx="8496944" cy="5154216"/>
          </a:xfrm>
        </p:spPr>
        <p:txBody>
          <a:bodyPr/>
          <a:lstStyle/>
          <a:p>
            <a:pPr indent="79772"/>
            <a:r>
              <a:rPr lang="en-GB" sz="2400" dirty="0">
                <a:solidFill>
                  <a:srgbClr val="0070C0"/>
                </a:solidFill>
              </a:rPr>
              <a:t> </a:t>
            </a:r>
            <a:r>
              <a:rPr lang="en-GB" sz="2400" dirty="0"/>
              <a:t>Q </a:t>
            </a:r>
            <a:r>
              <a:rPr lang="en-IE" sz="2400" dirty="0"/>
              <a:t>2. A Person looking to Invest €5,000 for 4 years has been  given </a:t>
            </a:r>
            <a:r>
              <a:rPr lang="en-IE" sz="2400" u="sng" dirty="0">
                <a:solidFill>
                  <a:srgbClr val="0070C0"/>
                </a:solidFill>
              </a:rPr>
              <a:t>two </a:t>
            </a:r>
            <a:r>
              <a:rPr lang="en-IE" sz="2400" dirty="0">
                <a:solidFill>
                  <a:srgbClr val="0070C0"/>
                </a:solidFill>
              </a:rPr>
              <a:t> options.</a:t>
            </a:r>
            <a:r>
              <a:rPr lang="en-IE" sz="2400" u="sng" dirty="0">
                <a:solidFill>
                  <a:srgbClr val="0070C0"/>
                </a:solidFill>
              </a:rPr>
              <a:t> </a:t>
            </a:r>
          </a:p>
          <a:p>
            <a:pPr indent="79772"/>
            <a:r>
              <a:rPr lang="en-IE" sz="2400" dirty="0"/>
              <a:t> Which Option should they choose in order to make the most money? </a:t>
            </a:r>
            <a:r>
              <a:rPr lang="en-IE" sz="2400" b="1" dirty="0"/>
              <a:t>Show all Calculations.</a:t>
            </a:r>
          </a:p>
          <a:p>
            <a:pPr indent="79772"/>
            <a:r>
              <a:rPr lang="en-IE" sz="2400" u="sng" dirty="0">
                <a:solidFill>
                  <a:srgbClr val="0070C0"/>
                </a:solidFill>
              </a:rPr>
              <a:t> Option A</a:t>
            </a:r>
            <a:r>
              <a:rPr lang="en-IE" sz="2400" dirty="0">
                <a:solidFill>
                  <a:srgbClr val="0070C0"/>
                </a:solidFill>
              </a:rPr>
              <a:t>   </a:t>
            </a:r>
            <a:r>
              <a:rPr lang="en-IE" sz="2400" dirty="0"/>
              <a:t>will give 5% </a:t>
            </a:r>
            <a:r>
              <a:rPr lang="en-IE" sz="2400" dirty="0">
                <a:solidFill>
                  <a:srgbClr val="00B0F0"/>
                </a:solidFill>
              </a:rPr>
              <a:t>Compound Interest </a:t>
            </a:r>
            <a:r>
              <a:rPr lang="en-IE" sz="2400" dirty="0"/>
              <a:t>for the first 2 years and then 3% </a:t>
            </a:r>
            <a:r>
              <a:rPr lang="en-IE" sz="2400" dirty="0">
                <a:solidFill>
                  <a:srgbClr val="00B050"/>
                </a:solidFill>
              </a:rPr>
              <a:t>Simple Interest </a:t>
            </a:r>
            <a:r>
              <a:rPr lang="en-IE" sz="2400" dirty="0"/>
              <a:t>for the following 2 years.                     </a:t>
            </a:r>
          </a:p>
          <a:p>
            <a:pPr indent="342900">
              <a:buNone/>
            </a:pPr>
            <a:r>
              <a:rPr lang="en-IE" sz="2400" dirty="0"/>
              <a:t>  </a:t>
            </a:r>
            <a:r>
              <a:rPr lang="en-IE" sz="2400" u="sng" dirty="0"/>
              <a:t> Or</a:t>
            </a:r>
            <a:endParaRPr lang="en-IE" sz="2400" dirty="0"/>
          </a:p>
          <a:p>
            <a:pPr indent="79772"/>
            <a:r>
              <a:rPr lang="en-IE" sz="2400" u="sng" dirty="0">
                <a:solidFill>
                  <a:srgbClr val="0070C0"/>
                </a:solidFill>
              </a:rPr>
              <a:t> Option B</a:t>
            </a:r>
            <a:r>
              <a:rPr lang="en-IE" sz="2400" dirty="0">
                <a:solidFill>
                  <a:srgbClr val="0070C0"/>
                </a:solidFill>
              </a:rPr>
              <a:t>  </a:t>
            </a:r>
            <a:r>
              <a:rPr lang="en-IE" sz="2400" dirty="0"/>
              <a:t>will give 2% </a:t>
            </a:r>
            <a:r>
              <a:rPr lang="en-IE" sz="2400" dirty="0">
                <a:solidFill>
                  <a:srgbClr val="00B0F0"/>
                </a:solidFill>
              </a:rPr>
              <a:t>Compound Interest </a:t>
            </a:r>
            <a:r>
              <a:rPr lang="en-IE" sz="2400" dirty="0"/>
              <a:t>for the first 2 years and then 7% </a:t>
            </a:r>
            <a:r>
              <a:rPr lang="en-IE" sz="2400" dirty="0">
                <a:solidFill>
                  <a:srgbClr val="00B050"/>
                </a:solidFill>
              </a:rPr>
              <a:t>Simple Interest </a:t>
            </a:r>
            <a:r>
              <a:rPr lang="en-IE" sz="2400" dirty="0"/>
              <a:t>for the following 2 years.</a:t>
            </a:r>
          </a:p>
          <a:p>
            <a:endParaRPr lang="en-IE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Jennifer Byrne 2023</a:t>
            </a:r>
          </a:p>
        </p:txBody>
      </p:sp>
      <p:sp>
        <p:nvSpPr>
          <p:cNvPr id="5" name="Title 5">
            <a:extLst>
              <a:ext uri="{FF2B5EF4-FFF2-40B4-BE49-F238E27FC236}">
                <a16:creationId xmlns:a16="http://schemas.microsoft.com/office/drawing/2014/main" id="{9071D7E7-C4D3-8804-76D5-177389A4B6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636680"/>
          </a:xfrm>
        </p:spPr>
        <p:txBody>
          <a:bodyPr/>
          <a:lstStyle/>
          <a:p>
            <a:r>
              <a:rPr lang="en-GB" dirty="0">
                <a:solidFill>
                  <a:schemeClr val="tx1"/>
                </a:solidFill>
              </a:rPr>
              <a:t>Example Question 2</a:t>
            </a:r>
            <a:endParaRPr lang="en-IE" dirty="0">
              <a:solidFill>
                <a:schemeClr val="tx1"/>
              </a:solidFill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E9446BAB-C1B4-87AF-CA6E-EA66347908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E896AA-8C39-41F0-BDEF-A79050B8E2EC}" type="slidenum">
              <a:rPr lang="en-GB" smtClean="0"/>
              <a:pPr>
                <a:defRPr/>
              </a:pPr>
              <a:t>10</a:t>
            </a:fld>
            <a:endParaRPr lang="en-GB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0A957D-9833-7D6F-F8C7-1550E92A78A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04800" y="1343720"/>
            <a:ext cx="4038600" cy="4434840"/>
          </a:xfrm>
        </p:spPr>
        <p:txBody>
          <a:bodyPr/>
          <a:lstStyle/>
          <a:p>
            <a:r>
              <a:rPr lang="en-IE" sz="2000" dirty="0">
                <a:solidFill>
                  <a:schemeClr val="accent2"/>
                </a:solidFill>
              </a:rPr>
              <a:t>Option A :</a:t>
            </a:r>
            <a:r>
              <a:rPr lang="en-GB" sz="2000" dirty="0">
                <a:solidFill>
                  <a:schemeClr val="accent2"/>
                </a:solidFill>
              </a:rPr>
              <a:t> </a:t>
            </a:r>
            <a:r>
              <a:rPr lang="en-IE" sz="2000" dirty="0">
                <a:solidFill>
                  <a:schemeClr val="accent2"/>
                </a:solidFill>
              </a:rPr>
              <a:t>€5,000 @ 5% </a:t>
            </a:r>
            <a:r>
              <a:rPr lang="en-IE" sz="2000" dirty="0">
                <a:solidFill>
                  <a:srgbClr val="00B0F0"/>
                </a:solidFill>
              </a:rPr>
              <a:t>C.I. </a:t>
            </a:r>
            <a:r>
              <a:rPr lang="en-IE" sz="2000" dirty="0">
                <a:solidFill>
                  <a:schemeClr val="accent2"/>
                </a:solidFill>
              </a:rPr>
              <a:t>for 2yrs then 3% </a:t>
            </a:r>
            <a:r>
              <a:rPr lang="en-IE" sz="2000" dirty="0">
                <a:solidFill>
                  <a:srgbClr val="00B050"/>
                </a:solidFill>
              </a:rPr>
              <a:t>S.I. </a:t>
            </a:r>
            <a:r>
              <a:rPr lang="en-IE" sz="2000" dirty="0">
                <a:solidFill>
                  <a:schemeClr val="accent2"/>
                </a:solidFill>
              </a:rPr>
              <a:t>for 2yrs</a:t>
            </a:r>
            <a:r>
              <a:rPr lang="en-GB" sz="2000" dirty="0">
                <a:solidFill>
                  <a:schemeClr val="accent2"/>
                </a:solidFill>
              </a:rPr>
              <a:t> </a:t>
            </a:r>
          </a:p>
          <a:p>
            <a:r>
              <a:rPr lang="en-IE" sz="2000" dirty="0"/>
              <a:t>Invest                 5000.00              </a:t>
            </a:r>
            <a:r>
              <a:rPr lang="en-IE" sz="2000" dirty="0">
                <a:solidFill>
                  <a:srgbClr val="00B0F0"/>
                </a:solidFill>
              </a:rPr>
              <a:t>+5% 	C.I.  </a:t>
            </a:r>
            <a:r>
              <a:rPr lang="en-IE" sz="2000" dirty="0"/>
              <a:t>	  </a:t>
            </a:r>
            <a:r>
              <a:rPr lang="en-IE" sz="2000" u="sng" dirty="0"/>
              <a:t> 250.00</a:t>
            </a:r>
            <a:r>
              <a:rPr lang="en-GB" sz="2000" dirty="0"/>
              <a:t>                 </a:t>
            </a:r>
            <a:r>
              <a:rPr lang="en-IE" sz="2000" dirty="0"/>
              <a:t>Yr1	                5250.00	</a:t>
            </a:r>
            <a:r>
              <a:rPr lang="en-GB" sz="2000" dirty="0"/>
              <a:t> </a:t>
            </a:r>
          </a:p>
          <a:p>
            <a:r>
              <a:rPr lang="en-GB" sz="2000" dirty="0">
                <a:solidFill>
                  <a:srgbClr val="00B0F0"/>
                </a:solidFill>
              </a:rPr>
              <a:t>+5%	C.I.</a:t>
            </a:r>
            <a:r>
              <a:rPr lang="en-GB" sz="2000" dirty="0"/>
              <a:t>    	  </a:t>
            </a:r>
            <a:r>
              <a:rPr lang="en-GB" sz="2000" u="sng" dirty="0"/>
              <a:t> 262.50</a:t>
            </a:r>
            <a:r>
              <a:rPr lang="en-GB" sz="2000" dirty="0"/>
              <a:t>	              Yr2	                5512.50	</a:t>
            </a:r>
          </a:p>
          <a:p>
            <a:r>
              <a:rPr lang="en-GB" sz="2000" dirty="0">
                <a:solidFill>
                  <a:srgbClr val="00B050"/>
                </a:solidFill>
              </a:rPr>
              <a:t>+3%	S.I.</a:t>
            </a:r>
            <a:r>
              <a:rPr lang="en-GB" sz="2000" dirty="0"/>
              <a:t>	  </a:t>
            </a:r>
            <a:r>
              <a:rPr lang="en-GB" sz="2000" u="sng" dirty="0"/>
              <a:t> 165.37</a:t>
            </a:r>
            <a:r>
              <a:rPr lang="en-GB" sz="2000" dirty="0"/>
              <a:t>	</a:t>
            </a:r>
            <a:r>
              <a:rPr lang="en-IE" sz="2000" dirty="0"/>
              <a:t>              Yr3	                 5677.87 </a:t>
            </a:r>
            <a:endParaRPr lang="en-GB" sz="2000" dirty="0"/>
          </a:p>
          <a:p>
            <a:r>
              <a:rPr lang="en-IE" sz="2000" dirty="0">
                <a:solidFill>
                  <a:srgbClr val="00B050"/>
                </a:solidFill>
              </a:rPr>
              <a:t>+3%	S.I.</a:t>
            </a:r>
            <a:r>
              <a:rPr lang="en-IE" sz="2000" dirty="0"/>
              <a:t>	   </a:t>
            </a:r>
            <a:r>
              <a:rPr lang="en-IE" sz="2000" u="sng" dirty="0"/>
              <a:t>165.37</a:t>
            </a:r>
            <a:r>
              <a:rPr lang="en-GB" sz="2000" dirty="0"/>
              <a:t>               </a:t>
            </a:r>
            <a:r>
              <a:rPr lang="en-IE" sz="2000" dirty="0"/>
              <a:t>Yr4	             €5,843.24</a:t>
            </a:r>
            <a:r>
              <a:rPr lang="en-GB" sz="2000" dirty="0"/>
              <a:t> </a:t>
            </a:r>
          </a:p>
          <a:p>
            <a:pPr marL="0" indent="0">
              <a:buNone/>
            </a:pPr>
            <a:endParaRPr lang="en-IE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5E82228-B19B-BA95-90A2-123D0BC5D46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268760"/>
            <a:ext cx="4038600" cy="5452717"/>
          </a:xfrm>
        </p:spPr>
        <p:txBody>
          <a:bodyPr/>
          <a:lstStyle/>
          <a:p>
            <a:r>
              <a:rPr lang="en-IE" sz="2000" dirty="0">
                <a:solidFill>
                  <a:schemeClr val="accent2"/>
                </a:solidFill>
              </a:rPr>
              <a:t>Option B :</a:t>
            </a:r>
            <a:r>
              <a:rPr lang="en-GB" sz="2000" dirty="0">
                <a:solidFill>
                  <a:schemeClr val="accent2"/>
                </a:solidFill>
              </a:rPr>
              <a:t> </a:t>
            </a:r>
            <a:r>
              <a:rPr lang="en-IE" sz="2000" dirty="0">
                <a:solidFill>
                  <a:schemeClr val="accent2"/>
                </a:solidFill>
              </a:rPr>
              <a:t>€5,000 @  2% </a:t>
            </a:r>
            <a:r>
              <a:rPr lang="en-IE" sz="2000" dirty="0">
                <a:solidFill>
                  <a:srgbClr val="00B0F0"/>
                </a:solidFill>
              </a:rPr>
              <a:t>C.I. </a:t>
            </a:r>
            <a:r>
              <a:rPr lang="en-IE" sz="2000" dirty="0">
                <a:solidFill>
                  <a:schemeClr val="accent2"/>
                </a:solidFill>
              </a:rPr>
              <a:t>for 2yrs then 5% </a:t>
            </a:r>
            <a:r>
              <a:rPr lang="en-IE" sz="2000" dirty="0">
                <a:solidFill>
                  <a:srgbClr val="00B050"/>
                </a:solidFill>
              </a:rPr>
              <a:t>S.I. </a:t>
            </a:r>
            <a:r>
              <a:rPr lang="en-IE" sz="2000" dirty="0">
                <a:solidFill>
                  <a:schemeClr val="accent2"/>
                </a:solidFill>
              </a:rPr>
              <a:t>for 2yrs</a:t>
            </a:r>
            <a:r>
              <a:rPr lang="en-GB" sz="2000" dirty="0"/>
              <a:t> </a:t>
            </a:r>
          </a:p>
          <a:p>
            <a:r>
              <a:rPr lang="en-IE" sz="2000" dirty="0"/>
              <a:t>Invest                   5000.00             </a:t>
            </a:r>
            <a:r>
              <a:rPr lang="en-IE" sz="2000" dirty="0">
                <a:solidFill>
                  <a:srgbClr val="00B0F0"/>
                </a:solidFill>
              </a:rPr>
              <a:t>+2%	C.I.      </a:t>
            </a:r>
            <a:r>
              <a:rPr lang="en-IE" sz="2000" dirty="0"/>
              <a:t>	   </a:t>
            </a:r>
            <a:r>
              <a:rPr lang="en-IE" sz="2000" u="sng" dirty="0"/>
              <a:t> 100.00</a:t>
            </a:r>
            <a:r>
              <a:rPr lang="en-GB" sz="2000" dirty="0"/>
              <a:t>              </a:t>
            </a:r>
            <a:r>
              <a:rPr lang="en-IE" sz="2000" dirty="0"/>
              <a:t>Yr1	                  5100.00	</a:t>
            </a:r>
            <a:r>
              <a:rPr lang="en-GB" sz="2000" dirty="0"/>
              <a:t> </a:t>
            </a:r>
          </a:p>
          <a:p>
            <a:r>
              <a:rPr lang="en-GB" sz="2000" dirty="0">
                <a:solidFill>
                  <a:srgbClr val="00B0F0"/>
                </a:solidFill>
              </a:rPr>
              <a:t>+2%	C.I.</a:t>
            </a:r>
            <a:r>
              <a:rPr lang="en-GB" sz="2000" dirty="0"/>
              <a:t>               </a:t>
            </a:r>
            <a:r>
              <a:rPr lang="en-GB" sz="2000" u="sng" dirty="0"/>
              <a:t>102.00 </a:t>
            </a:r>
            <a:r>
              <a:rPr lang="en-GB" sz="2000" dirty="0"/>
              <a:t>             Yr2	                  5202.00</a:t>
            </a:r>
          </a:p>
          <a:p>
            <a:r>
              <a:rPr lang="en-GB" sz="2000" dirty="0">
                <a:solidFill>
                  <a:srgbClr val="00B050"/>
                </a:solidFill>
              </a:rPr>
              <a:t>+7%</a:t>
            </a:r>
            <a:r>
              <a:rPr lang="en-GB" sz="2000" dirty="0"/>
              <a:t> </a:t>
            </a:r>
            <a:r>
              <a:rPr lang="en-GB" sz="2000" dirty="0">
                <a:solidFill>
                  <a:srgbClr val="00B050"/>
                </a:solidFill>
              </a:rPr>
              <a:t>	S.I.               </a:t>
            </a:r>
            <a:r>
              <a:rPr lang="en-GB" sz="2000" u="sng" dirty="0"/>
              <a:t>364.14</a:t>
            </a:r>
            <a:r>
              <a:rPr lang="en-GB" sz="2000" dirty="0"/>
              <a:t>              </a:t>
            </a:r>
            <a:r>
              <a:rPr lang="en-IE" sz="2000" dirty="0"/>
              <a:t>Yr3	                  5566.14</a:t>
            </a:r>
            <a:r>
              <a:rPr lang="en-GB" sz="2000" dirty="0"/>
              <a:t> </a:t>
            </a:r>
          </a:p>
          <a:p>
            <a:r>
              <a:rPr lang="en-IE" sz="2000" dirty="0">
                <a:solidFill>
                  <a:srgbClr val="00B050"/>
                </a:solidFill>
              </a:rPr>
              <a:t>+7%	S.I.</a:t>
            </a:r>
            <a:r>
              <a:rPr lang="en-IE" sz="2000" dirty="0"/>
              <a:t>	    </a:t>
            </a:r>
            <a:r>
              <a:rPr lang="en-IE" sz="2000" u="sng" dirty="0"/>
              <a:t> 364.14</a:t>
            </a:r>
            <a:r>
              <a:rPr lang="en-GB" sz="2000" dirty="0"/>
              <a:t>              </a:t>
            </a:r>
            <a:r>
              <a:rPr lang="en-IE" sz="2000" dirty="0"/>
              <a:t>Yr4	               €5,930.28</a:t>
            </a:r>
          </a:p>
          <a:p>
            <a:endParaRPr lang="en-GB" sz="2000" dirty="0"/>
          </a:p>
          <a:p>
            <a:r>
              <a:rPr lang="en-GB" sz="2000" dirty="0">
                <a:solidFill>
                  <a:srgbClr val="CC0000"/>
                </a:solidFill>
              </a:rPr>
              <a:t>Answer is Option B</a:t>
            </a:r>
          </a:p>
          <a:p>
            <a:endParaRPr lang="en-GB" sz="2000" dirty="0"/>
          </a:p>
          <a:p>
            <a:endParaRPr lang="en-GB" sz="2000" dirty="0"/>
          </a:p>
          <a:p>
            <a:endParaRPr lang="en-IE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870C0A-FE47-017B-4A6C-E0F6CEE742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Jennifer Byrne 2023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93EAA33-5A33-8490-047E-9AF00E0DAD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1C74D10-6C33-4590-BD13-4BAAD5FF9708}" type="slidenum">
              <a:rPr lang="en-GB" smtClean="0"/>
              <a:pPr>
                <a:defRPr/>
              </a:pPr>
              <a:t>11</a:t>
            </a:fld>
            <a:endParaRPr lang="en-GB"/>
          </a:p>
        </p:txBody>
      </p:sp>
      <p:sp>
        <p:nvSpPr>
          <p:cNvPr id="7" name="Title 5">
            <a:extLst>
              <a:ext uri="{FF2B5EF4-FFF2-40B4-BE49-F238E27FC236}">
                <a16:creationId xmlns:a16="http://schemas.microsoft.com/office/drawing/2014/main" id="{1B9DD803-4D1F-07A3-6A6F-F27FA4CCF9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704850"/>
            <a:ext cx="8229600" cy="563910"/>
          </a:xfrm>
        </p:spPr>
        <p:txBody>
          <a:bodyPr/>
          <a:lstStyle/>
          <a:p>
            <a:r>
              <a:rPr lang="en-GB" dirty="0">
                <a:solidFill>
                  <a:schemeClr val="tx1"/>
                </a:solidFill>
              </a:rPr>
              <a:t>Example Question 2</a:t>
            </a:r>
            <a:endParaRPr lang="en-IE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115508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2442" y="1397294"/>
            <a:ext cx="8496944" cy="5154216"/>
          </a:xfrm>
        </p:spPr>
        <p:txBody>
          <a:bodyPr/>
          <a:lstStyle/>
          <a:p>
            <a:pPr indent="79772"/>
            <a:r>
              <a:rPr lang="en-GB" sz="2400" dirty="0">
                <a:solidFill>
                  <a:srgbClr val="0070C0"/>
                </a:solidFill>
              </a:rPr>
              <a:t> </a:t>
            </a:r>
            <a:r>
              <a:rPr lang="en-GB" sz="2400" dirty="0"/>
              <a:t>Q 3 €12,500 was invested at </a:t>
            </a:r>
            <a:r>
              <a:rPr lang="en-GB" sz="2400" dirty="0">
                <a:solidFill>
                  <a:srgbClr val="00B0F0"/>
                </a:solidFill>
              </a:rPr>
              <a:t>Compound Interest </a:t>
            </a:r>
            <a:r>
              <a:rPr lang="en-GB" sz="2400" dirty="0"/>
              <a:t>for 3 years. The first year rate was 4.5% The second year rate was 4% The third year rate was 3.5%. • Calculate the final amount and the interest earned.</a:t>
            </a:r>
            <a:endParaRPr lang="en-IE" sz="2400" u="sng" dirty="0"/>
          </a:p>
          <a:p>
            <a:pPr indent="0">
              <a:buNone/>
            </a:pPr>
            <a:r>
              <a:rPr lang="en-GB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                   €</a:t>
            </a:r>
            <a:endParaRPr lang="en-IE" sz="1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eaLnBrk="0" fontAlgn="base" hangingPunct="0">
              <a:lnSpc>
                <a:spcPct val="107000"/>
              </a:lnSpc>
              <a:spcAft>
                <a:spcPts val="800"/>
              </a:spcAft>
            </a:pPr>
            <a:r>
              <a:rPr lang="en-IE" sz="18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Invest                12500.00        </a:t>
            </a:r>
            <a:endParaRPr lang="en-IE" sz="1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eaLnBrk="0" fontAlgn="base" hangingPunct="0">
              <a:lnSpc>
                <a:spcPct val="107000"/>
              </a:lnSpc>
              <a:spcAft>
                <a:spcPts val="800"/>
              </a:spcAft>
            </a:pPr>
            <a:r>
              <a:rPr lang="en-IE" sz="1800" kern="1200" dirty="0">
                <a:solidFill>
                  <a:srgbClr val="00B0F0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+4.5%	C.I.   </a:t>
            </a:r>
            <a:r>
              <a:rPr lang="en-IE" sz="1800" dirty="0">
                <a:solidFill>
                  <a:srgbClr val="00B0F0"/>
                </a:solidFill>
                <a:latin typeface="Calibri" panose="020F0502020204030204" pitchFamily="34" charset="0"/>
              </a:rPr>
              <a:t>    </a:t>
            </a:r>
            <a:r>
              <a:rPr lang="en-IE" sz="1800" dirty="0">
                <a:latin typeface="Calibri" panose="020F0502020204030204" pitchFamily="34" charset="0"/>
              </a:rPr>
              <a:t> </a:t>
            </a:r>
            <a:r>
              <a:rPr lang="en-IE" sz="1800" kern="1200" dirty="0">
                <a:effectLst/>
                <a:latin typeface="Calibri" panose="020F0502020204030204" pitchFamily="34" charset="0"/>
                <a:ea typeface="+mn-ea"/>
                <a:cs typeface="+mn-cs"/>
              </a:rPr>
              <a:t>  </a:t>
            </a:r>
            <a:r>
              <a:rPr lang="en-IE" sz="1800" u="sng" kern="1200" dirty="0">
                <a:effectLst/>
                <a:latin typeface="Calibri" panose="020F0502020204030204" pitchFamily="34" charset="0"/>
                <a:ea typeface="+mn-ea"/>
                <a:cs typeface="+mn-cs"/>
              </a:rPr>
              <a:t>   </a:t>
            </a:r>
            <a:r>
              <a:rPr lang="en-IE" sz="1800" u="sng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562.50</a:t>
            </a:r>
            <a:r>
              <a:rPr lang="en-GB" sz="18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                 </a:t>
            </a:r>
            <a:endParaRPr lang="en-IE" sz="1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eaLnBrk="0" fontAlgn="base" hangingPunct="0">
              <a:lnSpc>
                <a:spcPct val="107000"/>
              </a:lnSpc>
              <a:spcAft>
                <a:spcPts val="800"/>
              </a:spcAft>
            </a:pPr>
            <a:r>
              <a:rPr lang="en-IE" sz="18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Yr1	              13062.50	 </a:t>
            </a:r>
            <a:endParaRPr lang="en-IE" sz="1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eaLnBrk="0" fontAlgn="base" hangingPunct="0">
              <a:lnSpc>
                <a:spcPct val="107000"/>
              </a:lnSpc>
              <a:spcAft>
                <a:spcPts val="800"/>
              </a:spcAft>
            </a:pPr>
            <a:r>
              <a:rPr lang="en-GB" sz="1800" kern="1200" dirty="0">
                <a:solidFill>
                  <a:srgbClr val="00B0F0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+4%	C.I.</a:t>
            </a:r>
            <a:r>
              <a:rPr lang="en-GB" sz="1800" dirty="0">
                <a:solidFill>
                  <a:srgbClr val="000000"/>
                </a:solidFill>
                <a:latin typeface="Calibri" panose="020F0502020204030204" pitchFamily="34" charset="0"/>
              </a:rPr>
              <a:t>    </a:t>
            </a:r>
            <a:r>
              <a:rPr lang="en-GB" sz="18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     </a:t>
            </a:r>
            <a:r>
              <a:rPr lang="en-GB" sz="1800" u="sng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   522.50</a:t>
            </a:r>
            <a:r>
              <a:rPr lang="en-GB" sz="18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	              		</a:t>
            </a:r>
          </a:p>
          <a:p>
            <a:pPr eaLnBrk="0" fontAlgn="base" hangingPunct="0">
              <a:lnSpc>
                <a:spcPct val="107000"/>
              </a:lnSpc>
              <a:spcAft>
                <a:spcPts val="800"/>
              </a:spcAft>
            </a:pPr>
            <a:r>
              <a:rPr lang="en-GB" sz="18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Yr2	              13585.00				</a:t>
            </a:r>
          </a:p>
          <a:p>
            <a:pPr eaLnBrk="0" fontAlgn="base" hangingPunct="0">
              <a:lnSpc>
                <a:spcPct val="107000"/>
              </a:lnSpc>
              <a:spcAft>
                <a:spcPts val="800"/>
              </a:spcAft>
            </a:pPr>
            <a:r>
              <a:rPr lang="en-GB" sz="1800" kern="1200" dirty="0">
                <a:solidFill>
                  <a:srgbClr val="00B0F0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+4.8%	C.I.</a:t>
            </a:r>
            <a:r>
              <a:rPr lang="en-GB" sz="18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         </a:t>
            </a:r>
            <a:r>
              <a:rPr lang="en-GB" sz="1800" u="sng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   475.47</a:t>
            </a:r>
            <a:r>
              <a:rPr lang="en-GB" sz="18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	</a:t>
            </a:r>
            <a:r>
              <a:rPr lang="en-IE" sz="18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             </a:t>
            </a:r>
            <a:endParaRPr lang="en-IE" sz="1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IE" sz="18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 Yr3	             </a:t>
            </a:r>
            <a:r>
              <a:rPr lang="en-GB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€</a:t>
            </a:r>
            <a:r>
              <a:rPr lang="en-IE" sz="18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14,060.47</a:t>
            </a:r>
            <a:endParaRPr lang="en-IE" sz="1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79772"/>
            <a:endParaRPr lang="en-IE" sz="2400" u="sng" dirty="0">
              <a:solidFill>
                <a:srgbClr val="0070C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Jennifer Byrne 2023</a:t>
            </a:r>
            <a:endParaRPr lang="en-US" dirty="0"/>
          </a:p>
        </p:txBody>
      </p:sp>
      <p:sp>
        <p:nvSpPr>
          <p:cNvPr id="5" name="Title 5">
            <a:extLst>
              <a:ext uri="{FF2B5EF4-FFF2-40B4-BE49-F238E27FC236}">
                <a16:creationId xmlns:a16="http://schemas.microsoft.com/office/drawing/2014/main" id="{9071D7E7-C4D3-8804-76D5-177389A4B6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636680"/>
          </a:xfrm>
        </p:spPr>
        <p:txBody>
          <a:bodyPr/>
          <a:lstStyle/>
          <a:p>
            <a:r>
              <a:rPr lang="en-GB" dirty="0">
                <a:solidFill>
                  <a:schemeClr val="tx1"/>
                </a:solidFill>
              </a:rPr>
              <a:t>Example Question 3</a:t>
            </a:r>
            <a:endParaRPr lang="en-IE" dirty="0">
              <a:solidFill>
                <a:schemeClr val="tx1"/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F7A35633-C5E9-F1A2-4B14-B0161BBCE4C8}"/>
              </a:ext>
            </a:extLst>
          </p:cNvPr>
          <p:cNvSpPr txBox="1"/>
          <p:nvPr/>
        </p:nvSpPr>
        <p:spPr>
          <a:xfrm>
            <a:off x="4114800" y="2956560"/>
            <a:ext cx="376956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€14,060.47 -  €12500.00 =  €1560.47</a:t>
            </a:r>
          </a:p>
          <a:p>
            <a:r>
              <a:rPr lang="en-GB" sz="18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Interest = €1560.47</a:t>
            </a:r>
          </a:p>
          <a:p>
            <a:r>
              <a:rPr lang="en-IE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Final amount= €14,060.47 </a:t>
            </a:r>
          </a:p>
          <a:p>
            <a:endParaRPr lang="en-IE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3E05F67-42AE-3C58-DCC7-5851BFA886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E896AA-8C39-41F0-BDEF-A79050B8E2EC}" type="slidenum">
              <a:rPr lang="en-GB" smtClean="0"/>
              <a:pPr>
                <a:defRPr/>
              </a:pPr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121169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/>
      <p:bldP spid="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2442" y="1397294"/>
            <a:ext cx="8496944" cy="5154216"/>
          </a:xfrm>
        </p:spPr>
        <p:txBody>
          <a:bodyPr/>
          <a:lstStyle/>
          <a:p>
            <a:pPr indent="79772"/>
            <a:r>
              <a:rPr lang="en-GB" sz="2400" dirty="0">
                <a:solidFill>
                  <a:srgbClr val="0070C0"/>
                </a:solidFill>
              </a:rPr>
              <a:t> </a:t>
            </a:r>
            <a:r>
              <a:rPr lang="en-GB" sz="2400" dirty="0"/>
              <a:t>Q 4 €22,000 was invested at </a:t>
            </a:r>
            <a:r>
              <a:rPr lang="en-GB" sz="2400" dirty="0">
                <a:solidFill>
                  <a:srgbClr val="00B0F0"/>
                </a:solidFill>
              </a:rPr>
              <a:t>Compound Interest </a:t>
            </a:r>
            <a:r>
              <a:rPr lang="en-GB" sz="2400" dirty="0"/>
              <a:t>for 3 years. The first year rate was 5% The second year rate was 3% The third year rate was 3.5%. • Calculate the final amount and the interest earned.</a:t>
            </a:r>
            <a:endParaRPr lang="en-IE" sz="2400" u="sng" dirty="0"/>
          </a:p>
          <a:p>
            <a:pPr indent="0">
              <a:buNone/>
            </a:pPr>
            <a:r>
              <a:rPr lang="en-GB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                   €</a:t>
            </a:r>
            <a:endParaRPr lang="en-IE" sz="1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eaLnBrk="0" fontAlgn="base" hangingPunct="0">
              <a:lnSpc>
                <a:spcPct val="107000"/>
              </a:lnSpc>
              <a:spcAft>
                <a:spcPts val="800"/>
              </a:spcAft>
            </a:pPr>
            <a:r>
              <a:rPr lang="en-IE" sz="18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Invest          </a:t>
            </a:r>
            <a:r>
              <a:rPr lang="en-IE" sz="1800" dirty="0">
                <a:solidFill>
                  <a:srgbClr val="000000"/>
                </a:solidFill>
                <a:latin typeface="Calibri" panose="020F0502020204030204" pitchFamily="34" charset="0"/>
              </a:rPr>
              <a:t>     </a:t>
            </a:r>
            <a:r>
              <a:rPr lang="en-IE" sz="18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  22000.00        </a:t>
            </a:r>
            <a:endParaRPr lang="en-IE" sz="1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eaLnBrk="0" fontAlgn="base" hangingPunct="0">
              <a:lnSpc>
                <a:spcPct val="107000"/>
              </a:lnSpc>
              <a:spcAft>
                <a:spcPts val="800"/>
              </a:spcAft>
            </a:pPr>
            <a:r>
              <a:rPr lang="en-IE" sz="1800" kern="1200" dirty="0">
                <a:solidFill>
                  <a:srgbClr val="00B0F0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+5%</a:t>
            </a:r>
            <a:r>
              <a:rPr lang="en-IE" sz="1800" dirty="0">
                <a:solidFill>
                  <a:srgbClr val="000000"/>
                </a:solidFill>
                <a:latin typeface="Calibri" panose="020F0502020204030204" pitchFamily="34" charset="0"/>
              </a:rPr>
              <a:t> 	</a:t>
            </a:r>
            <a:r>
              <a:rPr lang="en-IE" sz="1800" dirty="0">
                <a:solidFill>
                  <a:srgbClr val="00B0F0"/>
                </a:solidFill>
                <a:latin typeface="Calibri" panose="020F0502020204030204" pitchFamily="34" charset="0"/>
              </a:rPr>
              <a:t>C.I.</a:t>
            </a:r>
            <a:r>
              <a:rPr lang="en-IE" sz="1800" dirty="0">
                <a:solidFill>
                  <a:srgbClr val="000000"/>
                </a:solidFill>
                <a:latin typeface="Calibri" panose="020F0502020204030204" pitchFamily="34" charset="0"/>
              </a:rPr>
              <a:t>         </a:t>
            </a:r>
            <a:r>
              <a:rPr lang="en-IE" sz="18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  </a:t>
            </a:r>
            <a:r>
              <a:rPr lang="en-IE" sz="1800" u="sng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 1100.00</a:t>
            </a:r>
            <a:r>
              <a:rPr lang="en-GB" sz="18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                 </a:t>
            </a:r>
            <a:endParaRPr lang="en-IE" sz="1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eaLnBrk="0" fontAlgn="base" hangingPunct="0">
              <a:lnSpc>
                <a:spcPct val="107000"/>
              </a:lnSpc>
              <a:spcAft>
                <a:spcPts val="800"/>
              </a:spcAft>
            </a:pPr>
            <a:r>
              <a:rPr lang="en-IE" sz="18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Yr1	               23100.00	 </a:t>
            </a:r>
            <a:endParaRPr lang="en-IE" sz="1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eaLnBrk="0" fontAlgn="base" hangingPunct="0">
              <a:lnSpc>
                <a:spcPct val="107000"/>
              </a:lnSpc>
              <a:spcAft>
                <a:spcPts val="800"/>
              </a:spcAft>
            </a:pPr>
            <a:r>
              <a:rPr lang="en-GB" sz="1800" kern="1200" dirty="0">
                <a:solidFill>
                  <a:srgbClr val="00B0F0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+3% 	C.I.    </a:t>
            </a:r>
            <a:r>
              <a:rPr lang="en-GB" sz="1800" dirty="0">
                <a:solidFill>
                  <a:srgbClr val="000000"/>
                </a:solidFill>
                <a:latin typeface="Calibri" panose="020F0502020204030204" pitchFamily="34" charset="0"/>
              </a:rPr>
              <a:t>     </a:t>
            </a:r>
            <a:r>
              <a:rPr lang="en-GB" sz="18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  </a:t>
            </a:r>
            <a:r>
              <a:rPr lang="en-GB" sz="1800" u="sng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   693.00</a:t>
            </a:r>
            <a:r>
              <a:rPr lang="en-GB" sz="18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	              		</a:t>
            </a:r>
          </a:p>
          <a:p>
            <a:pPr eaLnBrk="0" fontAlgn="base" hangingPunct="0">
              <a:lnSpc>
                <a:spcPct val="107000"/>
              </a:lnSpc>
              <a:spcAft>
                <a:spcPts val="800"/>
              </a:spcAft>
            </a:pPr>
            <a:r>
              <a:rPr lang="en-GB" sz="18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Yr2	               23793.00				</a:t>
            </a:r>
          </a:p>
          <a:p>
            <a:pPr eaLnBrk="0" fontAlgn="base" hangingPunct="0">
              <a:lnSpc>
                <a:spcPct val="107000"/>
              </a:lnSpc>
              <a:spcAft>
                <a:spcPts val="800"/>
              </a:spcAft>
            </a:pPr>
            <a:r>
              <a:rPr lang="en-GB" sz="1800" kern="1200" dirty="0">
                <a:solidFill>
                  <a:srgbClr val="00B0F0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+</a:t>
            </a:r>
            <a:r>
              <a:rPr lang="en-GB" sz="1800" dirty="0">
                <a:solidFill>
                  <a:srgbClr val="00B0F0"/>
                </a:solidFill>
                <a:latin typeface="Calibri" panose="020F0502020204030204" pitchFamily="34" charset="0"/>
              </a:rPr>
              <a:t>3.5%  C.I.</a:t>
            </a:r>
            <a:r>
              <a:rPr lang="en-GB" sz="18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          </a:t>
            </a:r>
            <a:r>
              <a:rPr lang="en-GB" sz="1800" u="sng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   832.75</a:t>
            </a:r>
            <a:r>
              <a:rPr lang="en-GB" sz="18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	</a:t>
            </a:r>
            <a:r>
              <a:rPr lang="en-IE" sz="18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             </a:t>
            </a:r>
            <a:endParaRPr lang="en-IE" sz="1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IE" sz="18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 Yr3	          </a:t>
            </a:r>
            <a:r>
              <a:rPr lang="en-GB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€</a:t>
            </a:r>
            <a:r>
              <a:rPr lang="en-IE" sz="1800" dirty="0">
                <a:solidFill>
                  <a:srgbClr val="000000"/>
                </a:solidFill>
                <a:latin typeface="Calibri" panose="020F0502020204030204" pitchFamily="34" charset="0"/>
              </a:rPr>
              <a:t>24,625.75</a:t>
            </a:r>
            <a:endParaRPr lang="en-IE" sz="1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79772"/>
            <a:endParaRPr lang="en-IE" sz="2400" u="sng" dirty="0">
              <a:solidFill>
                <a:srgbClr val="0070C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Jennifer Byrne 2023</a:t>
            </a:r>
            <a:endParaRPr lang="en-US" dirty="0"/>
          </a:p>
        </p:txBody>
      </p:sp>
      <p:sp>
        <p:nvSpPr>
          <p:cNvPr id="5" name="Title 5">
            <a:extLst>
              <a:ext uri="{FF2B5EF4-FFF2-40B4-BE49-F238E27FC236}">
                <a16:creationId xmlns:a16="http://schemas.microsoft.com/office/drawing/2014/main" id="{9071D7E7-C4D3-8804-76D5-177389A4B6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636680"/>
          </a:xfrm>
        </p:spPr>
        <p:txBody>
          <a:bodyPr/>
          <a:lstStyle/>
          <a:p>
            <a:r>
              <a:rPr lang="en-GB" dirty="0">
                <a:solidFill>
                  <a:schemeClr val="tx1"/>
                </a:solidFill>
              </a:rPr>
              <a:t>Question 4</a:t>
            </a:r>
            <a:endParaRPr lang="en-IE" dirty="0">
              <a:solidFill>
                <a:schemeClr val="tx1"/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F7A35633-C5E9-F1A2-4B14-B0161BBCE4C8}"/>
              </a:ext>
            </a:extLst>
          </p:cNvPr>
          <p:cNvSpPr txBox="1"/>
          <p:nvPr/>
        </p:nvSpPr>
        <p:spPr>
          <a:xfrm>
            <a:off x="3923928" y="2956560"/>
            <a:ext cx="396044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€24,625.75 -  €22,000.00 =  €2,625.75</a:t>
            </a:r>
          </a:p>
          <a:p>
            <a:r>
              <a:rPr lang="en-GB" sz="18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Interest = </a:t>
            </a:r>
            <a:r>
              <a:rPr lang="en-GB" dirty="0">
                <a:solidFill>
                  <a:srgbClr val="000000"/>
                </a:solidFill>
                <a:latin typeface="Calibri" panose="020F0502020204030204" pitchFamily="34" charset="0"/>
                <a:cs typeface="+mn-cs"/>
              </a:rPr>
              <a:t>€2,625.75</a:t>
            </a:r>
          </a:p>
          <a:p>
            <a:r>
              <a:rPr lang="en-IE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Final amount= </a:t>
            </a:r>
            <a:r>
              <a:rPr lang="en-IE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€24,625.75 </a:t>
            </a:r>
            <a:endParaRPr lang="en-IE" sz="1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IE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3E05F67-42AE-3C58-DCC7-5851BFA886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E896AA-8C39-41F0-BDEF-A79050B8E2EC}" type="slidenum">
              <a:rPr lang="en-GB" smtClean="0"/>
              <a:pPr>
                <a:defRPr/>
              </a:pPr>
              <a:t>13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930537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/>
      <p:bldP spid="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9856" y="1024346"/>
            <a:ext cx="8496944" cy="5428989"/>
          </a:xfrm>
        </p:spPr>
        <p:txBody>
          <a:bodyPr/>
          <a:lstStyle/>
          <a:p>
            <a:pPr indent="79772"/>
            <a:r>
              <a:rPr lang="en-GB" sz="2200" dirty="0">
                <a:solidFill>
                  <a:srgbClr val="0070C0"/>
                </a:solidFill>
              </a:rPr>
              <a:t> </a:t>
            </a:r>
            <a:r>
              <a:rPr lang="en-GB" sz="2200" dirty="0"/>
              <a:t>Q 5 €22,000 was invested for 4 years. </a:t>
            </a:r>
            <a:r>
              <a:rPr lang="en-IE" sz="2200" dirty="0"/>
              <a:t>The first two years was at </a:t>
            </a:r>
            <a:r>
              <a:rPr lang="en-IE" sz="2200" dirty="0">
                <a:solidFill>
                  <a:srgbClr val="00B0F0"/>
                </a:solidFill>
              </a:rPr>
              <a:t>Compound Interest </a:t>
            </a:r>
            <a:r>
              <a:rPr lang="en-IE" sz="2200" dirty="0"/>
              <a:t>rate of 3%. The third and fourth year was at a </a:t>
            </a:r>
            <a:r>
              <a:rPr lang="en-IE" sz="2200" dirty="0">
                <a:solidFill>
                  <a:srgbClr val="00B050"/>
                </a:solidFill>
              </a:rPr>
              <a:t>Simple Interest rate </a:t>
            </a:r>
            <a:r>
              <a:rPr lang="en-IE" sz="2200" dirty="0"/>
              <a:t>of 3%. • Calculate the final amount and the interest earned.</a:t>
            </a:r>
            <a:r>
              <a:rPr lang="en-GB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                   </a:t>
            </a:r>
            <a:endParaRPr lang="en-IE" sz="1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eaLnBrk="0" fontAlgn="base" hangingPunct="0">
              <a:lnSpc>
                <a:spcPct val="107000"/>
              </a:lnSpc>
              <a:spcAft>
                <a:spcPts val="800"/>
              </a:spcAft>
            </a:pPr>
            <a:r>
              <a:rPr lang="en-IE" sz="18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Invest            22000.00        </a:t>
            </a:r>
            <a:endParaRPr lang="en-IE" sz="1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eaLnBrk="0" fontAlgn="base" hangingPunct="0">
              <a:lnSpc>
                <a:spcPct val="107000"/>
              </a:lnSpc>
              <a:spcAft>
                <a:spcPts val="800"/>
              </a:spcAft>
            </a:pPr>
            <a:r>
              <a:rPr lang="en-IE" sz="18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+3%   	</a:t>
            </a:r>
            <a:r>
              <a:rPr lang="en-IE" sz="1800" kern="1200" dirty="0">
                <a:solidFill>
                  <a:srgbClr val="00B0F0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C.I.   </a:t>
            </a:r>
            <a:r>
              <a:rPr lang="en-IE" sz="1800" dirty="0">
                <a:solidFill>
                  <a:srgbClr val="00B0F0"/>
                </a:solidFill>
                <a:latin typeface="Calibri" panose="020F0502020204030204" pitchFamily="34" charset="0"/>
              </a:rPr>
              <a:t> </a:t>
            </a:r>
            <a:r>
              <a:rPr lang="en-IE" sz="1800" kern="1200" dirty="0">
                <a:solidFill>
                  <a:srgbClr val="00B0F0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  </a:t>
            </a:r>
            <a:r>
              <a:rPr lang="en-IE" sz="1800" u="sng" kern="1200" dirty="0">
                <a:solidFill>
                  <a:srgbClr val="00B0F0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   </a:t>
            </a:r>
            <a:r>
              <a:rPr lang="en-IE" sz="1800" u="sng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660.00</a:t>
            </a:r>
            <a:r>
              <a:rPr lang="en-GB" sz="18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                 </a:t>
            </a:r>
            <a:endParaRPr lang="en-IE" sz="1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eaLnBrk="0" fontAlgn="base" hangingPunct="0">
              <a:lnSpc>
                <a:spcPct val="107000"/>
              </a:lnSpc>
              <a:spcAft>
                <a:spcPts val="800"/>
              </a:spcAft>
            </a:pPr>
            <a:r>
              <a:rPr lang="en-IE" sz="18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Yr1	           22660.00	 </a:t>
            </a:r>
            <a:endParaRPr lang="en-IE" sz="1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eaLnBrk="0" fontAlgn="base" hangingPunct="0">
              <a:lnSpc>
                <a:spcPct val="107000"/>
              </a:lnSpc>
              <a:spcAft>
                <a:spcPts val="800"/>
              </a:spcAft>
            </a:pPr>
            <a:r>
              <a:rPr lang="en-GB" sz="18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+3    	</a:t>
            </a:r>
            <a:r>
              <a:rPr lang="en-GB" sz="1800" kern="1200" dirty="0">
                <a:solidFill>
                  <a:srgbClr val="00B0F0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C.I.</a:t>
            </a:r>
            <a:r>
              <a:rPr lang="en-GB" sz="18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   </a:t>
            </a:r>
            <a:r>
              <a:rPr lang="en-GB" sz="1800" dirty="0">
                <a:solidFill>
                  <a:srgbClr val="000000"/>
                </a:solidFill>
                <a:latin typeface="Calibri" panose="020F0502020204030204" pitchFamily="34" charset="0"/>
              </a:rPr>
              <a:t>  </a:t>
            </a:r>
            <a:r>
              <a:rPr lang="en-GB" sz="18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  </a:t>
            </a:r>
            <a:r>
              <a:rPr lang="en-GB" sz="1800" u="sng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   </a:t>
            </a:r>
            <a:r>
              <a:rPr lang="en-GB" sz="1800" u="sng" dirty="0">
                <a:solidFill>
                  <a:srgbClr val="000000"/>
                </a:solidFill>
                <a:latin typeface="Calibri" panose="020F0502020204030204" pitchFamily="34" charset="0"/>
              </a:rPr>
              <a:t>679.80</a:t>
            </a:r>
            <a:r>
              <a:rPr lang="en-GB" sz="18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	              		</a:t>
            </a:r>
          </a:p>
          <a:p>
            <a:pPr eaLnBrk="0" fontAlgn="base" hangingPunct="0">
              <a:lnSpc>
                <a:spcPct val="107000"/>
              </a:lnSpc>
              <a:spcAft>
                <a:spcPts val="800"/>
              </a:spcAft>
            </a:pPr>
            <a:r>
              <a:rPr lang="en-GB" sz="18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Yr2	         </a:t>
            </a:r>
            <a:r>
              <a:rPr lang="en-GB" sz="1800" dirty="0">
                <a:solidFill>
                  <a:srgbClr val="000000"/>
                </a:solidFill>
                <a:latin typeface="Calibri" panose="020F0502020204030204" pitchFamily="34" charset="0"/>
              </a:rPr>
              <a:t> 23,339</a:t>
            </a:r>
            <a:r>
              <a:rPr lang="en-GB" sz="18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.80				</a:t>
            </a:r>
          </a:p>
          <a:p>
            <a:pPr eaLnBrk="0" fontAlgn="base" hangingPunct="0">
              <a:lnSpc>
                <a:spcPct val="107000"/>
              </a:lnSpc>
              <a:spcAft>
                <a:spcPts val="800"/>
              </a:spcAft>
            </a:pPr>
            <a:r>
              <a:rPr lang="en-GB" sz="18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+</a:t>
            </a:r>
            <a:r>
              <a:rPr lang="en-GB" sz="1800" dirty="0">
                <a:solidFill>
                  <a:srgbClr val="000000"/>
                </a:solidFill>
                <a:latin typeface="Calibri" panose="020F0502020204030204" pitchFamily="34" charset="0"/>
              </a:rPr>
              <a:t>3</a:t>
            </a:r>
            <a:r>
              <a:rPr lang="en-GB" sz="18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%</a:t>
            </a:r>
            <a:r>
              <a:rPr lang="en-GB" sz="1800" dirty="0">
                <a:solidFill>
                  <a:srgbClr val="000000"/>
                </a:solidFill>
                <a:latin typeface="Calibri" panose="020F0502020204030204" pitchFamily="34" charset="0"/>
              </a:rPr>
              <a:t>	</a:t>
            </a:r>
            <a:r>
              <a:rPr lang="en-GB" sz="1800" kern="1200" dirty="0">
                <a:solidFill>
                  <a:srgbClr val="00B050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S.I.</a:t>
            </a:r>
            <a:r>
              <a:rPr lang="en-GB" sz="18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        </a:t>
            </a:r>
            <a:r>
              <a:rPr lang="en-GB" sz="1800" u="sng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   </a:t>
            </a:r>
            <a:r>
              <a:rPr lang="en-GB" sz="1800" u="sng" dirty="0">
                <a:solidFill>
                  <a:srgbClr val="000000"/>
                </a:solidFill>
                <a:latin typeface="Calibri" panose="020F0502020204030204" pitchFamily="34" charset="0"/>
              </a:rPr>
              <a:t>700.19</a:t>
            </a:r>
            <a:r>
              <a:rPr lang="en-GB" sz="18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	</a:t>
            </a:r>
            <a:r>
              <a:rPr lang="en-IE" sz="18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             </a:t>
            </a:r>
            <a:endParaRPr lang="en-IE" sz="1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IE" sz="18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 Yr3	    </a:t>
            </a:r>
            <a:r>
              <a:rPr lang="en-GB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</a:t>
            </a:r>
            <a:r>
              <a:rPr lang="en-IE" sz="1800" dirty="0">
                <a:solidFill>
                  <a:srgbClr val="000000"/>
                </a:solidFill>
                <a:latin typeface="Calibri" panose="020F0502020204030204" pitchFamily="34" charset="0"/>
              </a:rPr>
              <a:t>24,039.99</a:t>
            </a:r>
            <a:endParaRPr lang="en-IE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800" dirty="0">
                <a:solidFill>
                  <a:srgbClr val="000000"/>
                </a:solidFill>
                <a:latin typeface="Calibri" panose="020F0502020204030204" pitchFamily="34" charset="0"/>
              </a:rPr>
              <a:t>+3%	</a:t>
            </a:r>
            <a:r>
              <a:rPr lang="en-GB" sz="1800" dirty="0">
                <a:solidFill>
                  <a:srgbClr val="00B050"/>
                </a:solidFill>
                <a:latin typeface="Calibri" panose="020F0502020204030204" pitchFamily="34" charset="0"/>
              </a:rPr>
              <a:t>S.I. </a:t>
            </a:r>
            <a:r>
              <a:rPr lang="en-GB" sz="1800" dirty="0">
                <a:solidFill>
                  <a:srgbClr val="000000"/>
                </a:solidFill>
                <a:latin typeface="Calibri" panose="020F0502020204030204" pitchFamily="34" charset="0"/>
              </a:rPr>
              <a:t>        </a:t>
            </a:r>
            <a:r>
              <a:rPr lang="en-GB" sz="1800" u="sng" dirty="0">
                <a:solidFill>
                  <a:srgbClr val="000000"/>
                </a:solidFill>
                <a:latin typeface="Calibri" panose="020F0502020204030204" pitchFamily="34" charset="0"/>
              </a:rPr>
              <a:t>  700.19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800" dirty="0">
                <a:solidFill>
                  <a:srgbClr val="000000"/>
                </a:solidFill>
                <a:latin typeface="Calibri" panose="020F0502020204030204" pitchFamily="34" charset="0"/>
              </a:rPr>
              <a:t>Yr4 	         €24,740.18  </a:t>
            </a:r>
            <a:endParaRPr lang="en-IE" sz="2400" dirty="0">
              <a:solidFill>
                <a:srgbClr val="0070C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Jennifer Byrne 2023</a:t>
            </a:r>
            <a:endParaRPr lang="en-US" dirty="0"/>
          </a:p>
        </p:txBody>
      </p:sp>
      <p:sp>
        <p:nvSpPr>
          <p:cNvPr id="5" name="Title 5">
            <a:extLst>
              <a:ext uri="{FF2B5EF4-FFF2-40B4-BE49-F238E27FC236}">
                <a16:creationId xmlns:a16="http://schemas.microsoft.com/office/drawing/2014/main" id="{9071D7E7-C4D3-8804-76D5-177389A4B6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276640"/>
          </a:xfrm>
        </p:spPr>
        <p:txBody>
          <a:bodyPr/>
          <a:lstStyle/>
          <a:p>
            <a:r>
              <a:rPr lang="en-GB" dirty="0">
                <a:solidFill>
                  <a:schemeClr val="tx1"/>
                </a:solidFill>
              </a:rPr>
              <a:t>Question 5</a:t>
            </a:r>
            <a:endParaRPr lang="en-IE" dirty="0">
              <a:solidFill>
                <a:schemeClr val="tx1"/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F7A35633-C5E9-F1A2-4B14-B0161BBCE4C8}"/>
              </a:ext>
            </a:extLst>
          </p:cNvPr>
          <p:cNvSpPr txBox="1"/>
          <p:nvPr/>
        </p:nvSpPr>
        <p:spPr>
          <a:xfrm>
            <a:off x="3923928" y="2956560"/>
            <a:ext cx="396044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rgbClr val="000000"/>
                </a:solidFill>
                <a:latin typeface="Calibri" panose="020F0502020204030204" pitchFamily="34" charset="0"/>
                <a:cs typeface="+mn-cs"/>
              </a:rPr>
              <a:t>€24,740.18 </a:t>
            </a:r>
            <a:r>
              <a:rPr lang="en-GB" dirty="0"/>
              <a:t>-  €22,000.00 =  €2,740.18 </a:t>
            </a:r>
            <a:r>
              <a:rPr lang="en-GB" sz="18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Interest = </a:t>
            </a:r>
            <a:r>
              <a:rPr lang="en-GB" dirty="0"/>
              <a:t>€2,740.18 </a:t>
            </a:r>
          </a:p>
          <a:p>
            <a:r>
              <a:rPr lang="en-IE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Final amount= </a:t>
            </a:r>
            <a:r>
              <a:rPr lang="en-GB" dirty="0">
                <a:solidFill>
                  <a:srgbClr val="000000"/>
                </a:solidFill>
                <a:latin typeface="Calibri" panose="020F0502020204030204" pitchFamily="34" charset="0"/>
              </a:rPr>
              <a:t>€24,740.18 </a:t>
            </a:r>
            <a:endParaRPr lang="en-IE" sz="1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IE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3E05F67-42AE-3C58-DCC7-5851BFA886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E896AA-8C39-41F0-BDEF-A79050B8E2EC}" type="slidenum">
              <a:rPr lang="en-GB" smtClean="0"/>
              <a:pPr>
                <a:defRPr/>
              </a:pPr>
              <a:t>14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134518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2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2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/>
      <p:bldP spid="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9856" y="1024346"/>
            <a:ext cx="8496944" cy="5428989"/>
          </a:xfrm>
        </p:spPr>
        <p:txBody>
          <a:bodyPr/>
          <a:lstStyle/>
          <a:p>
            <a:pPr indent="79772"/>
            <a:r>
              <a:rPr lang="en-GB" sz="2200" dirty="0">
                <a:solidFill>
                  <a:srgbClr val="0070C0"/>
                </a:solidFill>
              </a:rPr>
              <a:t> </a:t>
            </a:r>
            <a:r>
              <a:rPr lang="en-GB" sz="2200" dirty="0"/>
              <a:t>Q 6 €15,000 was invested for 4 years. </a:t>
            </a:r>
            <a:r>
              <a:rPr lang="en-IE" sz="2200" dirty="0"/>
              <a:t>The first two years was at </a:t>
            </a:r>
            <a:r>
              <a:rPr lang="en-IE" sz="2200" dirty="0">
                <a:solidFill>
                  <a:srgbClr val="00B0F0"/>
                </a:solidFill>
              </a:rPr>
              <a:t>Compound Interest </a:t>
            </a:r>
            <a:r>
              <a:rPr lang="en-IE" sz="2200" dirty="0"/>
              <a:t>rate of 3.5%. The third and fourth year was at a </a:t>
            </a:r>
            <a:r>
              <a:rPr lang="en-IE" sz="2200" dirty="0">
                <a:solidFill>
                  <a:srgbClr val="00B050"/>
                </a:solidFill>
              </a:rPr>
              <a:t>Simple Interest rate </a:t>
            </a:r>
            <a:r>
              <a:rPr lang="en-IE" sz="2200" dirty="0"/>
              <a:t>of 4.5%. • Calculate the final amount and the interest earned.</a:t>
            </a:r>
            <a:r>
              <a:rPr lang="en-GB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                   </a:t>
            </a:r>
            <a:endParaRPr lang="en-IE" sz="1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eaLnBrk="0" fontAlgn="base" hangingPunct="0">
              <a:lnSpc>
                <a:spcPct val="107000"/>
              </a:lnSpc>
              <a:spcAft>
                <a:spcPts val="800"/>
              </a:spcAft>
            </a:pPr>
            <a:r>
              <a:rPr lang="en-IE" sz="18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Invest           </a:t>
            </a:r>
            <a:r>
              <a:rPr lang="en-IE" sz="1800" dirty="0">
                <a:solidFill>
                  <a:srgbClr val="000000"/>
                </a:solidFill>
                <a:latin typeface="Calibri" panose="020F0502020204030204" pitchFamily="34" charset="0"/>
              </a:rPr>
              <a:t>  150</a:t>
            </a:r>
            <a:r>
              <a:rPr lang="en-IE" sz="18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00.00        </a:t>
            </a:r>
            <a:endParaRPr lang="en-IE" sz="1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eaLnBrk="0" fontAlgn="base" hangingPunct="0">
              <a:lnSpc>
                <a:spcPct val="107000"/>
              </a:lnSpc>
              <a:spcAft>
                <a:spcPts val="800"/>
              </a:spcAft>
            </a:pPr>
            <a:r>
              <a:rPr lang="en-IE" sz="18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+3.5%   </a:t>
            </a:r>
            <a:r>
              <a:rPr lang="en-IE" sz="1800" kern="1200" dirty="0">
                <a:solidFill>
                  <a:srgbClr val="00B0F0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C.I.   </a:t>
            </a:r>
            <a:r>
              <a:rPr lang="en-IE" sz="1800" dirty="0">
                <a:solidFill>
                  <a:srgbClr val="00B0F0"/>
                </a:solidFill>
                <a:latin typeface="Calibri" panose="020F0502020204030204" pitchFamily="34" charset="0"/>
              </a:rPr>
              <a:t> </a:t>
            </a:r>
            <a:r>
              <a:rPr lang="en-IE" sz="1800" kern="1200" dirty="0">
                <a:solidFill>
                  <a:srgbClr val="00B0F0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  </a:t>
            </a:r>
            <a:r>
              <a:rPr lang="en-IE" sz="1800" u="sng" dirty="0">
                <a:latin typeface="Calibri" panose="020F0502020204030204" pitchFamily="34" charset="0"/>
              </a:rPr>
              <a:t>  525</a:t>
            </a:r>
            <a:r>
              <a:rPr lang="en-IE" sz="1800" u="sng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.00</a:t>
            </a:r>
            <a:r>
              <a:rPr lang="en-GB" sz="18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                 </a:t>
            </a:r>
            <a:endParaRPr lang="en-IE" sz="1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eaLnBrk="0" fontAlgn="base" hangingPunct="0">
              <a:lnSpc>
                <a:spcPct val="107000"/>
              </a:lnSpc>
              <a:spcAft>
                <a:spcPts val="800"/>
              </a:spcAft>
            </a:pPr>
            <a:r>
              <a:rPr lang="en-IE" sz="18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Yr1	           </a:t>
            </a:r>
            <a:r>
              <a:rPr lang="en-IE" sz="1800" dirty="0">
                <a:solidFill>
                  <a:srgbClr val="000000"/>
                </a:solidFill>
                <a:latin typeface="Calibri" panose="020F0502020204030204" pitchFamily="34" charset="0"/>
              </a:rPr>
              <a:t> 15525</a:t>
            </a:r>
            <a:r>
              <a:rPr lang="en-IE" sz="18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.00	 </a:t>
            </a:r>
            <a:endParaRPr lang="en-IE" sz="1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eaLnBrk="0" fontAlgn="base" hangingPunct="0">
              <a:lnSpc>
                <a:spcPct val="107000"/>
              </a:lnSpc>
              <a:spcAft>
                <a:spcPts val="800"/>
              </a:spcAft>
            </a:pPr>
            <a:r>
              <a:rPr lang="en-GB" sz="18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+3.5%	 </a:t>
            </a:r>
            <a:r>
              <a:rPr lang="en-GB" sz="1800" kern="1200" dirty="0">
                <a:solidFill>
                  <a:srgbClr val="00B0F0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C.I.</a:t>
            </a:r>
            <a:r>
              <a:rPr lang="en-GB" sz="18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   </a:t>
            </a:r>
            <a:r>
              <a:rPr lang="en-GB" sz="1800" dirty="0">
                <a:solidFill>
                  <a:srgbClr val="000000"/>
                </a:solidFill>
                <a:latin typeface="Calibri" panose="020F0502020204030204" pitchFamily="34" charset="0"/>
              </a:rPr>
              <a:t>  </a:t>
            </a:r>
            <a:r>
              <a:rPr lang="en-GB" sz="18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  </a:t>
            </a:r>
            <a:r>
              <a:rPr lang="en-GB" sz="1800" u="sng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  </a:t>
            </a:r>
            <a:r>
              <a:rPr lang="en-GB" sz="1800" u="sng" dirty="0">
                <a:solidFill>
                  <a:srgbClr val="000000"/>
                </a:solidFill>
                <a:latin typeface="Calibri" panose="020F0502020204030204" pitchFamily="34" charset="0"/>
              </a:rPr>
              <a:t>543.37</a:t>
            </a:r>
            <a:r>
              <a:rPr lang="en-GB" sz="18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	              		</a:t>
            </a:r>
          </a:p>
          <a:p>
            <a:pPr eaLnBrk="0" fontAlgn="base" hangingPunct="0">
              <a:lnSpc>
                <a:spcPct val="107000"/>
              </a:lnSpc>
              <a:spcAft>
                <a:spcPts val="800"/>
              </a:spcAft>
            </a:pPr>
            <a:r>
              <a:rPr lang="en-GB" sz="18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Yr2	         </a:t>
            </a:r>
            <a:r>
              <a:rPr lang="en-GB" sz="1800" dirty="0">
                <a:solidFill>
                  <a:srgbClr val="000000"/>
                </a:solidFill>
                <a:latin typeface="Calibri" panose="020F0502020204030204" pitchFamily="34" charset="0"/>
              </a:rPr>
              <a:t>  16068.37</a:t>
            </a:r>
            <a:r>
              <a:rPr lang="en-GB" sz="18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				</a:t>
            </a:r>
          </a:p>
          <a:p>
            <a:pPr eaLnBrk="0" fontAlgn="base" hangingPunct="0">
              <a:lnSpc>
                <a:spcPct val="107000"/>
              </a:lnSpc>
              <a:spcAft>
                <a:spcPts val="800"/>
              </a:spcAft>
            </a:pPr>
            <a:r>
              <a:rPr lang="en-GB" sz="18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+</a:t>
            </a:r>
            <a:r>
              <a:rPr lang="en-GB" sz="1800" dirty="0">
                <a:solidFill>
                  <a:srgbClr val="000000"/>
                </a:solidFill>
                <a:latin typeface="Calibri" panose="020F0502020204030204" pitchFamily="34" charset="0"/>
              </a:rPr>
              <a:t>4.5</a:t>
            </a:r>
            <a:r>
              <a:rPr lang="en-GB" sz="18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%</a:t>
            </a:r>
            <a:r>
              <a:rPr lang="en-GB" sz="1800" dirty="0">
                <a:solidFill>
                  <a:srgbClr val="000000"/>
                </a:solidFill>
                <a:latin typeface="Calibri" panose="020F0502020204030204" pitchFamily="34" charset="0"/>
              </a:rPr>
              <a:t>	 </a:t>
            </a:r>
            <a:r>
              <a:rPr lang="en-GB" sz="1800" kern="1200" dirty="0">
                <a:solidFill>
                  <a:srgbClr val="00B050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S.I.</a:t>
            </a:r>
            <a:r>
              <a:rPr lang="en-GB" sz="18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      </a:t>
            </a:r>
            <a:r>
              <a:rPr lang="en-GB" sz="1800" u="sng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   </a:t>
            </a:r>
            <a:r>
              <a:rPr lang="en-GB" sz="1800" u="sng" dirty="0">
                <a:solidFill>
                  <a:srgbClr val="000000"/>
                </a:solidFill>
                <a:latin typeface="Calibri" panose="020F0502020204030204" pitchFamily="34" charset="0"/>
              </a:rPr>
              <a:t>723.07</a:t>
            </a:r>
            <a:r>
              <a:rPr lang="en-GB" sz="18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	</a:t>
            </a:r>
            <a:r>
              <a:rPr lang="en-IE" sz="18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             </a:t>
            </a:r>
            <a:endParaRPr lang="en-IE" sz="1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IE" sz="18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 Yr3	    </a:t>
            </a:r>
            <a:r>
              <a:rPr lang="en-GB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</a:t>
            </a:r>
            <a:r>
              <a:rPr lang="en-IE" sz="1800" dirty="0">
                <a:solidFill>
                  <a:srgbClr val="000000"/>
                </a:solidFill>
                <a:latin typeface="Calibri" panose="020F0502020204030204" pitchFamily="34" charset="0"/>
              </a:rPr>
              <a:t> 16791.44</a:t>
            </a:r>
            <a:endParaRPr lang="en-IE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800" dirty="0">
                <a:solidFill>
                  <a:srgbClr val="000000"/>
                </a:solidFill>
                <a:latin typeface="Calibri" panose="020F0502020204030204" pitchFamily="34" charset="0"/>
              </a:rPr>
              <a:t>+4.5%	 </a:t>
            </a:r>
            <a:r>
              <a:rPr lang="en-GB" sz="1800" dirty="0">
                <a:solidFill>
                  <a:srgbClr val="00B050"/>
                </a:solidFill>
                <a:latin typeface="Calibri" panose="020F0502020204030204" pitchFamily="34" charset="0"/>
              </a:rPr>
              <a:t>S.I.   </a:t>
            </a:r>
            <a:r>
              <a:rPr lang="en-GB" sz="1800" u="sng" dirty="0">
                <a:solidFill>
                  <a:srgbClr val="000000"/>
                </a:solidFill>
                <a:latin typeface="Calibri" panose="020F0502020204030204" pitchFamily="34" charset="0"/>
              </a:rPr>
              <a:t>      723.07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800" dirty="0">
                <a:solidFill>
                  <a:srgbClr val="000000"/>
                </a:solidFill>
                <a:latin typeface="Calibri" panose="020F0502020204030204" pitchFamily="34" charset="0"/>
              </a:rPr>
              <a:t>Yr4 	         €17,514.51  </a:t>
            </a:r>
            <a:endParaRPr lang="en-IE" sz="2400" dirty="0">
              <a:solidFill>
                <a:srgbClr val="0070C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Jennifer Byrne 2023</a:t>
            </a:r>
            <a:endParaRPr lang="en-US" dirty="0"/>
          </a:p>
        </p:txBody>
      </p:sp>
      <p:sp>
        <p:nvSpPr>
          <p:cNvPr id="5" name="Title 5">
            <a:extLst>
              <a:ext uri="{FF2B5EF4-FFF2-40B4-BE49-F238E27FC236}">
                <a16:creationId xmlns:a16="http://schemas.microsoft.com/office/drawing/2014/main" id="{9071D7E7-C4D3-8804-76D5-177389A4B6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276640"/>
          </a:xfrm>
        </p:spPr>
        <p:txBody>
          <a:bodyPr/>
          <a:lstStyle/>
          <a:p>
            <a:r>
              <a:rPr lang="en-GB" dirty="0">
                <a:solidFill>
                  <a:schemeClr val="tx1"/>
                </a:solidFill>
              </a:rPr>
              <a:t>Question 6</a:t>
            </a:r>
            <a:endParaRPr lang="en-IE" dirty="0">
              <a:solidFill>
                <a:schemeClr val="tx1"/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F7A35633-C5E9-F1A2-4B14-B0161BBCE4C8}"/>
              </a:ext>
            </a:extLst>
          </p:cNvPr>
          <p:cNvSpPr txBox="1"/>
          <p:nvPr/>
        </p:nvSpPr>
        <p:spPr>
          <a:xfrm>
            <a:off x="3923928" y="2956560"/>
            <a:ext cx="396044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rgbClr val="000000"/>
                </a:solidFill>
                <a:latin typeface="Calibri" panose="020F0502020204030204" pitchFamily="34" charset="0"/>
                <a:cs typeface="+mn-cs"/>
              </a:rPr>
              <a:t>€17,514.51 </a:t>
            </a:r>
            <a:r>
              <a:rPr lang="en-GB" dirty="0"/>
              <a:t>-  €15,000.00 =  €2,514.52 </a:t>
            </a:r>
            <a:r>
              <a:rPr lang="en-GB" sz="18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+mn-ea"/>
                <a:cs typeface="+mn-cs"/>
              </a:rPr>
              <a:t>Interest = </a:t>
            </a:r>
            <a:r>
              <a:rPr lang="en-GB" dirty="0">
                <a:solidFill>
                  <a:prstClr val="black"/>
                </a:solidFill>
              </a:rPr>
              <a:t> €2,514.52 </a:t>
            </a:r>
          </a:p>
          <a:p>
            <a:r>
              <a:rPr lang="en-IE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Final amount= </a:t>
            </a:r>
            <a:r>
              <a:rPr lang="en-GB" dirty="0">
                <a:solidFill>
                  <a:srgbClr val="000000"/>
                </a:solidFill>
                <a:latin typeface="Calibri" panose="020F0502020204030204" pitchFamily="34" charset="0"/>
              </a:rPr>
              <a:t>€24,740.18 </a:t>
            </a:r>
            <a:endParaRPr lang="en-IE" sz="1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IE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3E05F67-42AE-3C58-DCC7-5851BFA886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E896AA-8C39-41F0-BDEF-A79050B8E2EC}" type="slidenum">
              <a:rPr lang="en-GB" smtClean="0"/>
              <a:pPr>
                <a:defRPr/>
              </a:pPr>
              <a:t>15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538241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2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2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/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Content Placeholder 2"/>
          <p:cNvSpPr>
            <a:spLocks noGrp="1"/>
          </p:cNvSpPr>
          <p:nvPr>
            <p:ph idx="1"/>
          </p:nvPr>
        </p:nvSpPr>
        <p:spPr>
          <a:xfrm>
            <a:off x="471711" y="1074752"/>
            <a:ext cx="8348761" cy="6057900"/>
          </a:xfrm>
        </p:spPr>
        <p:txBody>
          <a:bodyPr/>
          <a:lstStyle/>
          <a:p>
            <a:r>
              <a:rPr lang="en-IE" sz="2400" dirty="0"/>
              <a:t>When you deposit money into the bank and leave it there for a certain length of time you get payment for letting the banks have use of your money this is called “</a:t>
            </a:r>
            <a:r>
              <a:rPr lang="en-IE" sz="2400" dirty="0">
                <a:solidFill>
                  <a:srgbClr val="0070C0"/>
                </a:solidFill>
              </a:rPr>
              <a:t>The Interest</a:t>
            </a:r>
            <a:r>
              <a:rPr lang="en-IE" sz="2400" dirty="0"/>
              <a:t>.”</a:t>
            </a:r>
          </a:p>
          <a:p>
            <a:r>
              <a:rPr lang="en-IE" sz="2400" dirty="0"/>
              <a:t>The money you deposited is called</a:t>
            </a:r>
            <a:r>
              <a:rPr lang="en-IE" sz="2400" dirty="0">
                <a:solidFill>
                  <a:srgbClr val="0070C0"/>
                </a:solidFill>
              </a:rPr>
              <a:t> “The Principle”</a:t>
            </a:r>
          </a:p>
          <a:p>
            <a:r>
              <a:rPr lang="en-IE" sz="2400" dirty="0"/>
              <a:t>The percentage paid by the banks for the use of your money is called “</a:t>
            </a:r>
            <a:r>
              <a:rPr lang="en-IE" sz="2400" dirty="0">
                <a:solidFill>
                  <a:srgbClr val="0070C0"/>
                </a:solidFill>
              </a:rPr>
              <a:t>The Rate” </a:t>
            </a:r>
          </a:p>
          <a:p>
            <a:r>
              <a:rPr lang="en-IE" sz="2400" dirty="0"/>
              <a:t>The period that your money is left in the bank is called the “</a:t>
            </a:r>
            <a:r>
              <a:rPr lang="en-IE" sz="2400" dirty="0">
                <a:solidFill>
                  <a:srgbClr val="0070C0"/>
                </a:solidFill>
              </a:rPr>
              <a:t>The Time” 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Jennifer Byrne 2023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01E1DF0B-62F4-E146-025C-A77D739351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99010"/>
            <a:ext cx="8229600" cy="779934"/>
          </a:xfrm>
        </p:spPr>
        <p:txBody>
          <a:bodyPr/>
          <a:lstStyle/>
          <a:p>
            <a:r>
              <a:rPr lang="en-GB" sz="3600" dirty="0"/>
              <a:t>Simple Interest  </a:t>
            </a:r>
            <a:endParaRPr lang="en-IE" sz="3600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1A89384-8F39-C93B-CAD1-A87657AF88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E896AA-8C39-41F0-BDEF-A79050B8E2EC}" type="slidenum">
              <a:rPr lang="en-GB" smtClean="0"/>
              <a:pPr>
                <a:defRPr/>
              </a:pPr>
              <a:t>2</a:t>
            </a:fld>
            <a:endParaRPr lang="en-GB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Content Placeholder 2"/>
          <p:cNvSpPr>
            <a:spLocks noGrp="1"/>
          </p:cNvSpPr>
          <p:nvPr>
            <p:ph idx="1"/>
          </p:nvPr>
        </p:nvSpPr>
        <p:spPr>
          <a:xfrm>
            <a:off x="471711" y="1074752"/>
            <a:ext cx="8348761" cy="6057900"/>
          </a:xfrm>
        </p:spPr>
        <p:txBody>
          <a:bodyPr/>
          <a:lstStyle/>
          <a:p>
            <a:r>
              <a:rPr lang="en-IE" sz="1800" dirty="0"/>
              <a:t>When you deposit money into the bank and leave it there for a certain length of time you get payment for letting the banks have use of your money this is called “</a:t>
            </a:r>
            <a:r>
              <a:rPr lang="en-IE" sz="1800" dirty="0">
                <a:solidFill>
                  <a:srgbClr val="0070C0"/>
                </a:solidFill>
              </a:rPr>
              <a:t>The Interest</a:t>
            </a:r>
            <a:r>
              <a:rPr lang="en-IE" sz="1800" dirty="0"/>
              <a:t>.”</a:t>
            </a:r>
          </a:p>
          <a:p>
            <a:r>
              <a:rPr lang="en-IE" sz="1800" dirty="0"/>
              <a:t>The money you deposited is called</a:t>
            </a:r>
            <a:r>
              <a:rPr lang="en-IE" sz="1800" dirty="0">
                <a:solidFill>
                  <a:srgbClr val="0070C0"/>
                </a:solidFill>
              </a:rPr>
              <a:t> “The Principle”</a:t>
            </a:r>
          </a:p>
          <a:p>
            <a:r>
              <a:rPr lang="en-IE" sz="1800" dirty="0"/>
              <a:t>The percentage paid by the banks for the use of your money is called “</a:t>
            </a:r>
            <a:r>
              <a:rPr lang="en-IE" sz="1800" dirty="0">
                <a:solidFill>
                  <a:srgbClr val="0070C0"/>
                </a:solidFill>
              </a:rPr>
              <a:t>The Rate” </a:t>
            </a:r>
          </a:p>
          <a:p>
            <a:r>
              <a:rPr lang="en-IE" sz="1800" dirty="0"/>
              <a:t>The period that your money is left in the bank is called the “</a:t>
            </a:r>
            <a:r>
              <a:rPr lang="en-IE" sz="1800" dirty="0">
                <a:solidFill>
                  <a:srgbClr val="0070C0"/>
                </a:solidFill>
              </a:rPr>
              <a:t>The Time” </a:t>
            </a:r>
          </a:p>
          <a:p>
            <a:r>
              <a:rPr lang="en-IE" sz="2400" dirty="0"/>
              <a:t>If you left €5000 in the bank for 4years at an interest rate of 3.6%, how much interest would your money earn.</a:t>
            </a:r>
          </a:p>
          <a:p>
            <a:r>
              <a:rPr lang="en-IE" sz="2400" dirty="0"/>
              <a:t>Interest = Principle x Rate X Time</a:t>
            </a:r>
          </a:p>
          <a:p>
            <a:r>
              <a:rPr lang="en-IE" sz="2400" dirty="0"/>
              <a:t>I= P x R  x T</a:t>
            </a:r>
          </a:p>
          <a:p>
            <a:r>
              <a:rPr lang="en-IE" sz="2400" dirty="0"/>
              <a:t>I = €5000 x 3.6% x 4yrs = €720</a:t>
            </a:r>
          </a:p>
          <a:p>
            <a:r>
              <a:rPr lang="en-IE" sz="2400" dirty="0"/>
              <a:t>or</a:t>
            </a:r>
          </a:p>
          <a:p>
            <a:r>
              <a:rPr lang="en-IE" sz="2400" dirty="0"/>
              <a:t>5000 x 3.6% = 180    180  x  4yrs  = €720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Jennifer Byrne 2023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01E1DF0B-62F4-E146-025C-A77D739351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99010"/>
            <a:ext cx="8229600" cy="779934"/>
          </a:xfrm>
        </p:spPr>
        <p:txBody>
          <a:bodyPr/>
          <a:lstStyle/>
          <a:p>
            <a:r>
              <a:rPr lang="en-GB" sz="3600" dirty="0"/>
              <a:t>Simple Interest  </a:t>
            </a:r>
            <a:endParaRPr lang="en-IE" sz="3600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1A89384-8F39-C93B-CAD1-A87657AF88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E896AA-8C39-41F0-BDEF-A79050B8E2EC}" type="slidenum">
              <a:rPr lang="en-GB" smtClean="0"/>
              <a:pPr>
                <a:defRPr/>
              </a:pPr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906158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143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143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143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1433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1433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1433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2000"/>
                                        <p:tgtEl>
                                          <p:spTgt spid="1433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2000"/>
                                        <p:tgtEl>
                                          <p:spTgt spid="1433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2000"/>
                                        <p:tgtEl>
                                          <p:spTgt spid="1433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2000"/>
                                        <p:tgtEl>
                                          <p:spTgt spid="1433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8" grpId="0" uiExpand="1" build="p"/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Content Placeholder 2"/>
          <p:cNvSpPr>
            <a:spLocks noGrp="1"/>
          </p:cNvSpPr>
          <p:nvPr>
            <p:ph idx="1"/>
          </p:nvPr>
        </p:nvSpPr>
        <p:spPr>
          <a:xfrm>
            <a:off x="471711" y="1074752"/>
            <a:ext cx="8348761" cy="6057900"/>
          </a:xfrm>
        </p:spPr>
        <p:txBody>
          <a:bodyPr/>
          <a:lstStyle/>
          <a:p>
            <a:r>
              <a:rPr lang="en-IE" sz="2400" dirty="0"/>
              <a:t>E.g. If you left €5000 in the bank for 4 years at an interest rate of 3.6%, how much interest would your money earn.</a:t>
            </a:r>
          </a:p>
          <a:p>
            <a:r>
              <a:rPr lang="en-IE" sz="2400" dirty="0"/>
              <a:t>Interest = Principle x Rate X Time</a:t>
            </a:r>
          </a:p>
          <a:p>
            <a:r>
              <a:rPr lang="en-IE" sz="2400" dirty="0"/>
              <a:t>I= P x R  x T</a:t>
            </a:r>
          </a:p>
          <a:p>
            <a:r>
              <a:rPr lang="en-IE" sz="2400" dirty="0"/>
              <a:t>I = €5000 x 3.6% x 4yrs = €720</a:t>
            </a:r>
          </a:p>
          <a:p>
            <a:r>
              <a:rPr lang="en-IE" sz="2400" dirty="0"/>
              <a:t>or</a:t>
            </a:r>
          </a:p>
          <a:p>
            <a:r>
              <a:rPr lang="en-IE" sz="2400" dirty="0"/>
              <a:t>5000 x 3.6% = 180    180  x  4yrs  = €720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Jennifer Byrne 2023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01E1DF0B-62F4-E146-025C-A77D739351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99010"/>
            <a:ext cx="8229600" cy="779934"/>
          </a:xfrm>
        </p:spPr>
        <p:txBody>
          <a:bodyPr/>
          <a:lstStyle/>
          <a:p>
            <a:r>
              <a:rPr lang="en-GB" sz="3600" dirty="0"/>
              <a:t>Simple Interest  </a:t>
            </a:r>
            <a:endParaRPr lang="en-IE" sz="3600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0B7AC55-4C2A-BAA5-58F5-B8DB7D5D9E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E896AA-8C39-41F0-BDEF-A79050B8E2EC}" type="slidenum">
              <a:rPr lang="en-GB" smtClean="0"/>
              <a:pPr>
                <a:defRPr/>
              </a:pPr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097141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Content Placeholder 2"/>
          <p:cNvSpPr>
            <a:spLocks noGrp="1"/>
          </p:cNvSpPr>
          <p:nvPr>
            <p:ph idx="4294967295"/>
          </p:nvPr>
        </p:nvSpPr>
        <p:spPr>
          <a:xfrm>
            <a:off x="683568" y="1124744"/>
            <a:ext cx="7920880" cy="6286500"/>
          </a:xfrm>
        </p:spPr>
        <p:txBody>
          <a:bodyPr/>
          <a:lstStyle/>
          <a:p>
            <a:r>
              <a:rPr lang="en-IE" sz="2000" dirty="0"/>
              <a:t>Interest = Principle x Rate x Time</a:t>
            </a:r>
          </a:p>
          <a:p>
            <a:r>
              <a:rPr lang="en-IE" sz="2000" dirty="0"/>
              <a:t>I= P x R  x T</a:t>
            </a:r>
          </a:p>
          <a:p>
            <a:r>
              <a:rPr lang="en-IE" sz="2000" dirty="0"/>
              <a:t>To find other parts you may need to re-arrange the formula</a:t>
            </a:r>
          </a:p>
          <a:p>
            <a:r>
              <a:rPr lang="en-IE" sz="1800" dirty="0"/>
              <a:t>P = </a:t>
            </a:r>
            <a:r>
              <a:rPr lang="en-IE" sz="1800" u="sng" dirty="0"/>
              <a:t>    I    </a:t>
            </a:r>
            <a:r>
              <a:rPr lang="en-IE" sz="1800" dirty="0"/>
              <a:t>	        R = </a:t>
            </a:r>
            <a:r>
              <a:rPr lang="en-IE" sz="1800" u="sng" dirty="0"/>
              <a:t>   I   </a:t>
            </a:r>
            <a:r>
              <a:rPr lang="en-IE" sz="1800" dirty="0"/>
              <a:t>  	        T = __I__    </a:t>
            </a:r>
          </a:p>
          <a:p>
            <a:pPr>
              <a:buNone/>
            </a:pPr>
            <a:r>
              <a:rPr lang="en-IE" sz="1800" dirty="0"/>
              <a:t>            R X T	             P X T	               P X R</a:t>
            </a:r>
          </a:p>
          <a:p>
            <a:pPr>
              <a:buNone/>
            </a:pPr>
            <a:r>
              <a:rPr lang="en-IE" sz="1800" dirty="0"/>
              <a:t>	</a:t>
            </a:r>
            <a:r>
              <a:rPr lang="en-IE" sz="2000" dirty="0"/>
              <a:t>In simple interest the rate is calculated on the amount first deposited. It is therefore the same amount added each year.</a:t>
            </a:r>
            <a:endParaRPr lang="en-IE" sz="1800" dirty="0"/>
          </a:p>
          <a:p>
            <a:pPr>
              <a:buNone/>
            </a:pPr>
            <a:r>
              <a:rPr lang="en-IE" sz="1800" dirty="0"/>
              <a:t>	</a:t>
            </a:r>
            <a:r>
              <a:rPr lang="en-IE" sz="2000" dirty="0"/>
              <a:t>	Principle amount           8000</a:t>
            </a:r>
          </a:p>
          <a:p>
            <a:pPr>
              <a:buNone/>
            </a:pPr>
            <a:r>
              <a:rPr lang="en-IE" sz="2000" dirty="0"/>
              <a:t>	 	Plus  5% interest 	         </a:t>
            </a:r>
            <a:r>
              <a:rPr lang="en-IE" sz="2000" u="sng" dirty="0"/>
              <a:t>   400</a:t>
            </a:r>
          </a:p>
          <a:p>
            <a:pPr>
              <a:buNone/>
            </a:pPr>
            <a:r>
              <a:rPr lang="en-IE" sz="2000" dirty="0"/>
              <a:t>				          8400 yr 1</a:t>
            </a:r>
          </a:p>
          <a:p>
            <a:pPr>
              <a:buNone/>
            </a:pPr>
            <a:r>
              <a:rPr lang="en-IE" sz="2000" dirty="0"/>
              <a:t>                 Plus  5% interest	         </a:t>
            </a:r>
            <a:r>
              <a:rPr lang="en-IE" sz="2000" u="sng" dirty="0"/>
              <a:t>   400</a:t>
            </a:r>
            <a:endParaRPr lang="en-IE" sz="2000" dirty="0"/>
          </a:p>
          <a:p>
            <a:pPr>
              <a:buNone/>
            </a:pPr>
            <a:r>
              <a:rPr lang="en-IE" sz="2000" dirty="0"/>
              <a:t>			                          8800 yr 2</a:t>
            </a:r>
          </a:p>
          <a:p>
            <a:pPr>
              <a:buNone/>
            </a:pPr>
            <a:r>
              <a:rPr lang="en-IE" sz="2000" dirty="0"/>
              <a:t>                 Plus  5% interest          </a:t>
            </a:r>
            <a:r>
              <a:rPr lang="en-IE" sz="2000" u="sng" dirty="0"/>
              <a:t>   400</a:t>
            </a:r>
            <a:endParaRPr lang="en-IE" sz="2000" dirty="0"/>
          </a:p>
          <a:p>
            <a:pPr>
              <a:buNone/>
            </a:pPr>
            <a:r>
              <a:rPr lang="en-IE" sz="2000" dirty="0"/>
              <a:t>				          9200 yr3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Jennifer Byrne 2023</a:t>
            </a:r>
            <a:endParaRPr lang="en-US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6CD59184-173E-D68B-F383-A6E659D43E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99010"/>
            <a:ext cx="8229600" cy="779934"/>
          </a:xfrm>
        </p:spPr>
        <p:txBody>
          <a:bodyPr/>
          <a:lstStyle/>
          <a:p>
            <a:r>
              <a:rPr lang="en-GB" sz="3600" dirty="0"/>
              <a:t>Simple Interest  </a:t>
            </a:r>
            <a:endParaRPr lang="en-IE" sz="3600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D70DE5DD-597F-ED22-71A6-92A19E1228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E896AA-8C39-41F0-BDEF-A79050B8E2EC}" type="slidenum">
              <a:rPr lang="en-GB" smtClean="0"/>
              <a:pPr>
                <a:defRPr/>
              </a:pPr>
              <a:t>5</a:t>
            </a:fld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43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43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98" decel="100000" fill="hold"/>
                                        <p:tgtEl>
                                          <p:spTgt spid="143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43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43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898" decel="100000" fill="hold"/>
                                        <p:tgtEl>
                                          <p:spTgt spid="143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43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43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898" decel="100000" fill="hold"/>
                                        <p:tgtEl>
                                          <p:spTgt spid="143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433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433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898" decel="100000" fill="hold"/>
                                        <p:tgtEl>
                                          <p:spTgt spid="1433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433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433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898" decel="100000" fill="hold"/>
                                        <p:tgtEl>
                                          <p:spTgt spid="1433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1433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433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898" decel="100000" fill="hold"/>
                                        <p:tgtEl>
                                          <p:spTgt spid="1433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1433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433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898" decel="100000" fill="hold"/>
                                        <p:tgtEl>
                                          <p:spTgt spid="1433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1433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1433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898" decel="100000" fill="hold"/>
                                        <p:tgtEl>
                                          <p:spTgt spid="1433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1433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1433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898" decel="100000" fill="hold"/>
                                        <p:tgtEl>
                                          <p:spTgt spid="1433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1433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1433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898" decel="100000" fill="hold"/>
                                        <p:tgtEl>
                                          <p:spTgt spid="1433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1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1000"/>
                                        <p:tgtEl>
                                          <p:spTgt spid="1433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1433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898" decel="100000" fill="hold"/>
                                        <p:tgtEl>
                                          <p:spTgt spid="1433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1000"/>
                                        <p:tgtEl>
                                          <p:spTgt spid="14338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14338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898" decel="100000" fill="hold"/>
                                        <p:tgtEl>
                                          <p:spTgt spid="14338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5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1000"/>
                                        <p:tgtEl>
                                          <p:spTgt spid="14338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14338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898" decel="100000" fill="hold"/>
                                        <p:tgtEl>
                                          <p:spTgt spid="14338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8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Content Placeholder 2"/>
          <p:cNvSpPr>
            <a:spLocks noGrp="1"/>
          </p:cNvSpPr>
          <p:nvPr>
            <p:ph idx="4294967295"/>
          </p:nvPr>
        </p:nvSpPr>
        <p:spPr>
          <a:xfrm>
            <a:off x="539552" y="1340768"/>
            <a:ext cx="8064896" cy="5174332"/>
          </a:xfrm>
        </p:spPr>
        <p:txBody>
          <a:bodyPr/>
          <a:lstStyle/>
          <a:p>
            <a:r>
              <a:rPr lang="en-IE" sz="2400" dirty="0"/>
              <a:t>Using simple interest €8000 @5% earned €1200 for 3years.</a:t>
            </a:r>
          </a:p>
          <a:p>
            <a:r>
              <a:rPr lang="en-IE" sz="2400" dirty="0"/>
              <a:t>With compound interest the rate is calculated on the amount at the </a:t>
            </a:r>
            <a:r>
              <a:rPr lang="en-IE" sz="2400" b="1" dirty="0"/>
              <a:t>beginning </a:t>
            </a:r>
            <a:r>
              <a:rPr lang="en-IE" sz="2400" dirty="0"/>
              <a:t>of each year and </a:t>
            </a:r>
            <a:r>
              <a:rPr lang="en-IE" sz="2400" b="1" dirty="0"/>
              <a:t>added</a:t>
            </a:r>
            <a:r>
              <a:rPr lang="en-IE" sz="2400" dirty="0"/>
              <a:t> on to that amount.</a:t>
            </a:r>
          </a:p>
          <a:p>
            <a:r>
              <a:rPr lang="en-IE" sz="2400" dirty="0"/>
              <a:t>It is therefore </a:t>
            </a:r>
            <a:r>
              <a:rPr lang="en-IE" sz="2400" b="1" dirty="0"/>
              <a:t>NOT</a:t>
            </a:r>
            <a:r>
              <a:rPr lang="en-IE" sz="2400" dirty="0"/>
              <a:t> the same amount added each year.</a:t>
            </a:r>
            <a:endParaRPr lang="en-IE" sz="1800" dirty="0"/>
          </a:p>
          <a:p>
            <a:pPr>
              <a:buNone/>
            </a:pPr>
            <a:r>
              <a:rPr lang="en-IE" sz="1800" dirty="0"/>
              <a:t>	</a:t>
            </a:r>
            <a:r>
              <a:rPr lang="en-IE" sz="2400" dirty="0"/>
              <a:t>	Principle amount               8000</a:t>
            </a:r>
          </a:p>
          <a:p>
            <a:pPr>
              <a:buNone/>
            </a:pPr>
            <a:r>
              <a:rPr lang="en-IE" sz="2400" dirty="0"/>
              <a:t>	 	Plus  5% interest               </a:t>
            </a:r>
            <a:r>
              <a:rPr lang="en-IE" sz="2400" u="sng" dirty="0"/>
              <a:t>   400</a:t>
            </a:r>
          </a:p>
          <a:p>
            <a:pPr>
              <a:buNone/>
            </a:pPr>
            <a:r>
              <a:rPr lang="en-IE" sz="2400" dirty="0"/>
              <a:t>				                   8400 yr 1</a:t>
            </a:r>
          </a:p>
          <a:p>
            <a:pPr>
              <a:buNone/>
            </a:pPr>
            <a:r>
              <a:rPr lang="en-IE" sz="2400" dirty="0"/>
              <a:t>                 Plus  5% interest           </a:t>
            </a:r>
            <a:r>
              <a:rPr lang="en-IE" sz="2400" u="sng" dirty="0"/>
              <a:t>   420</a:t>
            </a:r>
            <a:endParaRPr lang="en-IE" sz="2400" dirty="0"/>
          </a:p>
          <a:p>
            <a:pPr>
              <a:buNone/>
            </a:pPr>
            <a:r>
              <a:rPr lang="en-IE" sz="2400" dirty="0"/>
              <a:t>				                   8820 yr 2</a:t>
            </a:r>
          </a:p>
          <a:p>
            <a:pPr>
              <a:buNone/>
            </a:pPr>
            <a:r>
              <a:rPr lang="en-IE" sz="2400" dirty="0"/>
              <a:t>                 Plus  5% interest            </a:t>
            </a:r>
            <a:r>
              <a:rPr lang="en-IE" sz="2400" u="sng" dirty="0"/>
              <a:t>   441</a:t>
            </a:r>
            <a:endParaRPr lang="en-IE" sz="2400" dirty="0"/>
          </a:p>
          <a:p>
            <a:pPr>
              <a:buNone/>
            </a:pPr>
            <a:r>
              <a:rPr lang="en-IE" sz="2400" dirty="0"/>
              <a:t>				                   9261 yr3</a:t>
            </a:r>
            <a:endParaRPr lang="en-IE" sz="1800" dirty="0"/>
          </a:p>
          <a:p>
            <a:pPr>
              <a:buNone/>
            </a:pPr>
            <a:r>
              <a:rPr lang="en-IE" sz="2400" dirty="0"/>
              <a:t>     Using compound interest €8000 earned €1261 for 3years.</a:t>
            </a:r>
          </a:p>
          <a:p>
            <a:pPr>
              <a:buNone/>
            </a:pPr>
            <a:endParaRPr lang="en-IE" sz="1800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Jennifer Byrne 2023</a:t>
            </a:r>
            <a:endParaRPr lang="en-US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6F76A134-7A14-4F95-7EC9-D2DBAAC990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99010"/>
            <a:ext cx="8229600" cy="779934"/>
          </a:xfrm>
        </p:spPr>
        <p:txBody>
          <a:bodyPr/>
          <a:lstStyle/>
          <a:p>
            <a:r>
              <a:rPr lang="en-GB" sz="3600" dirty="0"/>
              <a:t>Compound Interest  </a:t>
            </a:r>
            <a:endParaRPr lang="en-IE" sz="3600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3FCB4555-8D47-B395-6199-0DBE242032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E896AA-8C39-41F0-BDEF-A79050B8E2EC}" type="slidenum">
              <a:rPr lang="en-GB" smtClean="0"/>
              <a:pPr>
                <a:defRPr/>
              </a:pPr>
              <a:t>6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43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43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98" decel="100000" fill="hold"/>
                                        <p:tgtEl>
                                          <p:spTgt spid="143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43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43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898" decel="100000" fill="hold"/>
                                        <p:tgtEl>
                                          <p:spTgt spid="143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43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43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898" decel="100000" fill="hold"/>
                                        <p:tgtEl>
                                          <p:spTgt spid="143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433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433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898" decel="100000" fill="hold"/>
                                        <p:tgtEl>
                                          <p:spTgt spid="1433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1433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433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898" decel="100000" fill="hold"/>
                                        <p:tgtEl>
                                          <p:spTgt spid="1433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1433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433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898" decel="100000" fill="hold"/>
                                        <p:tgtEl>
                                          <p:spTgt spid="1433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1433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433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898" decel="100000" fill="hold"/>
                                        <p:tgtEl>
                                          <p:spTgt spid="1433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1433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1433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898" decel="100000" fill="hold"/>
                                        <p:tgtEl>
                                          <p:spTgt spid="1433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1433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1433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898" decel="100000" fill="hold"/>
                                        <p:tgtEl>
                                          <p:spTgt spid="1433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3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1000"/>
                                        <p:tgtEl>
                                          <p:spTgt spid="1433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1433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898" decel="100000" fill="hold"/>
                                        <p:tgtEl>
                                          <p:spTgt spid="1433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1000"/>
                                        <p:tgtEl>
                                          <p:spTgt spid="1433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1433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898" decel="100000" fill="hold"/>
                                        <p:tgtEl>
                                          <p:spTgt spid="1433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8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2724223A-8E6F-F91B-2E0D-A229EB91F3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636680"/>
          </a:xfrm>
        </p:spPr>
        <p:txBody>
          <a:bodyPr/>
          <a:lstStyle/>
          <a:p>
            <a:r>
              <a:rPr lang="en-GB" dirty="0"/>
              <a:t>Comparing The Two </a:t>
            </a:r>
            <a:endParaRPr lang="en-IE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E9A62811-F7AB-DB8A-F10D-D90418CD8F07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>
              <a:buNone/>
            </a:pPr>
            <a:r>
              <a:rPr lang="en-IE" sz="2400" b="1" dirty="0"/>
              <a:t>Simple Interest</a:t>
            </a:r>
          </a:p>
          <a:p>
            <a:pPr>
              <a:buNone/>
            </a:pPr>
            <a:r>
              <a:rPr lang="en-IE" sz="2400" dirty="0"/>
              <a:t>Principle amount   	8000</a:t>
            </a:r>
          </a:p>
          <a:p>
            <a:pPr>
              <a:buNone/>
            </a:pPr>
            <a:r>
              <a:rPr lang="en-IE" sz="2400" dirty="0"/>
              <a:t>Plus  5% interest          </a:t>
            </a:r>
            <a:r>
              <a:rPr lang="en-IE" sz="2400" u="sng" dirty="0"/>
              <a:t>   400</a:t>
            </a:r>
          </a:p>
          <a:p>
            <a:pPr>
              <a:buNone/>
            </a:pPr>
            <a:r>
              <a:rPr lang="en-IE" sz="2400" dirty="0"/>
              <a:t>		</a:t>
            </a:r>
            <a:r>
              <a:rPr lang="en-IE" sz="2400" dirty="0" err="1"/>
              <a:t>Yr</a:t>
            </a:r>
            <a:r>
              <a:rPr lang="en-IE" sz="2400" dirty="0"/>
              <a:t> 1      		8400 </a:t>
            </a:r>
          </a:p>
          <a:p>
            <a:pPr>
              <a:buNone/>
            </a:pPr>
            <a:r>
              <a:rPr lang="en-IE" sz="2400" dirty="0"/>
              <a:t>Plus  5% interest         </a:t>
            </a:r>
            <a:r>
              <a:rPr lang="en-IE" sz="2400" u="sng" dirty="0"/>
              <a:t>   400</a:t>
            </a:r>
            <a:endParaRPr lang="en-IE" sz="2400" dirty="0"/>
          </a:p>
          <a:p>
            <a:pPr>
              <a:buNone/>
            </a:pPr>
            <a:r>
              <a:rPr lang="en-IE" sz="2400" dirty="0"/>
              <a:t>		</a:t>
            </a:r>
            <a:r>
              <a:rPr lang="en-IE" sz="2400" dirty="0" err="1"/>
              <a:t>Yr</a:t>
            </a:r>
            <a:r>
              <a:rPr lang="en-IE" sz="2400" dirty="0"/>
              <a:t> 2 	             8800</a:t>
            </a:r>
          </a:p>
          <a:p>
            <a:pPr>
              <a:buNone/>
            </a:pPr>
            <a:r>
              <a:rPr lang="en-IE" sz="2400" dirty="0"/>
              <a:t>Plus  5% interest         </a:t>
            </a:r>
            <a:r>
              <a:rPr lang="en-IE" sz="2400" u="sng" dirty="0"/>
              <a:t>   400</a:t>
            </a:r>
            <a:endParaRPr lang="en-IE" sz="2400" dirty="0"/>
          </a:p>
          <a:p>
            <a:pPr>
              <a:buNone/>
            </a:pPr>
            <a:r>
              <a:rPr lang="en-IE" sz="2400" dirty="0"/>
              <a:t>		</a:t>
            </a:r>
            <a:r>
              <a:rPr lang="en-IE" sz="2400" dirty="0" err="1"/>
              <a:t>Yr</a:t>
            </a:r>
            <a:r>
              <a:rPr lang="en-IE" sz="2400" dirty="0"/>
              <a:t> 3	           €9200</a:t>
            </a:r>
          </a:p>
          <a:p>
            <a:pPr>
              <a:buNone/>
            </a:pPr>
            <a:r>
              <a:rPr lang="en-IE" sz="2400" dirty="0"/>
              <a:t>Total earned €1200</a:t>
            </a:r>
            <a:endParaRPr lang="en-IE" dirty="0"/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24CDDA03-B97C-C9C8-11E8-E74CFBC09E1B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273050" marR="0" lvl="0" indent="-27305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BD0D9"/>
              </a:buClr>
              <a:buSzPct val="95000"/>
              <a:buFont typeface="Wingdings 2" pitchFamily="18" charset="2"/>
              <a:buNone/>
              <a:tabLst/>
              <a:defRPr/>
            </a:pPr>
            <a:r>
              <a:rPr kumimoji="0" lang="en-I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Compound Interest</a:t>
            </a:r>
          </a:p>
          <a:p>
            <a:pPr marL="273050" marR="0" lvl="0" indent="-27305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BD0D9"/>
              </a:buClr>
              <a:buSzPct val="95000"/>
              <a:buFont typeface="Wingdings 2" pitchFamily="18" charset="2"/>
              <a:buNone/>
              <a:tabLst/>
              <a:defRPr/>
            </a:pPr>
            <a:r>
              <a:rPr kumimoji="0" lang="en-IE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Principle amount   	8000</a:t>
            </a:r>
          </a:p>
          <a:p>
            <a:pPr marL="273050" marR="0" lvl="0" indent="-27305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BD0D9"/>
              </a:buClr>
              <a:buSzPct val="95000"/>
              <a:buFont typeface="Wingdings 2" pitchFamily="18" charset="2"/>
              <a:buNone/>
              <a:tabLst/>
              <a:defRPr/>
            </a:pPr>
            <a:r>
              <a:rPr kumimoji="0" lang="en-IE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Plus  5% interest          </a:t>
            </a:r>
            <a:r>
              <a:rPr kumimoji="0" lang="en-IE" sz="2400" b="0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  400</a:t>
            </a:r>
          </a:p>
          <a:p>
            <a:pPr marL="273050" marR="0" lvl="0" indent="-27305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BD0D9"/>
              </a:buClr>
              <a:buSzPct val="95000"/>
              <a:buFont typeface="Wingdings 2" pitchFamily="18" charset="2"/>
              <a:buNone/>
              <a:tabLst/>
              <a:defRPr/>
            </a:pPr>
            <a:r>
              <a:rPr kumimoji="0" lang="en-IE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		</a:t>
            </a:r>
            <a:r>
              <a:rPr kumimoji="0" lang="en-IE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Yr</a:t>
            </a:r>
            <a:r>
              <a:rPr kumimoji="0" lang="en-IE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1      		8400 </a:t>
            </a:r>
          </a:p>
          <a:p>
            <a:pPr marL="273050" marR="0" lvl="0" indent="-27305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BD0D9"/>
              </a:buClr>
              <a:buSzPct val="95000"/>
              <a:buFont typeface="Wingdings 2" pitchFamily="18" charset="2"/>
              <a:buNone/>
              <a:tabLst/>
              <a:defRPr/>
            </a:pPr>
            <a:r>
              <a:rPr kumimoji="0" lang="en-IE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Plus  5% interest         </a:t>
            </a:r>
            <a:r>
              <a:rPr kumimoji="0" lang="en-IE" sz="2400" b="0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  420</a:t>
            </a:r>
            <a:endParaRPr kumimoji="0" lang="en-IE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273050" marR="0" lvl="0" indent="-27305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BD0D9"/>
              </a:buClr>
              <a:buSzPct val="95000"/>
              <a:buFont typeface="Wingdings 2" pitchFamily="18" charset="2"/>
              <a:buNone/>
              <a:tabLst/>
              <a:defRPr/>
            </a:pPr>
            <a:r>
              <a:rPr kumimoji="0" lang="en-IE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		</a:t>
            </a:r>
            <a:r>
              <a:rPr kumimoji="0" lang="en-IE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Yr</a:t>
            </a:r>
            <a:r>
              <a:rPr kumimoji="0" lang="en-IE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2 	             8820</a:t>
            </a:r>
          </a:p>
          <a:p>
            <a:pPr marL="273050" marR="0" lvl="0" indent="-27305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BD0D9"/>
              </a:buClr>
              <a:buSzPct val="95000"/>
              <a:buFont typeface="Wingdings 2" pitchFamily="18" charset="2"/>
              <a:buNone/>
              <a:tabLst/>
              <a:defRPr/>
            </a:pPr>
            <a:r>
              <a:rPr kumimoji="0" lang="en-IE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Plus  5% interest         </a:t>
            </a:r>
            <a:r>
              <a:rPr kumimoji="0" lang="en-IE" sz="2400" b="0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  441</a:t>
            </a:r>
            <a:endParaRPr kumimoji="0" lang="en-IE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273050" marR="0" lvl="0" indent="-27305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BD0D9"/>
              </a:buClr>
              <a:buSzPct val="95000"/>
              <a:buFont typeface="Wingdings 2" pitchFamily="18" charset="2"/>
              <a:buNone/>
              <a:tabLst/>
              <a:defRPr/>
            </a:pPr>
            <a:r>
              <a:rPr kumimoji="0" lang="en-IE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		</a:t>
            </a:r>
            <a:r>
              <a:rPr kumimoji="0" lang="en-IE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Yr</a:t>
            </a:r>
            <a:r>
              <a:rPr kumimoji="0" lang="en-IE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3	           €9261</a:t>
            </a:r>
          </a:p>
          <a:p>
            <a:pPr marL="273050" marR="0" lvl="0" indent="-27305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BD0D9"/>
              </a:buClr>
              <a:buSzPct val="95000"/>
              <a:buFont typeface="Wingdings 2" pitchFamily="18" charset="2"/>
              <a:buNone/>
              <a:tabLst/>
              <a:defRPr/>
            </a:pPr>
            <a:r>
              <a:rPr kumimoji="0" lang="en-IE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Total earned €1261</a:t>
            </a:r>
            <a:endParaRPr kumimoji="0" lang="en-IE" sz="2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endParaRPr lang="en-IE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68DBB0A-11F5-9A7F-7292-E58381C744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Jennifer Byrne 2023</a:t>
            </a:r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FDE2DAA-25BC-595F-DB92-E55C3F1265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E896AA-8C39-41F0-BDEF-A79050B8E2EC}" type="slidenum">
              <a:rPr lang="en-GB" smtClean="0"/>
              <a:pPr>
                <a:defRPr/>
              </a:pPr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59327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05880" y="1700808"/>
            <a:ext cx="8280920" cy="6048375"/>
          </a:xfrm>
        </p:spPr>
        <p:txBody>
          <a:bodyPr/>
          <a:lstStyle/>
          <a:p>
            <a:r>
              <a:rPr lang="en-GB" sz="2400" b="1" dirty="0"/>
              <a:t>Q</a:t>
            </a:r>
            <a:r>
              <a:rPr lang="en-IE" sz="2400" b="1" dirty="0"/>
              <a:t>1.  </a:t>
            </a:r>
            <a:r>
              <a:rPr lang="en-IE" sz="2400" dirty="0"/>
              <a:t>A Cabinet- Maker looking to Invest €10,000 for 4 years has been given </a:t>
            </a:r>
            <a:r>
              <a:rPr lang="en-IE" sz="2400" b="1" u="sng" dirty="0"/>
              <a:t>  </a:t>
            </a:r>
            <a:r>
              <a:rPr lang="en-IE" sz="2400" b="1" u="sng" dirty="0">
                <a:solidFill>
                  <a:srgbClr val="0070C0"/>
                </a:solidFill>
              </a:rPr>
              <a:t>two options </a:t>
            </a:r>
            <a:r>
              <a:rPr lang="en-IE" sz="2400" dirty="0">
                <a:solidFill>
                  <a:srgbClr val="0070C0"/>
                </a:solidFill>
              </a:rPr>
              <a:t>. </a:t>
            </a:r>
            <a:r>
              <a:rPr lang="en-IE" sz="2400" dirty="0"/>
              <a:t>Which Option should they choose in order to make the most money? </a:t>
            </a:r>
            <a:r>
              <a:rPr lang="en-IE" sz="2400" b="1" dirty="0"/>
              <a:t>Show all Calculations.</a:t>
            </a:r>
          </a:p>
          <a:p>
            <a:endParaRPr lang="en-IE" sz="2400" dirty="0">
              <a:solidFill>
                <a:srgbClr val="0070C0"/>
              </a:solidFill>
            </a:endParaRPr>
          </a:p>
          <a:p>
            <a:r>
              <a:rPr lang="en-IE" sz="2400" u="sng" dirty="0">
                <a:solidFill>
                  <a:srgbClr val="0070C0"/>
                </a:solidFill>
              </a:rPr>
              <a:t>Option A   </a:t>
            </a:r>
            <a:r>
              <a:rPr lang="en-IE" sz="2400" dirty="0"/>
              <a:t>will give 4% </a:t>
            </a:r>
            <a:r>
              <a:rPr lang="en-IE" sz="2400" dirty="0">
                <a:solidFill>
                  <a:srgbClr val="00B0F0"/>
                </a:solidFill>
              </a:rPr>
              <a:t>Compound Interest </a:t>
            </a:r>
            <a:r>
              <a:rPr lang="en-IE" sz="2400" dirty="0"/>
              <a:t>for the first 2 years and then 7% </a:t>
            </a:r>
            <a:r>
              <a:rPr lang="en-IE" sz="2400" dirty="0">
                <a:solidFill>
                  <a:srgbClr val="00B050"/>
                </a:solidFill>
              </a:rPr>
              <a:t>Simple Interest </a:t>
            </a:r>
            <a:r>
              <a:rPr lang="en-IE" sz="2400" dirty="0"/>
              <a:t>for the following 2 years. </a:t>
            </a:r>
            <a:endParaRPr lang="en-IE" sz="2400" b="1" u="sng" dirty="0"/>
          </a:p>
          <a:p>
            <a:r>
              <a:rPr lang="en-IE" sz="2400" b="1" u="sng" dirty="0"/>
              <a:t> Or</a:t>
            </a:r>
          </a:p>
          <a:p>
            <a:endParaRPr lang="en-IE" sz="2400" dirty="0"/>
          </a:p>
          <a:p>
            <a:r>
              <a:rPr lang="en-IE" sz="2400" u="sng" dirty="0">
                <a:solidFill>
                  <a:srgbClr val="0070C0"/>
                </a:solidFill>
              </a:rPr>
              <a:t>Option B  </a:t>
            </a:r>
            <a:r>
              <a:rPr lang="en-IE" sz="2400" dirty="0"/>
              <a:t>will give 7% </a:t>
            </a:r>
            <a:r>
              <a:rPr lang="en-IE" sz="2400" dirty="0">
                <a:solidFill>
                  <a:srgbClr val="00B0F0"/>
                </a:solidFill>
              </a:rPr>
              <a:t>Compound Interest </a:t>
            </a:r>
            <a:r>
              <a:rPr lang="en-IE" sz="2400" dirty="0"/>
              <a:t>for the first 2 years and then 4% </a:t>
            </a:r>
            <a:r>
              <a:rPr lang="en-IE" sz="2400" dirty="0">
                <a:solidFill>
                  <a:srgbClr val="00B050"/>
                </a:solidFill>
              </a:rPr>
              <a:t>Simple Interest </a:t>
            </a:r>
            <a:r>
              <a:rPr lang="en-IE" sz="2400" dirty="0"/>
              <a:t>for the following 2 years.</a:t>
            </a:r>
          </a:p>
          <a:p>
            <a:pPr>
              <a:buFontTx/>
              <a:buNone/>
            </a:pPr>
            <a:endParaRPr lang="en-IE" sz="1800" dirty="0"/>
          </a:p>
          <a:p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Jennifer Byrne 2023</a:t>
            </a:r>
          </a:p>
        </p:txBody>
      </p:sp>
      <p:sp>
        <p:nvSpPr>
          <p:cNvPr id="4" name="Title 5">
            <a:extLst>
              <a:ext uri="{FF2B5EF4-FFF2-40B4-BE49-F238E27FC236}">
                <a16:creationId xmlns:a16="http://schemas.microsoft.com/office/drawing/2014/main" id="{94E9302B-6B91-19AE-5C3E-DEA4344901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636680"/>
          </a:xfrm>
        </p:spPr>
        <p:txBody>
          <a:bodyPr/>
          <a:lstStyle/>
          <a:p>
            <a:r>
              <a:rPr lang="en-GB" dirty="0">
                <a:solidFill>
                  <a:schemeClr val="tx1"/>
                </a:solidFill>
              </a:rPr>
              <a:t>Example Question 1</a:t>
            </a:r>
            <a:endParaRPr lang="en-IE" dirty="0">
              <a:solidFill>
                <a:schemeClr val="tx1"/>
              </a:solidFill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FB69A764-841D-B928-7E83-5E819B6288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E896AA-8C39-41F0-BDEF-A79050B8E2EC}" type="slidenum">
              <a:rPr lang="en-GB" smtClean="0"/>
              <a:pPr>
                <a:defRPr/>
              </a:pPr>
              <a:t>8</a:t>
            </a:fld>
            <a:endParaRPr lang="en-GB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0A957D-9833-7D6F-F8C7-1550E92A78A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04800" y="1211580"/>
            <a:ext cx="4038600" cy="4434840"/>
          </a:xfrm>
        </p:spPr>
        <p:txBody>
          <a:bodyPr/>
          <a:lstStyle/>
          <a:p>
            <a:r>
              <a:rPr lang="en-IE" sz="2000" dirty="0">
                <a:solidFill>
                  <a:schemeClr val="accent2"/>
                </a:solidFill>
              </a:rPr>
              <a:t>Option A :</a:t>
            </a:r>
            <a:r>
              <a:rPr lang="en-GB" sz="2000" dirty="0">
                <a:solidFill>
                  <a:schemeClr val="accent2"/>
                </a:solidFill>
              </a:rPr>
              <a:t> </a:t>
            </a:r>
            <a:r>
              <a:rPr lang="en-IE" sz="2000" dirty="0">
                <a:solidFill>
                  <a:schemeClr val="accent2"/>
                </a:solidFill>
              </a:rPr>
              <a:t>€10,000 @ 4% </a:t>
            </a:r>
            <a:r>
              <a:rPr lang="en-IE" sz="2000" dirty="0">
                <a:solidFill>
                  <a:srgbClr val="00B0F0"/>
                </a:solidFill>
              </a:rPr>
              <a:t>C.I.</a:t>
            </a:r>
            <a:r>
              <a:rPr lang="en-IE" sz="2000" dirty="0">
                <a:solidFill>
                  <a:schemeClr val="accent2"/>
                </a:solidFill>
              </a:rPr>
              <a:t> for 2yrs then 7% </a:t>
            </a:r>
            <a:r>
              <a:rPr lang="en-IE" sz="2000" dirty="0">
                <a:solidFill>
                  <a:srgbClr val="00B050"/>
                </a:solidFill>
              </a:rPr>
              <a:t>S.I. </a:t>
            </a:r>
            <a:r>
              <a:rPr lang="en-IE" sz="2000" dirty="0">
                <a:solidFill>
                  <a:schemeClr val="accent2"/>
                </a:solidFill>
              </a:rPr>
              <a:t>for 2yrs</a:t>
            </a:r>
            <a:r>
              <a:rPr lang="en-GB" sz="2000" dirty="0">
                <a:solidFill>
                  <a:schemeClr val="accent2"/>
                </a:solidFill>
              </a:rPr>
              <a:t> </a:t>
            </a:r>
          </a:p>
          <a:p>
            <a:r>
              <a:rPr lang="en-IE" sz="2000" dirty="0"/>
              <a:t>Invest                10000.00            </a:t>
            </a:r>
            <a:r>
              <a:rPr lang="en-IE" sz="2000" dirty="0">
                <a:solidFill>
                  <a:srgbClr val="00B0F0"/>
                </a:solidFill>
              </a:rPr>
              <a:t>+4%   C.I.  </a:t>
            </a:r>
            <a:r>
              <a:rPr lang="en-IE" sz="2000" dirty="0"/>
              <a:t>	  </a:t>
            </a:r>
            <a:r>
              <a:rPr lang="en-IE" sz="2000" u="sng" dirty="0"/>
              <a:t> 400.00</a:t>
            </a:r>
            <a:r>
              <a:rPr lang="en-GB" sz="2000" dirty="0"/>
              <a:t>                 </a:t>
            </a:r>
            <a:r>
              <a:rPr lang="en-IE" sz="2000" dirty="0"/>
              <a:t>Yr1	               10400.00	</a:t>
            </a:r>
            <a:r>
              <a:rPr lang="en-GB" sz="2000" dirty="0"/>
              <a:t> </a:t>
            </a:r>
          </a:p>
          <a:p>
            <a:r>
              <a:rPr lang="en-GB" sz="2000" dirty="0">
                <a:solidFill>
                  <a:srgbClr val="00B0F0"/>
                </a:solidFill>
              </a:rPr>
              <a:t>+4%	C.I.</a:t>
            </a:r>
            <a:r>
              <a:rPr lang="en-GB" sz="2000" dirty="0"/>
              <a:t> 	  </a:t>
            </a:r>
            <a:r>
              <a:rPr lang="en-GB" sz="2000" u="sng" dirty="0"/>
              <a:t> 416.00</a:t>
            </a:r>
            <a:r>
              <a:rPr lang="en-GB" sz="2000" dirty="0"/>
              <a:t>	              Yr2	               10816.00	</a:t>
            </a:r>
          </a:p>
          <a:p>
            <a:r>
              <a:rPr lang="en-GB" sz="2000" dirty="0">
                <a:solidFill>
                  <a:srgbClr val="00B050"/>
                </a:solidFill>
              </a:rPr>
              <a:t>+7%	S.I.</a:t>
            </a:r>
            <a:r>
              <a:rPr lang="en-GB" sz="2000" dirty="0"/>
              <a:t>	  </a:t>
            </a:r>
            <a:r>
              <a:rPr lang="en-GB" sz="2000" u="sng" dirty="0"/>
              <a:t> 757.12</a:t>
            </a:r>
            <a:r>
              <a:rPr lang="en-GB" sz="2000" dirty="0"/>
              <a:t>	</a:t>
            </a:r>
            <a:r>
              <a:rPr lang="en-IE" sz="2000" dirty="0"/>
              <a:t>              Yr3	               11573.12</a:t>
            </a:r>
            <a:r>
              <a:rPr lang="en-GB" sz="2000" dirty="0"/>
              <a:t> </a:t>
            </a:r>
          </a:p>
          <a:p>
            <a:r>
              <a:rPr lang="en-IE" sz="2000" dirty="0">
                <a:solidFill>
                  <a:srgbClr val="00B050"/>
                </a:solidFill>
              </a:rPr>
              <a:t>+7%	S.I.</a:t>
            </a:r>
            <a:r>
              <a:rPr lang="en-IE" sz="2000" dirty="0"/>
              <a:t>	  </a:t>
            </a:r>
            <a:r>
              <a:rPr lang="en-IE" sz="2000" u="sng" dirty="0"/>
              <a:t> 757.12</a:t>
            </a:r>
            <a:r>
              <a:rPr lang="en-GB" sz="2000" dirty="0"/>
              <a:t>               </a:t>
            </a:r>
            <a:r>
              <a:rPr lang="en-IE" sz="2000" dirty="0"/>
              <a:t>Yr4	           €12,330.24</a:t>
            </a:r>
            <a:r>
              <a:rPr lang="en-GB" sz="2000" dirty="0"/>
              <a:t> </a:t>
            </a:r>
          </a:p>
          <a:p>
            <a:pPr marL="0" indent="0">
              <a:buNone/>
            </a:pPr>
            <a:endParaRPr lang="en-GB" sz="2000" dirty="0"/>
          </a:p>
          <a:p>
            <a:endParaRPr lang="en-IE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5E82228-B19B-BA95-90A2-123D0BC5D46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268760"/>
            <a:ext cx="4038600" cy="5452717"/>
          </a:xfrm>
        </p:spPr>
        <p:txBody>
          <a:bodyPr/>
          <a:lstStyle/>
          <a:p>
            <a:r>
              <a:rPr lang="en-IE" sz="2000" dirty="0">
                <a:solidFill>
                  <a:schemeClr val="accent2"/>
                </a:solidFill>
              </a:rPr>
              <a:t>Option B :</a:t>
            </a:r>
            <a:r>
              <a:rPr lang="en-GB" sz="2000" dirty="0">
                <a:solidFill>
                  <a:schemeClr val="accent2"/>
                </a:solidFill>
              </a:rPr>
              <a:t> </a:t>
            </a:r>
            <a:r>
              <a:rPr lang="en-IE" sz="2000" dirty="0">
                <a:solidFill>
                  <a:schemeClr val="accent2"/>
                </a:solidFill>
              </a:rPr>
              <a:t>€10,000 @ 7% </a:t>
            </a:r>
            <a:r>
              <a:rPr lang="en-IE" sz="2000" dirty="0">
                <a:solidFill>
                  <a:srgbClr val="00B0F0"/>
                </a:solidFill>
              </a:rPr>
              <a:t>C.I. </a:t>
            </a:r>
            <a:r>
              <a:rPr lang="en-IE" sz="2000" dirty="0">
                <a:solidFill>
                  <a:schemeClr val="accent2"/>
                </a:solidFill>
              </a:rPr>
              <a:t>for 2yrs then 4% </a:t>
            </a:r>
            <a:r>
              <a:rPr lang="en-IE" sz="2000" dirty="0">
                <a:solidFill>
                  <a:srgbClr val="00B050"/>
                </a:solidFill>
              </a:rPr>
              <a:t>S.I. </a:t>
            </a:r>
            <a:r>
              <a:rPr lang="en-IE" sz="2000" dirty="0">
                <a:solidFill>
                  <a:schemeClr val="accent2"/>
                </a:solidFill>
              </a:rPr>
              <a:t>for 2yrs</a:t>
            </a:r>
            <a:r>
              <a:rPr lang="en-GB" sz="2000" dirty="0"/>
              <a:t> </a:t>
            </a:r>
          </a:p>
          <a:p>
            <a:r>
              <a:rPr lang="en-IE" sz="2000" dirty="0"/>
              <a:t>Invest                10000.00             </a:t>
            </a:r>
            <a:r>
              <a:rPr lang="en-IE" sz="2000" dirty="0">
                <a:solidFill>
                  <a:srgbClr val="00B0F0"/>
                </a:solidFill>
              </a:rPr>
              <a:t>+7%  	C.I.   </a:t>
            </a:r>
            <a:r>
              <a:rPr lang="en-IE" sz="2000" dirty="0"/>
              <a:t>	   </a:t>
            </a:r>
            <a:r>
              <a:rPr lang="en-IE" sz="2000" u="sng" dirty="0"/>
              <a:t> 700.00</a:t>
            </a:r>
            <a:r>
              <a:rPr lang="en-GB" sz="2000" dirty="0"/>
              <a:t>              </a:t>
            </a:r>
            <a:r>
              <a:rPr lang="en-IE" sz="2000" dirty="0"/>
              <a:t>Yr1	                10700.00	</a:t>
            </a:r>
            <a:r>
              <a:rPr lang="en-GB" sz="2000" dirty="0"/>
              <a:t> </a:t>
            </a:r>
          </a:p>
          <a:p>
            <a:r>
              <a:rPr lang="en-GB" sz="2000" dirty="0">
                <a:solidFill>
                  <a:srgbClr val="00B0F0"/>
                </a:solidFill>
              </a:rPr>
              <a:t>+7%</a:t>
            </a:r>
            <a:r>
              <a:rPr lang="en-GB" sz="2000" dirty="0"/>
              <a:t>	</a:t>
            </a:r>
            <a:r>
              <a:rPr lang="en-GB" sz="2000" dirty="0">
                <a:solidFill>
                  <a:srgbClr val="00B0F0"/>
                </a:solidFill>
              </a:rPr>
              <a:t>C.I.             </a:t>
            </a:r>
            <a:r>
              <a:rPr lang="en-GB" sz="2000" dirty="0"/>
              <a:t> </a:t>
            </a:r>
            <a:r>
              <a:rPr lang="en-GB" sz="2000" u="sng" dirty="0"/>
              <a:t> 749.00 </a:t>
            </a:r>
            <a:r>
              <a:rPr lang="en-GB" sz="2000" dirty="0"/>
              <a:t>            Yr2	                11449.00</a:t>
            </a:r>
          </a:p>
          <a:p>
            <a:r>
              <a:rPr lang="en-GB" sz="2000" dirty="0">
                <a:solidFill>
                  <a:srgbClr val="00B050"/>
                </a:solidFill>
              </a:rPr>
              <a:t>+4%	S.I.</a:t>
            </a:r>
            <a:r>
              <a:rPr lang="en-GB" sz="2000" dirty="0"/>
              <a:t>               </a:t>
            </a:r>
            <a:r>
              <a:rPr lang="en-GB" sz="2000" u="sng" dirty="0"/>
              <a:t>457.96</a:t>
            </a:r>
            <a:r>
              <a:rPr lang="en-GB" sz="2000" dirty="0"/>
              <a:t>             </a:t>
            </a:r>
            <a:r>
              <a:rPr lang="en-IE" sz="2000" dirty="0"/>
              <a:t>Yr3	                 11906.96</a:t>
            </a:r>
            <a:r>
              <a:rPr lang="en-GB" sz="2000" dirty="0"/>
              <a:t> </a:t>
            </a:r>
          </a:p>
          <a:p>
            <a:r>
              <a:rPr lang="en-IE" sz="2000" dirty="0">
                <a:solidFill>
                  <a:srgbClr val="00B050"/>
                </a:solidFill>
              </a:rPr>
              <a:t>+4%	S.I.</a:t>
            </a:r>
            <a:r>
              <a:rPr lang="en-IE" sz="2000" dirty="0"/>
              <a:t>	    </a:t>
            </a:r>
            <a:r>
              <a:rPr lang="en-IE" sz="2000" u="sng" dirty="0"/>
              <a:t> 457.96</a:t>
            </a:r>
            <a:r>
              <a:rPr lang="en-GB" sz="2000" dirty="0"/>
              <a:t>              </a:t>
            </a:r>
            <a:r>
              <a:rPr lang="en-IE" sz="2000" dirty="0"/>
              <a:t>Yr4	             €12,364.92</a:t>
            </a:r>
            <a:r>
              <a:rPr lang="en-GB" sz="2000" dirty="0"/>
              <a:t> </a:t>
            </a:r>
          </a:p>
          <a:p>
            <a:endParaRPr lang="en-GB" sz="2000" dirty="0">
              <a:solidFill>
                <a:srgbClr val="CC0000"/>
              </a:solidFill>
            </a:endParaRPr>
          </a:p>
          <a:p>
            <a:r>
              <a:rPr lang="en-GB" sz="2000" dirty="0">
                <a:solidFill>
                  <a:srgbClr val="CC0000"/>
                </a:solidFill>
              </a:rPr>
              <a:t>Answer is Option B</a:t>
            </a:r>
          </a:p>
          <a:p>
            <a:endParaRPr lang="en-GB" sz="2000" dirty="0"/>
          </a:p>
          <a:p>
            <a:endParaRPr lang="en-GB" sz="2000" dirty="0"/>
          </a:p>
          <a:p>
            <a:endParaRPr lang="en-IE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870C0A-FE47-017B-4A6C-E0F6CEE742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Jennifer Byrne 2023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93EAA33-5A33-8490-047E-9AF00E0DAD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1C74D10-6C33-4590-BD13-4BAAD5FF9708}" type="slidenum">
              <a:rPr lang="en-GB" smtClean="0"/>
              <a:pPr>
                <a:defRPr/>
              </a:pPr>
              <a:t>9</a:t>
            </a:fld>
            <a:endParaRPr lang="en-GB"/>
          </a:p>
        </p:txBody>
      </p:sp>
      <p:sp>
        <p:nvSpPr>
          <p:cNvPr id="7" name="Title 5">
            <a:extLst>
              <a:ext uri="{FF2B5EF4-FFF2-40B4-BE49-F238E27FC236}">
                <a16:creationId xmlns:a16="http://schemas.microsoft.com/office/drawing/2014/main" id="{1B9DD803-4D1F-07A3-6A6F-F27FA4CCF9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704850"/>
            <a:ext cx="8229600" cy="563910"/>
          </a:xfrm>
        </p:spPr>
        <p:txBody>
          <a:bodyPr/>
          <a:lstStyle/>
          <a:p>
            <a:r>
              <a:rPr lang="en-GB" dirty="0">
                <a:solidFill>
                  <a:schemeClr val="tx1"/>
                </a:solidFill>
              </a:rPr>
              <a:t>Example Question 1</a:t>
            </a:r>
            <a:endParaRPr lang="en-IE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338828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Orange Red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1053</TotalTime>
  <Words>1786</Words>
  <Application>Microsoft Office PowerPoint</Application>
  <PresentationFormat>On-screen Show (4:3)</PresentationFormat>
  <Paragraphs>194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9" baseType="lpstr">
      <vt:lpstr>Calibri</vt:lpstr>
      <vt:lpstr>Times New Roman</vt:lpstr>
      <vt:lpstr>Wingdings 2</vt:lpstr>
      <vt:lpstr>Flow</vt:lpstr>
      <vt:lpstr>Wood Manufacturing &amp; Finishing Simple Interest &amp;  Compound Interest</vt:lpstr>
      <vt:lpstr>Simple Interest  </vt:lpstr>
      <vt:lpstr>Simple Interest  </vt:lpstr>
      <vt:lpstr>Simple Interest  </vt:lpstr>
      <vt:lpstr>Simple Interest  </vt:lpstr>
      <vt:lpstr>Compound Interest  </vt:lpstr>
      <vt:lpstr>Comparing The Two </vt:lpstr>
      <vt:lpstr>Example Question 1</vt:lpstr>
      <vt:lpstr>Example Question 1</vt:lpstr>
      <vt:lpstr>Example Question 2</vt:lpstr>
      <vt:lpstr>Example Question 2</vt:lpstr>
      <vt:lpstr>Example Question 3</vt:lpstr>
      <vt:lpstr>Question 4</vt:lpstr>
      <vt:lpstr>Question 5</vt:lpstr>
      <vt:lpstr>Question 6</vt:lpstr>
    </vt:vector>
  </TitlesOfParts>
  <Company>DIT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Cabinet-Making</dc:title>
  <dc:creator>Jennifer Byrne</dc:creator>
  <cp:lastModifiedBy>Jennifer Byrne</cp:lastModifiedBy>
  <cp:revision>117</cp:revision>
  <cp:lastPrinted>2020-09-29T10:33:36Z</cp:lastPrinted>
  <dcterms:created xsi:type="dcterms:W3CDTF">2007-01-25T21:43:12Z</dcterms:created>
  <dcterms:modified xsi:type="dcterms:W3CDTF">2024-02-07T18:18:02Z</dcterms:modified>
  <cp:contentStatus/>
</cp:coreProperties>
</file>