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56" r:id="rId2"/>
    <p:sldId id="383" r:id="rId3"/>
    <p:sldId id="384" r:id="rId4"/>
    <p:sldId id="385" r:id="rId5"/>
    <p:sldId id="386" r:id="rId6"/>
    <p:sldId id="279" r:id="rId7"/>
    <p:sldId id="387" r:id="rId8"/>
    <p:sldId id="397" r:id="rId9"/>
    <p:sldId id="395" r:id="rId10"/>
    <p:sldId id="399" r:id="rId11"/>
    <p:sldId id="388" r:id="rId12"/>
    <p:sldId id="398" r:id="rId13"/>
    <p:sldId id="389" r:id="rId14"/>
    <p:sldId id="396" r:id="rId15"/>
    <p:sldId id="392" r:id="rId16"/>
    <p:sldId id="393" r:id="rId17"/>
    <p:sldId id="391" r:id="rId18"/>
    <p:sldId id="402" r:id="rId19"/>
    <p:sldId id="401" r:id="rId20"/>
    <p:sldId id="40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53911-BFCC-4FB5-B05B-0C017DF72870}" v="434" dt="2022-02-02T11:37:31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B665-70CB-4CF6-AE0C-66F4434B7E6D}" type="datetimeFigureOut">
              <a:rPr lang="en-IE" smtClean="0"/>
              <a:t>15/05/2026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61AC-B0E5-4043-ADFF-FD2168EC1A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78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4FC5-548D-4847-B7FF-D762A62E26E0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9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79-FF40-4980-8212-1AED59B0113D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31B7-704C-4260-A650-11878664AC31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4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63D2B-4424-4195-978C-53B8768FB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EFAB-959B-4D78-BA20-5030399D40B2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AC2B8-1D45-47E0-813E-74EC5E464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3C92B-8A6A-4A0A-BAB9-9AB9FD742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60C06-5C43-4E5E-8CC1-8A149676F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8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A88BE-6E2F-4323-99FB-B9E8F973A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3D54-A39A-4ABB-8FBE-A08892331A6E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3935-4201-41D6-A11B-6471B0511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99ED4-EFBB-432D-9FBA-F128ED462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0BB07-9121-43BE-90B0-4F937BFAE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4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576AE-3A99-4630-B14E-F1095F823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F5D2-0D57-474B-A364-01C6C2B98F74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05E44-D27A-4CAE-BA2F-2C6996591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57CD0-4454-4FD8-A38C-1B504B3A6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2A500-0AF6-4374-8EEF-46698D8D9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9106-DBBA-45B7-B1EF-B8837EE7EB9C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4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7B54-4DDE-4966-B5C5-4DB6E81C34E6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BE5B-4797-4947-8C55-7120FBB7D6A0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7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DEB6-69F9-4331-9C74-905F3EED1665}" type="datetime1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1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EFD-1C57-4564-B3A3-72F322B8C3E3}" type="datetime1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BBF0-BA5F-4A0C-B901-C61CCA9A9D2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C67A-D1B1-4334-8446-61DD3F929148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10A4-D548-4827-8E6B-1EF995D0D53E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1932-1B22-4FA4-AEF7-4332C357C582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00" r:id="rId7"/>
    <p:sldLayoutId id="2147483696" r:id="rId8"/>
    <p:sldLayoutId id="2147483697" r:id="rId9"/>
    <p:sldLayoutId id="2147483698" r:id="rId10"/>
    <p:sldLayoutId id="2147483699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_0XMTsk8xY?si=h_y4M7UH0LpbRtPT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_0XMTsk8xY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jbarrett.ie/dry-wet-ro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emedyhouston.com/wood-rot-identification-and-eliminatio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i2odtgfBM?si=OelxQ-3YZbWxqtNP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ji2odtgfBM?feature=oembed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bq4cY17rYQ?si=P6JHGKPDDlfxRvdL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bq4cY17rYQ?feature=oembed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TRvziFx9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dTRvziFx9c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craftltd.co.uk/services/wet-ro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oomh2o.co.uk/leaking-shower-in-wareham-solved-with-made-to-measure-shower-tra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Abstract render of glass nodes and mesh">
            <a:extLst>
              <a:ext uri="{FF2B5EF4-FFF2-40B4-BE49-F238E27FC236}">
                <a16:creationId xmlns:a16="http://schemas.microsoft.com/office/drawing/2014/main" id="{F9439687-49EE-4504-8687-A6D15973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8" b="21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6AAA8-9FDE-497B-8064-F9DA33683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en-GB" sz="5000" dirty="0"/>
              <a:t>Timber Decay </a:t>
            </a:r>
            <a:endParaRPr lang="en-I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E7DF1-D39A-4460-AD99-B87AB2A5D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065146"/>
            <a:ext cx="4023359" cy="1208141"/>
          </a:xfrm>
        </p:spPr>
        <p:txBody>
          <a:bodyPr>
            <a:normAutofit/>
          </a:bodyPr>
          <a:lstStyle/>
          <a:p>
            <a:r>
              <a:rPr lang="en-GB"/>
              <a:t>WMF PH 6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EEA7-B2B6-46DE-8B43-09DC8014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D36F-1EEE-47C6-B40F-BFD0EDC7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CE633F-9882-4A5C-83A2-1109D0C73261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8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3BBB5-02C4-44BC-BB53-5B172366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D634B-8DEC-4111-9E5A-FB11880E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9104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12D62-FEA7-4DE2-B3CC-490D0BF66F82}"/>
              </a:ext>
            </a:extLst>
          </p:cNvPr>
          <p:cNvSpPr txBox="1"/>
          <p:nvPr/>
        </p:nvSpPr>
        <p:spPr>
          <a:xfrm>
            <a:off x="829340" y="587724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Wet Rot In Joists </a:t>
            </a:r>
            <a:r>
              <a:rPr lang="en-GB" dirty="0"/>
              <a:t>4.48m</a:t>
            </a:r>
            <a:endParaRPr lang="en-IE" dirty="0"/>
          </a:p>
        </p:txBody>
      </p:sp>
      <p:pic>
        <p:nvPicPr>
          <p:cNvPr id="9" name="Online Media 8" title="Example of Wet Rot in Joists - Why Underfloor Insulation is important">
            <a:hlinkClick r:id="" action="ppaction://media"/>
            <a:extLst>
              <a:ext uri="{FF2B5EF4-FFF2-40B4-BE49-F238E27FC236}">
                <a16:creationId xmlns:a16="http://schemas.microsoft.com/office/drawing/2014/main" id="{2FDA0B01-B73A-CF22-640E-32FFA61E00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82615" y="365125"/>
            <a:ext cx="9562490" cy="54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F17D61-7E99-4F95-A54D-32C0C95F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Dry Rot (</a:t>
            </a:r>
            <a:r>
              <a:rPr lang="en-IE" altLang="en-US" dirty="0" err="1"/>
              <a:t>Serpula</a:t>
            </a:r>
            <a:r>
              <a:rPr lang="en-IE" altLang="en-US" dirty="0"/>
              <a:t> </a:t>
            </a:r>
            <a:r>
              <a:rPr lang="en-IE" altLang="en-US" dirty="0" err="1"/>
              <a:t>lacrymans</a:t>
            </a:r>
            <a:r>
              <a:rPr lang="en-IE" altLang="en-US" dirty="0"/>
              <a:t>)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74D81A-85CA-4C49-A66D-2F10BF946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297" y="1690688"/>
            <a:ext cx="6067097" cy="4351338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IE" altLang="en-US" sz="2400" dirty="0"/>
              <a:t>The most common type of fungal attack.</a:t>
            </a:r>
          </a:p>
          <a:p>
            <a:pPr marL="533400" indent="-533400"/>
            <a:r>
              <a:rPr lang="en-IE" altLang="en-US" sz="2400" dirty="0"/>
              <a:t>Most difficult fungus to eradicate from timber.</a:t>
            </a:r>
          </a:p>
          <a:p>
            <a:pPr marL="533400" indent="-533400"/>
            <a:r>
              <a:rPr lang="en-IE" altLang="en-US" sz="2400" dirty="0"/>
              <a:t>Dry rot attacks the cellulose found mainly in sapwood.</a:t>
            </a:r>
          </a:p>
          <a:p>
            <a:pPr marL="533400" indent="-533400"/>
            <a:r>
              <a:rPr lang="en-IE" altLang="en-US" sz="2400" dirty="0"/>
              <a:t>The timber</a:t>
            </a:r>
          </a:p>
          <a:p>
            <a:pPr marL="914400" lvl="1" indent="-457200">
              <a:buFontTx/>
              <a:buAutoNum type="arabicPeriod"/>
            </a:pPr>
            <a:r>
              <a:rPr lang="en-IE" altLang="en-US" dirty="0"/>
              <a:t>Loses strength and weight.</a:t>
            </a:r>
          </a:p>
          <a:p>
            <a:pPr marL="914400" lvl="1" indent="-457200">
              <a:buFontTx/>
              <a:buAutoNum type="arabicPeriod"/>
            </a:pPr>
            <a:r>
              <a:rPr lang="en-IE" altLang="en-US" dirty="0"/>
              <a:t>Develops cracks with &amp; across the grain.</a:t>
            </a:r>
          </a:p>
          <a:p>
            <a:pPr marL="914400" lvl="1" indent="-457200">
              <a:buFontTx/>
              <a:buAutoNum type="arabicPeriod"/>
            </a:pPr>
            <a:r>
              <a:rPr lang="en-IE" altLang="en-US" dirty="0"/>
              <a:t>Becomes so dry and powdery that it can crumble in your hand.</a:t>
            </a:r>
          </a:p>
          <a:p>
            <a:pPr marL="0" indent="0">
              <a:buNone/>
            </a:pPr>
            <a:endParaRPr lang="en-US" alt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F0811-77B2-43A8-B97E-2D1DCA0E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5394" y="1690689"/>
            <a:ext cx="5470906" cy="32293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A920EC-1E78-4FAC-937B-A71C5857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39B61-8A03-4FA2-AD5A-E275940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F17D61-7E99-4F95-A54D-32C0C95F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Dry Rot (</a:t>
            </a:r>
            <a:r>
              <a:rPr lang="en-IE" altLang="en-US" dirty="0" err="1"/>
              <a:t>Serpula</a:t>
            </a:r>
            <a:r>
              <a:rPr lang="en-IE" altLang="en-US" dirty="0"/>
              <a:t> </a:t>
            </a:r>
            <a:r>
              <a:rPr lang="en-IE" altLang="en-US" dirty="0" err="1"/>
              <a:t>lacrymans</a:t>
            </a:r>
            <a:r>
              <a:rPr lang="en-IE" altLang="en-US" dirty="0"/>
              <a:t>)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74D81A-85CA-4C49-A66D-2F10BF946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993566"/>
            <a:ext cx="10515600" cy="77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D</a:t>
            </a:r>
            <a:r>
              <a:rPr lang="en-IE" altLang="en-US" sz="2400" dirty="0"/>
              <a:t>ry Rot on internal door jamb.             Dry Rot Fruiting Body.  </a:t>
            </a:r>
            <a:endParaRPr lang="en-US" alt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1D345-C9EF-41CB-B29F-C617E655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/>
          <a:stretch/>
        </p:blipFill>
        <p:spPr>
          <a:xfrm>
            <a:off x="828040" y="1690688"/>
            <a:ext cx="5267960" cy="318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01C8B-B436-423D-AD54-E590260ED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2"/>
          <a:stretch/>
        </p:blipFill>
        <p:spPr>
          <a:xfrm>
            <a:off x="6254077" y="1690688"/>
            <a:ext cx="5452554" cy="31861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862B7E-7E5B-4063-AA32-75C50800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F57F-1CEF-4450-A2B9-592CA2B8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8F69049-AC54-40FE-ABD8-9DCA7739E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altLang="en-US"/>
              <a:t>Dry Rot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8FF544C-C5D7-4ABD-B1A6-FA21B741D3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1"/>
            <a:ext cx="6928095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Dry rot needs certain conditions before they can thrive on the wood.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conditions are: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Moisture - a moisture content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    above 20%.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Little or no ventilation.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Warm humid atmosphere.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Note mycelium can travel through a meter thick wall and can carry moisture to nearby sound timber. This then increases the moisture content to above 20% so spores can germinate.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3805D5D1-F108-4944-970A-D5DED9C85DE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8102374"/>
              </p:ext>
            </p:extLst>
          </p:nvPr>
        </p:nvGraphicFramePr>
        <p:xfrm>
          <a:off x="7537695" y="620714"/>
          <a:ext cx="3662363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238095" imgH="10180952" progId="Paint.Picture">
                  <p:embed/>
                </p:oleObj>
              </mc:Choice>
              <mc:Fallback>
                <p:oleObj name="Bitmap Image" r:id="rId2" imgW="8238095" imgH="10180952" progId="Paint.Picture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3805D5D1-F108-4944-970A-D5DED9C85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695" y="620714"/>
                        <a:ext cx="3662363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C829A1-32C6-4A60-B7A3-2A2CC8E2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9E526-72B4-45BD-A585-6822864A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500-0AF6-4374-8EEF-46698D8D961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F10336-D6E0-4AE8-A343-177850AB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Dry Rot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IE" altLang="en-US" b="1" u="sng" dirty="0"/>
              <a:t>Prevention</a:t>
            </a:r>
          </a:p>
          <a:p>
            <a:pPr>
              <a:buFontTx/>
              <a:buNone/>
            </a:pPr>
            <a:endParaRPr lang="en-IE" altLang="en-US" sz="1200" dirty="0"/>
          </a:p>
          <a:p>
            <a:r>
              <a:rPr lang="en-IE" altLang="en-US" dirty="0"/>
              <a:t>Always keep timber dry.</a:t>
            </a:r>
          </a:p>
          <a:p>
            <a:r>
              <a:rPr lang="en-IE" altLang="en-US" dirty="0"/>
              <a:t>Ensure good ventilation.</a:t>
            </a:r>
          </a:p>
          <a:p>
            <a:r>
              <a:rPr lang="en-IE" altLang="en-US" dirty="0"/>
              <a:t>Use well seasoned timber.</a:t>
            </a:r>
          </a:p>
          <a:p>
            <a:r>
              <a:rPr lang="en-IE" altLang="en-US" dirty="0"/>
              <a:t>Use preservative treated timbers in vulnerable positions.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31F2E2-00B1-4BD1-AAEA-877E4A18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B3F32-08EC-4553-BC5F-410AE4E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C9CA9BB-0F14-4EB9-8083-44DF59FFD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Dry Rot</a:t>
            </a:r>
            <a:endParaRPr lang="en-US" altLang="en-US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C2FCDAD-1A01-4A11-B05E-C379FA2FE1E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68413"/>
            <a:ext cx="8229600" cy="485775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5D164-34FB-438E-9647-6128078D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9C484-AB39-42C1-9BC1-25039337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861AEDF-4225-4498-B925-79DA4E41A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Dry Rot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982147-2627-4812-8D4D-804070649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IE" altLang="en-US" b="1" u="sng" dirty="0"/>
              <a:t>Eradication</a:t>
            </a:r>
          </a:p>
          <a:p>
            <a:r>
              <a:rPr lang="en-IE" altLang="en-US" dirty="0"/>
              <a:t>Remove damp source.</a:t>
            </a:r>
          </a:p>
          <a:p>
            <a:r>
              <a:rPr lang="en-IE" altLang="en-US" dirty="0"/>
              <a:t>Provide ventilation.</a:t>
            </a:r>
          </a:p>
          <a:p>
            <a:r>
              <a:rPr lang="en-IE" altLang="en-US" dirty="0"/>
              <a:t>All affected timber removed (+ 1M) and burned.</a:t>
            </a:r>
          </a:p>
          <a:p>
            <a:r>
              <a:rPr lang="en-IE" altLang="en-US" dirty="0"/>
              <a:t>All affected timber and waste removed from site. </a:t>
            </a:r>
          </a:p>
          <a:p>
            <a:r>
              <a:rPr lang="en-IE" altLang="en-US" dirty="0"/>
              <a:t>All replacement timbers treated. </a:t>
            </a:r>
          </a:p>
          <a:p>
            <a:r>
              <a:rPr lang="en-IE" altLang="en-US" dirty="0"/>
              <a:t>Surrounding brickwork and walls must be surface heated and treated to kill off any mycelium and spores.</a:t>
            </a:r>
          </a:p>
          <a:p>
            <a:endParaRPr lang="en-IE" altLang="en-US" dirty="0"/>
          </a:p>
          <a:p>
            <a:r>
              <a:rPr lang="en-IE" altLang="en-US" dirty="0">
                <a:hlinkClick r:id="rId2"/>
              </a:rPr>
              <a:t>PJ Barret Timber Decay Specialists 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4F3C93-64D6-4F11-9478-1A73A6EB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A811A-9142-4599-A5F2-E4CC2DA8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F10336-D6E0-4AE8-A343-177850AB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How to Identify Wet Rot or Dry Rot</a:t>
            </a:r>
            <a:endParaRPr lang="en-US" alt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IE" altLang="en-US" sz="1200" dirty="0"/>
          </a:p>
          <a:p>
            <a:r>
              <a:rPr lang="en-IE" altLang="en-US" dirty="0">
                <a:hlinkClick r:id="rId2"/>
              </a:rPr>
              <a:t>Wood Rot Identification and Elimination 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9DC18D-6B71-4FC8-8C3C-2C21A966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D397F-60FC-4313-8BC4-2FF9B511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3BBB5-02C4-44BC-BB53-5B172366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D634B-8DEC-4111-9E5A-FB11880E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12D62-FEA7-4DE2-B3CC-490D0BF66F82}"/>
              </a:ext>
            </a:extLst>
          </p:cNvPr>
          <p:cNvSpPr txBox="1"/>
          <p:nvPr/>
        </p:nvSpPr>
        <p:spPr>
          <a:xfrm>
            <a:off x="829340" y="5877241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Dry Rot Out Break </a:t>
            </a:r>
            <a:r>
              <a:rPr lang="en-GB" dirty="0"/>
              <a:t>4.48m</a:t>
            </a:r>
            <a:endParaRPr lang="en-IE" dirty="0"/>
          </a:p>
        </p:txBody>
      </p:sp>
      <p:pic>
        <p:nvPicPr>
          <p:cNvPr id="6" name="Online Media 5" title="massive dry rot outbreak you don't want this ! It’s not wet rot filmed in the uk">
            <a:hlinkClick r:id="" action="ppaction://media"/>
            <a:extLst>
              <a:ext uri="{FF2B5EF4-FFF2-40B4-BE49-F238E27FC236}">
                <a16:creationId xmlns:a16="http://schemas.microsoft.com/office/drawing/2014/main" id="{CDBCED6A-F353-064F-6CB8-589B7AD6AD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6137" y="427889"/>
            <a:ext cx="9268403" cy="52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3BBB5-02C4-44BC-BB53-5B172366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Jennifer Byrne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D634B-8DEC-4111-9E5A-FB11880E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12D62-FEA7-4DE2-B3CC-490D0BF66F82}"/>
              </a:ext>
            </a:extLst>
          </p:cNvPr>
          <p:cNvSpPr txBox="1"/>
          <p:nvPr/>
        </p:nvSpPr>
        <p:spPr>
          <a:xfrm>
            <a:off x="829340" y="587724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Dry Rot what does it look like? </a:t>
            </a:r>
            <a:r>
              <a:rPr lang="en-GB" dirty="0"/>
              <a:t>4.21m</a:t>
            </a:r>
            <a:endParaRPr lang="en-IE" dirty="0"/>
          </a:p>
        </p:txBody>
      </p:sp>
      <p:pic>
        <p:nvPicPr>
          <p:cNvPr id="2" name="Online Media 1" title="Dry rot. What does it look like?">
            <a:hlinkClick r:id="" action="ppaction://media"/>
            <a:extLst>
              <a:ext uri="{FF2B5EF4-FFF2-40B4-BE49-F238E27FC236}">
                <a16:creationId xmlns:a16="http://schemas.microsoft.com/office/drawing/2014/main" id="{E14A1F69-7DA9-3B1D-CD87-BA8FB81021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0984" y="152831"/>
            <a:ext cx="10131676" cy="5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354DA7-80D3-4709-AE1B-0B9550CC7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Decay</a:t>
            </a:r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491D2C4-D1B6-437F-BF47-EFCA5C3B4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IE" altLang="en-US" sz="2400" dirty="0"/>
              <a:t>Decay in timber is caused by 2 main factors.</a:t>
            </a:r>
          </a:p>
          <a:p>
            <a:r>
              <a:rPr lang="en-IE" altLang="en-US" sz="2400" dirty="0"/>
              <a:t>What are they?</a:t>
            </a:r>
          </a:p>
          <a:p>
            <a:r>
              <a:rPr lang="en-IE" altLang="en-US" sz="2400" dirty="0"/>
              <a:t>Attack by wood destroying fungi.</a:t>
            </a:r>
          </a:p>
          <a:p>
            <a:r>
              <a:rPr lang="en-IE" altLang="en-US" sz="2400" dirty="0"/>
              <a:t>Attack by wood boring insects.</a:t>
            </a:r>
          </a:p>
          <a:p>
            <a:endParaRPr lang="en-IE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14399-9858-4C55-9571-AB00BCDD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9E929-5022-4317-A95B-C00AB5D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3382108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Scan the QR Code and answer the questions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9DC18D-6B71-4FC8-8C3C-2C21A966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D397F-60FC-4313-8BC4-2FF9B511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20</a:t>
            </a:fld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F317CC3-747F-4288-9C67-446734F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59" y="499804"/>
            <a:ext cx="9118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/>
              <a:t>Revision Questions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FE1A5C71-8D84-4309-986E-706B603AE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42" y="1027142"/>
            <a:ext cx="4803716" cy="480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04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499BA4-8058-41FD-B88F-A92D81207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Fungal Attack</a:t>
            </a: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DCF76EF-9F5A-4CB7-A766-6826AB7CF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</a:pPr>
            <a:r>
              <a:rPr lang="en-US" altLang="en-US" sz="2400" dirty="0"/>
              <a:t>Fungal attack can cause damage by feeding on the cells of the wood. </a:t>
            </a:r>
          </a:p>
          <a:p>
            <a:pPr marL="381000" indent="-381000">
              <a:lnSpc>
                <a:spcPct val="80000"/>
              </a:lnSpc>
            </a:pPr>
            <a:r>
              <a:rPr lang="en-US" altLang="en-US" sz="2400" dirty="0"/>
              <a:t>As a result, the wood softens and eventually it decays. </a:t>
            </a:r>
          </a:p>
          <a:p>
            <a:pPr marL="381000" indent="-381000">
              <a:lnSpc>
                <a:spcPct val="80000"/>
              </a:lnSpc>
            </a:pPr>
            <a:r>
              <a:rPr lang="en-US" altLang="en-US" sz="2400" dirty="0"/>
              <a:t>Fungi need certain conditions before they can live on the wood.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US" altLang="en-US" sz="2400" dirty="0"/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2400" b="1" i="1" u="sng" dirty="0"/>
              <a:t>These conditions are: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Moisture - a moisture content above 20%.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Food supply - the wood is the food source.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Oxygen - particularly still air.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 sz="2400" dirty="0"/>
              <a:t>Warmth</a:t>
            </a:r>
            <a:r>
              <a:rPr lang="en-US" altLang="en-US" dirty="0"/>
              <a:t>.</a:t>
            </a:r>
          </a:p>
          <a:p>
            <a:pPr marL="381000" indent="-381000">
              <a:lnSpc>
                <a:spcPct val="80000"/>
              </a:lnSpc>
            </a:pPr>
            <a:endParaRPr lang="en-US" altLang="en-US" dirty="0"/>
          </a:p>
          <a:p>
            <a:pPr marL="381000" indent="-381000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47B79A-727E-4658-A024-021A0B96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296BB-EA23-41E9-B51C-2A29D3D7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0289E36-D039-44AA-8439-598F943C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Fungal Attack</a:t>
            </a:r>
            <a:endParaRPr lang="en-US" altLang="en-US"/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7A5C8826-C043-492E-821F-B4C7D30D460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8560622"/>
              </p:ext>
            </p:extLst>
          </p:nvPr>
        </p:nvGraphicFramePr>
        <p:xfrm>
          <a:off x="450376" y="1305719"/>
          <a:ext cx="5377218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38095" imgH="4476190" progId="Paint.Picture">
                  <p:embed/>
                </p:oleObj>
              </mc:Choice>
              <mc:Fallback>
                <p:oleObj name="Bitmap Image" r:id="rId2" imgW="4638095" imgH="4476190" progId="Paint.Picture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7A5C8826-C043-492E-821F-B4C7D30D4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6" y="1305719"/>
                        <a:ext cx="5377218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>
            <a:extLst>
              <a:ext uri="{FF2B5EF4-FFF2-40B4-BE49-F238E27FC236}">
                <a16:creationId xmlns:a16="http://schemas.microsoft.com/office/drawing/2014/main" id="{86E11987-E6EA-47AF-AB38-2C6E493416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5051" y="1125539"/>
            <a:ext cx="5377218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fungus is formed when spores germinate and send out hyphae.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hyphae penetrate the wood in order to feed and get moisture.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When there are a large number of hyphae together this is called a mycelium(like </a:t>
            </a:r>
            <a:r>
              <a:rPr lang="en-US" altLang="en-US" sz="2400"/>
              <a:t>white cotton wool).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Fruiting bodies called sporophores are formed.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produce tiny spores which are blown by the wind and carried to other wood.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They germinate and grow into more fungi. (Cycle continues)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908C6-5B12-4DFB-AA31-E2CD4ADC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E4D29-BF71-4A9B-A0F9-AA1392E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0C06-5C43-4E5E-8CC1-8A149676FAF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73F889-428A-4D78-A550-7951239B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Fungal Attack</a:t>
            </a: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C34A28-5694-40CC-86C5-140AC3C79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 sz="2400" dirty="0"/>
              <a:t>There are many kinds of wood-rotting fungi, but they can be classified under two headings:</a:t>
            </a:r>
          </a:p>
          <a:p>
            <a:pPr marL="609600" indent="-609600"/>
            <a:r>
              <a:rPr lang="en-US" altLang="en-US" sz="2400" dirty="0"/>
              <a:t>Wet rot (white rot)</a:t>
            </a:r>
          </a:p>
          <a:p>
            <a:pPr marL="609600" indent="-609600"/>
            <a:r>
              <a:rPr lang="en-US" altLang="en-US" sz="2400" dirty="0"/>
              <a:t>Dry rot (brown rot).</a:t>
            </a:r>
          </a:p>
          <a:p>
            <a:pPr marL="609600" indent="-609600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E5CCEA-7928-46DC-81AC-A9B0D61B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28BEC-BD9A-4ED8-8934-23DFF3A1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D018ED61-03E1-4D50-8F93-8AD7B6C47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388" y="1585827"/>
            <a:ext cx="3341077" cy="30206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altLang="en-US" b="1" i="0" kern="1200" cap="all" baseline="0" dirty="0">
                <a:latin typeface="+mj-lt"/>
                <a:ea typeface="+mj-ea"/>
                <a:cs typeface="+mj-cs"/>
              </a:rPr>
              <a:t>How to Identify and Treat Wet and Dry Rot.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3BBB5-02C4-44BC-BB53-5B172366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D634B-8DEC-4111-9E5A-FB11880E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12D62-FEA7-4DE2-B3CC-490D0BF66F82}"/>
              </a:ext>
            </a:extLst>
          </p:cNvPr>
          <p:cNvSpPr txBox="1"/>
          <p:nvPr/>
        </p:nvSpPr>
        <p:spPr>
          <a:xfrm>
            <a:off x="829340" y="587724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Permagard Products </a:t>
            </a:r>
            <a:r>
              <a:rPr lang="en-GB" dirty="0"/>
              <a:t>1.54m</a:t>
            </a:r>
            <a:endParaRPr lang="en-IE" dirty="0"/>
          </a:p>
        </p:txBody>
      </p:sp>
      <p:pic>
        <p:nvPicPr>
          <p:cNvPr id="6" name="Online Media 5" title="How to identify and treat wet and dry rot">
            <a:hlinkClick r:id="" action="ppaction://media"/>
            <a:extLst>
              <a:ext uri="{FF2B5EF4-FFF2-40B4-BE49-F238E27FC236}">
                <a16:creationId xmlns:a16="http://schemas.microsoft.com/office/drawing/2014/main" id="{0B9FACEC-7028-42F1-B5CE-CB38107B29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58465" y="1070572"/>
            <a:ext cx="6844581" cy="38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08E2BB-6111-48F4-A1C8-E9B973891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399" y="301934"/>
            <a:ext cx="9444421" cy="1143000"/>
          </a:xfrm>
        </p:spPr>
        <p:txBody>
          <a:bodyPr>
            <a:normAutofit/>
          </a:bodyPr>
          <a:lstStyle/>
          <a:p>
            <a:pPr algn="l"/>
            <a:r>
              <a:rPr lang="en-IE" altLang="en-US" dirty="0"/>
              <a:t>Wet Rot (</a:t>
            </a:r>
            <a:r>
              <a:rPr lang="en-IE" b="0" i="0" dirty="0">
                <a:effectLst/>
                <a:latin typeface="Didact Gothic"/>
              </a:rPr>
              <a:t>Coniophora </a:t>
            </a:r>
            <a:r>
              <a:rPr lang="en-IE" b="0" i="0" dirty="0" err="1">
                <a:effectLst/>
                <a:latin typeface="Didact Gothic"/>
              </a:rPr>
              <a:t>puteana</a:t>
            </a:r>
            <a:r>
              <a:rPr lang="en-IE" altLang="en-US" dirty="0"/>
              <a:t>)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CACCC2-9CFA-438C-AF2D-B1B0BF8C58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8477" y="1381125"/>
            <a:ext cx="4863124" cy="4603195"/>
          </a:xfrm>
        </p:spPr>
        <p:txBody>
          <a:bodyPr>
            <a:normAutofit lnSpcReduction="10000"/>
          </a:bodyPr>
          <a:lstStyle/>
          <a:p>
            <a:r>
              <a:rPr lang="en-IE" altLang="en-US" sz="2400" dirty="0"/>
              <a:t>Wet rot usually occurs outdoors, and it rots fence posts, window frames, logs, doors etc.</a:t>
            </a:r>
          </a:p>
          <a:p>
            <a:r>
              <a:rPr lang="en-IE" altLang="en-US" sz="2400" dirty="0"/>
              <a:t>The affected wood becomes very moist and slimy. A white residue is sometimes present.</a:t>
            </a:r>
          </a:p>
          <a:p>
            <a:r>
              <a:rPr lang="en-IE" altLang="en-US" sz="2400" dirty="0"/>
              <a:t>Internally there is a damp musty smell.</a:t>
            </a:r>
          </a:p>
          <a:p>
            <a:r>
              <a:rPr lang="en-IE" altLang="en-US" sz="2400" dirty="0"/>
              <a:t>Timber can be soft and spongy. </a:t>
            </a:r>
          </a:p>
          <a:p>
            <a:r>
              <a:rPr lang="en-IE" altLang="en-US" sz="2400" dirty="0"/>
              <a:t>Darkened timber.</a:t>
            </a:r>
          </a:p>
          <a:p>
            <a:r>
              <a:rPr lang="en-IE" altLang="en-US" sz="2400" dirty="0"/>
              <a:t>Paint or varnish flakes off.</a:t>
            </a: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89ACD-7FA0-40E1-A227-7662A55A0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24" y="1381125"/>
            <a:ext cx="6041516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B67A4-00D5-452F-99CB-8A2E67E5CDF5}"/>
              </a:ext>
            </a:extLst>
          </p:cNvPr>
          <p:cNvSpPr txBox="1"/>
          <p:nvPr/>
        </p:nvSpPr>
        <p:spPr>
          <a:xfrm>
            <a:off x="5880847" y="5614988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courtesy of </a:t>
            </a:r>
            <a:r>
              <a:rPr lang="en-GB" dirty="0">
                <a:hlinkClick r:id="rId3"/>
              </a:rPr>
              <a:t>Aquacraftltd. </a:t>
            </a:r>
            <a:endParaRPr lang="en-I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EA5D2C-8520-4B10-9B54-04E9A7B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C1D533-E6AA-4CF8-9329-B771C0B0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BB07-9121-43BE-90B0-4F937BFAE91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F17D61-7E99-4F95-A54D-32C0C95F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15591"/>
          </a:xfrm>
        </p:spPr>
        <p:txBody>
          <a:bodyPr/>
          <a:lstStyle/>
          <a:p>
            <a:r>
              <a:rPr lang="en-IE" altLang="en-US" dirty="0"/>
              <a:t>Wet Rot (</a:t>
            </a:r>
            <a:r>
              <a:rPr lang="en-IE" b="0" i="0" dirty="0">
                <a:effectLst/>
                <a:latin typeface="Didact Gothic"/>
              </a:rPr>
              <a:t>Coniophora </a:t>
            </a:r>
            <a:r>
              <a:rPr lang="en-IE" b="0" i="0" dirty="0" err="1">
                <a:effectLst/>
                <a:latin typeface="Didact Gothic"/>
              </a:rPr>
              <a:t>puteana</a:t>
            </a:r>
            <a:r>
              <a:rPr lang="en-IE" altLang="en-US" dirty="0"/>
              <a:t>)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74D81A-85CA-4C49-A66D-2F10BF946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4941" y="5482570"/>
            <a:ext cx="5468470" cy="774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altLang="en-US" sz="2400" dirty="0"/>
              <a:t>Wet rot under shower </a:t>
            </a:r>
          </a:p>
          <a:p>
            <a:pPr marL="0" indent="0">
              <a:buNone/>
            </a:pPr>
            <a:r>
              <a:rPr lang="en-IE" altLang="en-US" sz="2400" dirty="0"/>
              <a:t>Image courtesy of </a:t>
            </a:r>
            <a:r>
              <a:rPr lang="en-IE" altLang="en-US" sz="2400" dirty="0">
                <a:hlinkClick r:id="rId2"/>
              </a:rPr>
              <a:t>Room H20</a:t>
            </a:r>
            <a:endParaRPr lang="en-US" alt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85654-3EB4-490D-90F9-D61F6B25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090779"/>
            <a:ext cx="5526740" cy="2495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89242-C125-4B1F-A3DB-7A0A8D24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41" y="2772695"/>
            <a:ext cx="5276362" cy="2696016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9D73941-26E2-4975-B763-CC5D84364A48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3830662"/>
            <a:ext cx="2227729" cy="2025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Wet</a:t>
            </a:r>
            <a:r>
              <a:rPr lang="en-IE" altLang="en-US" sz="2400" dirty="0"/>
              <a:t> rot soffit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E" altLang="en-US" sz="2400" dirty="0"/>
              <a:t>Wet rot around taps and sink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91F83-386C-44CE-B661-734D6694F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96" y="3595945"/>
            <a:ext cx="2931877" cy="2495103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B64A50C-809B-4CC5-BC10-5B96F542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EF8CCD-1CEE-439D-B98B-5A06248B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0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425D2-0AB0-48B5-8F00-B065903CA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Wet rot usually affects very wet timber and can cause decay in surrounding material like plaster, grout and sealants, wallpaper and carpet. </a:t>
            </a:r>
            <a:endParaRPr lang="en-IE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E73DD-E613-4742-AF51-DFF680E8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094893"/>
            <a:ext cx="10972800" cy="3031272"/>
          </a:xfrm>
        </p:spPr>
        <p:txBody>
          <a:bodyPr>
            <a:normAutofit/>
          </a:bodyPr>
          <a:lstStyle/>
          <a:p>
            <a:r>
              <a:rPr lang="en-GB" sz="2400" dirty="0"/>
              <a:t>What situations can cause wet rot?</a:t>
            </a:r>
          </a:p>
          <a:p>
            <a:r>
              <a:rPr lang="en-GB" sz="2400" dirty="0"/>
              <a:t>Leaking gutters and pipes.</a:t>
            </a:r>
          </a:p>
          <a:p>
            <a:r>
              <a:rPr lang="en-GB" sz="2400" dirty="0"/>
              <a:t>Condensation.</a:t>
            </a:r>
          </a:p>
          <a:p>
            <a:r>
              <a:rPr lang="en-GB" sz="2400" dirty="0"/>
              <a:t>Leaking plumbing, baths or showers.</a:t>
            </a:r>
          </a:p>
          <a:p>
            <a:r>
              <a:rPr lang="en-GB" sz="2400" dirty="0"/>
              <a:t>Penetrating damp. </a:t>
            </a:r>
            <a:endParaRPr lang="en-IE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469E-78FE-40E8-B2FF-701A32E3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Jennifer Byrne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DCDA-C317-4BCB-8ABC-57AB4C18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BB07-9121-43BE-90B0-4F937BFAE91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207CB2-580A-4E7C-BCF8-81CFA859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IE" altLang="en-US" dirty="0"/>
              <a:t>Wet Rot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F34F7-EE50-4865-907F-C4E6B214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52" y="2912331"/>
            <a:ext cx="4853539" cy="3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1b0b62d-7ad6-4344-a448-0459f7704751"/>
</p:tagLst>
</file>

<file path=ppt/theme/theme1.xml><?xml version="1.0" encoding="utf-8"?>
<a:theme xmlns:a="http://schemas.openxmlformats.org/drawingml/2006/main" name="GradientVTI">
  <a:themeElements>
    <a:clrScheme name="Facet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733</Words>
  <Application>Microsoft Office PowerPoint</Application>
  <PresentationFormat>Widescreen</PresentationFormat>
  <Paragraphs>136</Paragraphs>
  <Slides>20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Didact Gothic</vt:lpstr>
      <vt:lpstr>Univers</vt:lpstr>
      <vt:lpstr>GradientVTI</vt:lpstr>
      <vt:lpstr>Bitmap Image</vt:lpstr>
      <vt:lpstr>Timber Decay </vt:lpstr>
      <vt:lpstr>Decay</vt:lpstr>
      <vt:lpstr>Fungal Attack</vt:lpstr>
      <vt:lpstr>Fungal Attack</vt:lpstr>
      <vt:lpstr>Fungal Attack</vt:lpstr>
      <vt:lpstr>How to Identify and Treat Wet and Dry Rot. </vt:lpstr>
      <vt:lpstr>Wet Rot (Coniophora puteana)</vt:lpstr>
      <vt:lpstr>Wet Rot (Coniophora puteana)</vt:lpstr>
      <vt:lpstr>Wet Rot</vt:lpstr>
      <vt:lpstr>PowerPoint Presentation</vt:lpstr>
      <vt:lpstr>Dry Rot (Serpula lacrymans)</vt:lpstr>
      <vt:lpstr>Dry Rot (Serpula lacrymans)</vt:lpstr>
      <vt:lpstr>Dry Rot</vt:lpstr>
      <vt:lpstr>Dry Rot</vt:lpstr>
      <vt:lpstr>Dry Rot</vt:lpstr>
      <vt:lpstr>Dry Rot</vt:lpstr>
      <vt:lpstr>How to Identify Wet Rot or Dry Rot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Pests</dc:title>
  <dc:creator>Jennifer Byrne</dc:creator>
  <cp:lastModifiedBy>Jennifer Byrne</cp:lastModifiedBy>
  <cp:revision>18</cp:revision>
  <dcterms:created xsi:type="dcterms:W3CDTF">2022-02-01T18:38:32Z</dcterms:created>
  <dcterms:modified xsi:type="dcterms:W3CDTF">2026-05-15T13:30:58Z</dcterms:modified>
</cp:coreProperties>
</file>