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5"/>
  </p:notesMasterIdLst>
  <p:sldIdLst>
    <p:sldId id="256" r:id="rId2"/>
    <p:sldId id="401" r:id="rId3"/>
    <p:sldId id="470" r:id="rId4"/>
    <p:sldId id="471" r:id="rId5"/>
    <p:sldId id="402" r:id="rId6"/>
    <p:sldId id="473" r:id="rId7"/>
    <p:sldId id="403" r:id="rId8"/>
    <p:sldId id="404" r:id="rId9"/>
    <p:sldId id="405" r:id="rId10"/>
    <p:sldId id="406" r:id="rId11"/>
    <p:sldId id="407" r:id="rId12"/>
    <p:sldId id="408" r:id="rId13"/>
    <p:sldId id="478" r:id="rId14"/>
    <p:sldId id="409" r:id="rId15"/>
    <p:sldId id="475" r:id="rId16"/>
    <p:sldId id="429" r:id="rId17"/>
    <p:sldId id="434" r:id="rId18"/>
    <p:sldId id="477" r:id="rId19"/>
    <p:sldId id="430" r:id="rId20"/>
    <p:sldId id="476" r:id="rId21"/>
    <p:sldId id="435" r:id="rId22"/>
    <p:sldId id="440" r:id="rId23"/>
    <p:sldId id="441" r:id="rId24"/>
    <p:sldId id="442" r:id="rId25"/>
    <p:sldId id="438" r:id="rId26"/>
    <p:sldId id="439" r:id="rId27"/>
    <p:sldId id="437" r:id="rId28"/>
    <p:sldId id="436" r:id="rId29"/>
    <p:sldId id="410" r:id="rId30"/>
    <p:sldId id="479" r:id="rId31"/>
    <p:sldId id="399" r:id="rId32"/>
    <p:sldId id="474" r:id="rId33"/>
    <p:sldId id="40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4FA75C-0D17-46D1-A076-1FE5A8965229}" v="2" dt="2022-02-17T19:23:26.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83" autoAdjust="0"/>
    <p:restoredTop sz="94660"/>
  </p:normalViewPr>
  <p:slideViewPr>
    <p:cSldViewPr snapToGrid="0">
      <p:cViewPr varScale="1">
        <p:scale>
          <a:sx n="84" d="100"/>
          <a:sy n="84" d="100"/>
        </p:scale>
        <p:origin x="108"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Byrne" userId="381dc5fa-84c5-4cf8-8380-06e0e220504b" providerId="ADAL" clId="{5A4FA75C-0D17-46D1-A076-1FE5A8965229}"/>
    <pc:docChg chg="custSel modSld">
      <pc:chgData name="Jennifer Byrne" userId="381dc5fa-84c5-4cf8-8380-06e0e220504b" providerId="ADAL" clId="{5A4FA75C-0D17-46D1-A076-1FE5A8965229}" dt="2022-02-17T19:23:32.547" v="3" actId="1076"/>
      <pc:docMkLst>
        <pc:docMk/>
      </pc:docMkLst>
      <pc:sldChg chg="addSp delSp modSp mod">
        <pc:chgData name="Jennifer Byrne" userId="381dc5fa-84c5-4cf8-8380-06e0e220504b" providerId="ADAL" clId="{5A4FA75C-0D17-46D1-A076-1FE5A8965229}" dt="2022-02-17T19:23:32.547" v="3" actId="1076"/>
        <pc:sldMkLst>
          <pc:docMk/>
          <pc:sldMk cId="2533047608" sldId="400"/>
        </pc:sldMkLst>
        <pc:picChg chg="add mod">
          <ac:chgData name="Jennifer Byrne" userId="381dc5fa-84c5-4cf8-8380-06e0e220504b" providerId="ADAL" clId="{5A4FA75C-0D17-46D1-A076-1FE5A8965229}" dt="2022-02-17T19:23:32.547" v="3" actId="1076"/>
          <ac:picMkLst>
            <pc:docMk/>
            <pc:sldMk cId="2533047608" sldId="400"/>
            <ac:picMk id="4" creationId="{C54DD4F4-01ED-4476-9CBC-971AB651E19E}"/>
          </ac:picMkLst>
        </pc:picChg>
        <pc:picChg chg="del">
          <ac:chgData name="Jennifer Byrne" userId="381dc5fa-84c5-4cf8-8380-06e0e220504b" providerId="ADAL" clId="{5A4FA75C-0D17-46D1-A076-1FE5A8965229}" dt="2022-02-17T19:23:13.220" v="0" actId="478"/>
          <ac:picMkLst>
            <pc:docMk/>
            <pc:sldMk cId="2533047608" sldId="400"/>
            <ac:picMk id="9" creationId="{FE1A5C71-8D84-4309-986E-706B603AEF2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5B665-70CB-4CF6-AE0C-66F4434B7E6D}" type="datetimeFigureOut">
              <a:rPr lang="en-IE" smtClean="0"/>
              <a:t>03/02/2023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0261AC-B0E5-4043-ADFF-FD2168EC1A3C}" type="slidenum">
              <a:rPr lang="en-IE" smtClean="0"/>
              <a:t>‹#›</a:t>
            </a:fld>
            <a:endParaRPr lang="en-IE"/>
          </a:p>
        </p:txBody>
      </p:sp>
    </p:spTree>
    <p:extLst>
      <p:ext uri="{BB962C8B-B14F-4D97-AF65-F5344CB8AC3E}">
        <p14:creationId xmlns:p14="http://schemas.microsoft.com/office/powerpoint/2010/main" val="291782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E985B6F2-FE98-42F1-B35F-05B36B2F0297}" type="datetime1">
              <a:rPr lang="en-US" smtClean="0"/>
              <a:t>2/3/2023</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r>
              <a:rPr lang="en-US"/>
              <a:t>Jennifer Byrne 2023</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397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911641C9-9901-47B9-A93A-12D5CA42B61A}" type="datetime1">
              <a:rPr lang="en-US" smtClean="0"/>
              <a:t>2/3/2023</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r>
              <a:rPr lang="en-US"/>
              <a:t>Jennifer Byrne 2023</a:t>
            </a:r>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09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9C4FA765-0455-49BB-A2F1-1951C8364A14}" type="datetime1">
              <a:rPr lang="en-US" smtClean="0"/>
              <a:t>2/3/2023</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r>
              <a:rPr lang="en-US"/>
              <a:t>Jennifer Byrne 2023</a:t>
            </a:r>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648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4E5C6F17-FCAE-4AB2-A17C-E8263FB70BA6}" type="datetime1">
              <a:rPr lang="en-US" smtClean="0"/>
              <a:t>2/3/2023</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r>
              <a:rPr lang="en-US"/>
              <a:t>Jennifer Byrne 2023</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84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58D95616-B0BB-4B40-8137-98F85C0CACC8}" type="datetime1">
              <a:rPr lang="en-US" smtClean="0"/>
              <a:t>2/3/2023</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r>
              <a:rPr lang="en-US"/>
              <a:t>Jennifer Byrne 2023</a:t>
            </a:r>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7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42C5B39B-499E-434C-8DC1-41E3BCCA3937}" type="datetime1">
              <a:rPr lang="en-US" smtClean="0"/>
              <a:t>2/3/2023</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r>
              <a:rPr lang="en-US"/>
              <a:t>Jennifer Byrne 2023</a:t>
            </a:r>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773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00CA9A73-0611-4561-83F1-BDC5AB73C82E}" type="datetime1">
              <a:rPr lang="en-US" smtClean="0"/>
              <a:t>2/3/2023</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r>
              <a:rPr lang="en-US"/>
              <a:t>Jennifer Byrne 2023</a:t>
            </a:r>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513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9F3644D-C54C-4BEE-BA28-97FD00EFFAB0}" type="datetime1">
              <a:rPr lang="en-US" smtClean="0"/>
              <a:t>2/3/2023</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a:t>Jennifer Byrne 2023</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94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D1C0EDD2-E355-42C1-9F64-92C35EB43CB3}" type="datetime1">
              <a:rPr lang="en-US" smtClean="0"/>
              <a:t>2/3/2023</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a:t>Jennifer Byrne 2023</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10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C0610E81-0A9B-4E94-819B-066878037081}" type="datetime1">
              <a:rPr lang="en-US" smtClean="0"/>
              <a:t>2/3/2023</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a:t>Jennifer Byrne 2023</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00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836F123-2025-4D07-AEC0-549CFC5CBB70}" type="datetime1">
              <a:rPr lang="en-US" smtClean="0"/>
              <a:t>2/3/2023</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a:t>Jennifer Byrne 2023</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22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gs>
            <a:gs pos="74000">
              <a:schemeClr val="bg1">
                <a:lumMod val="85000"/>
              </a:schemeClr>
            </a:gs>
            <a:gs pos="83000">
              <a:schemeClr val="bg1">
                <a:lumMod val="85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881AA81E-E0C9-4516-BE2F-91FC7B464997}" type="datetime1">
              <a:rPr lang="en-US" smtClean="0"/>
              <a:t>2/3/2023</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a:t>Jennifer Byrne 2023</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85407764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700" r:id="rId7"/>
    <p:sldLayoutId id="2147483696" r:id="rId8"/>
    <p:sldLayoutId id="2147483697" r:id="rId9"/>
    <p:sldLayoutId id="2147483698" r:id="rId10"/>
    <p:sldLayoutId id="214748369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laver.co.uk/products/timber-treatment-services/" TargetMode="External"/><Relationship Id="rId2" Type="http://schemas.openxmlformats.org/officeDocument/2006/relationships/slideLayout" Target="../slideLayouts/slideLayout2.xml"/><Relationship Id="rId1" Type="http://schemas.openxmlformats.org/officeDocument/2006/relationships/video" Target="https://www.youtube.com/embed/Ed582Y2_pjk?feature=oembed" TargetMode="External"/><Relationship Id="rId5" Type="http://schemas.openxmlformats.org/officeDocument/2006/relationships/image" Target="../media/image5.jpeg"/><Relationship Id="rId4" Type="http://schemas.openxmlformats.org/officeDocument/2006/relationships/hyperlink" Target="https://youtu.be/Ed582Y2_pjk"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treatedwood.com/learn/how-wood-is-treated" TargetMode="External"/><Relationship Id="rId2" Type="http://schemas.openxmlformats.org/officeDocument/2006/relationships/slideLayout" Target="../slideLayouts/slideLayout6.xml"/><Relationship Id="rId1" Type="http://schemas.openxmlformats.org/officeDocument/2006/relationships/video" Target="https://www.youtube.com/embed/1CqIKYWPpdY?feature=oembed" TargetMode="External"/><Relationship Id="rId5" Type="http://schemas.openxmlformats.org/officeDocument/2006/relationships/image" Target="../media/image21.jpeg"/><Relationship Id="rId4" Type="http://schemas.openxmlformats.org/officeDocument/2006/relationships/hyperlink" Target="https://youtu.be/1CqIKYWPpdY"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O8TbbRK4MDs" TargetMode="External"/><Relationship Id="rId2" Type="http://schemas.openxmlformats.org/officeDocument/2006/relationships/slideLayout" Target="../slideLayouts/slideLayout2.xml"/><Relationship Id="rId1" Type="http://schemas.openxmlformats.org/officeDocument/2006/relationships/video" Target="https://www.youtube.com/embed/O8TbbRK4MDs?feature=oembed" TargetMode="Externa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lawsonshop.co.uk/garden-paint/barrentine-creocote-creosote-substitute/" TargetMode="External"/><Relationship Id="rId2" Type="http://schemas.openxmlformats.org/officeDocument/2006/relationships/hyperlink" Target="https://ec.europa.eu/commission/presscorner/detail/en/IP_11_925" TargetMode="External"/><Relationship Id="rId1" Type="http://schemas.openxmlformats.org/officeDocument/2006/relationships/slideLayout" Target="../slideLayouts/slideLayout2.xml"/><Relationship Id="rId6" Type="http://schemas.openxmlformats.org/officeDocument/2006/relationships/hyperlink" Target="https://www.independent.ie/business/farming/news/farming-news/popular-timber-preservative-creosote-to-be-off-irish-shelves-by-new-year-42155790.html" TargetMode="External"/><Relationship Id="rId5" Type="http://schemas.openxmlformats.org/officeDocument/2006/relationships/hyperlink" Target="https://www.farmersjournal.ie/end-of-the-road-for-creosote-as-eu-bans-use-in-agriculture-729902" TargetMode="External"/><Relationship Id="rId4" Type="http://schemas.openxmlformats.org/officeDocument/2006/relationships/hyperlink" Target="https://www.coopsuperstores.ie/Diy--Decor/Exterior-Paint/Exterior-Woodcare/Creosote-Substitute-4l-Golden-061361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descr="Abstract render of glass nodes and mesh">
            <a:extLst>
              <a:ext uri="{FF2B5EF4-FFF2-40B4-BE49-F238E27FC236}">
                <a16:creationId xmlns:a16="http://schemas.microsoft.com/office/drawing/2014/main" id="{F9439687-49EE-4504-8687-A6D1597391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736AAA8-9FDE-497B-8064-F9DA33683508}"/>
              </a:ext>
            </a:extLst>
          </p:cNvPr>
          <p:cNvSpPr>
            <a:spLocks noGrp="1"/>
          </p:cNvSpPr>
          <p:nvPr>
            <p:ph type="ctrTitle"/>
          </p:nvPr>
        </p:nvSpPr>
        <p:spPr>
          <a:xfrm>
            <a:off x="477980" y="1122362"/>
            <a:ext cx="5618019" cy="2802219"/>
          </a:xfrm>
        </p:spPr>
        <p:txBody>
          <a:bodyPr anchor="b">
            <a:normAutofit/>
          </a:bodyPr>
          <a:lstStyle/>
          <a:p>
            <a:r>
              <a:rPr lang="en-GB" sz="5000" dirty="0">
                <a:solidFill>
                  <a:srgbClr val="00B050"/>
                </a:solidFill>
              </a:rPr>
              <a:t>Timber Preservation  </a:t>
            </a:r>
            <a:endParaRPr lang="en-IE" sz="5000" dirty="0">
              <a:solidFill>
                <a:srgbClr val="00B050"/>
              </a:solidFill>
            </a:endParaRPr>
          </a:p>
        </p:txBody>
      </p:sp>
      <p:sp>
        <p:nvSpPr>
          <p:cNvPr id="3" name="Subtitle 2">
            <a:extLst>
              <a:ext uri="{FF2B5EF4-FFF2-40B4-BE49-F238E27FC236}">
                <a16:creationId xmlns:a16="http://schemas.microsoft.com/office/drawing/2014/main" id="{54FE7DF1-D39A-4460-AD99-B87AB2A5DB76}"/>
              </a:ext>
            </a:extLst>
          </p:cNvPr>
          <p:cNvSpPr>
            <a:spLocks noGrp="1"/>
          </p:cNvSpPr>
          <p:nvPr>
            <p:ph type="subTitle" idx="1"/>
          </p:nvPr>
        </p:nvSpPr>
        <p:spPr>
          <a:xfrm>
            <a:off x="477980" y="4065146"/>
            <a:ext cx="4023359" cy="1208141"/>
          </a:xfrm>
        </p:spPr>
        <p:txBody>
          <a:bodyPr>
            <a:normAutofit/>
          </a:bodyPr>
          <a:lstStyle/>
          <a:p>
            <a:r>
              <a:rPr lang="en-GB" dirty="0">
                <a:solidFill>
                  <a:srgbClr val="00B050"/>
                </a:solidFill>
              </a:rPr>
              <a:t>WMF PH 6</a:t>
            </a:r>
            <a:endParaRPr lang="en-IE" dirty="0">
              <a:solidFill>
                <a:srgbClr val="00B050"/>
              </a:solidFill>
            </a:endParaRPr>
          </a:p>
        </p:txBody>
      </p:sp>
      <p:sp>
        <p:nvSpPr>
          <p:cNvPr id="5" name="Footer Placeholder 4">
            <a:extLst>
              <a:ext uri="{FF2B5EF4-FFF2-40B4-BE49-F238E27FC236}">
                <a16:creationId xmlns:a16="http://schemas.microsoft.com/office/drawing/2014/main" id="{E3CBEEA7-B2B6-46DE-8B43-09DC8014DBA1}"/>
              </a:ext>
            </a:extLst>
          </p:cNvPr>
          <p:cNvSpPr>
            <a:spLocks noGrp="1"/>
          </p:cNvSpPr>
          <p:nvPr>
            <p:ph type="ftr" sz="quarter" idx="11"/>
          </p:nvPr>
        </p:nvSpPr>
        <p:spPr>
          <a:xfrm>
            <a:off x="1692321" y="6356350"/>
            <a:ext cx="2809017" cy="365125"/>
          </a:xfrm>
        </p:spPr>
        <p:txBody>
          <a:bodyPr>
            <a:normAutofit/>
          </a:bodyPr>
          <a:lstStyle/>
          <a:p>
            <a:pPr algn="r">
              <a:spcAft>
                <a:spcPts val="600"/>
              </a:spcAft>
            </a:pPr>
            <a:r>
              <a:rPr lang="en-US">
                <a:solidFill>
                  <a:schemeClr val="tx1"/>
                </a:solidFill>
              </a:rPr>
              <a:t>Jennifer Byrne 2023</a:t>
            </a:r>
          </a:p>
        </p:txBody>
      </p:sp>
      <p:sp>
        <p:nvSpPr>
          <p:cNvPr id="6" name="Slide Number Placeholder 5">
            <a:extLst>
              <a:ext uri="{FF2B5EF4-FFF2-40B4-BE49-F238E27FC236}">
                <a16:creationId xmlns:a16="http://schemas.microsoft.com/office/drawing/2014/main" id="{DE39D36F-1EEE-47C6-B40F-BFD0EDC729EC}"/>
              </a:ext>
            </a:extLst>
          </p:cNvPr>
          <p:cNvSpPr>
            <a:spLocks noGrp="1"/>
          </p:cNvSpPr>
          <p:nvPr>
            <p:ph type="sldNum" sz="quarter" idx="12"/>
          </p:nvPr>
        </p:nvSpPr>
        <p:spPr>
          <a:xfrm>
            <a:off x="8970819" y="6356350"/>
            <a:ext cx="2743200" cy="365125"/>
          </a:xfrm>
        </p:spPr>
        <p:txBody>
          <a:bodyPr>
            <a:normAutofit/>
          </a:bodyPr>
          <a:lstStyle/>
          <a:p>
            <a:pPr>
              <a:spcAft>
                <a:spcPts val="600"/>
              </a:spcAft>
            </a:pPr>
            <a:fld id="{27CE633F-9882-4A5C-83A2-1109D0C73261}" type="slidenum">
              <a:rPr lang="en-US">
                <a:solidFill>
                  <a:schemeClr val="tx1"/>
                </a:solidFill>
              </a:rPr>
              <a:pPr>
                <a:spcAft>
                  <a:spcPts val="600"/>
                </a:spcAft>
              </a:pPr>
              <a:t>1</a:t>
            </a:fld>
            <a:endParaRPr lang="en-US">
              <a:solidFill>
                <a:schemeClr val="tx1"/>
              </a:solidFill>
            </a:endParaRPr>
          </a:p>
        </p:txBody>
      </p:sp>
    </p:spTree>
    <p:extLst>
      <p:ext uri="{BB962C8B-B14F-4D97-AF65-F5344CB8AC3E}">
        <p14:creationId xmlns:p14="http://schemas.microsoft.com/office/powerpoint/2010/main" val="401438433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E93BE9AB-CB1D-48EB-B68A-14A27EBFF330}"/>
              </a:ext>
            </a:extLst>
          </p:cNvPr>
          <p:cNvSpPr>
            <a:spLocks noGrp="1" noChangeArrowheads="1"/>
          </p:cNvSpPr>
          <p:nvPr>
            <p:ph type="title"/>
          </p:nvPr>
        </p:nvSpPr>
        <p:spPr>
          <a:xfrm>
            <a:off x="1981200" y="188914"/>
            <a:ext cx="8229600" cy="936625"/>
          </a:xfrm>
          <a:noFill/>
        </p:spPr>
        <p:txBody>
          <a:bodyPr/>
          <a:lstStyle/>
          <a:p>
            <a:r>
              <a:rPr lang="en-US" altLang="en-US"/>
              <a:t>Non-pressure treatments</a:t>
            </a:r>
          </a:p>
        </p:txBody>
      </p:sp>
      <p:sp>
        <p:nvSpPr>
          <p:cNvPr id="28674" name="Rectangle 2">
            <a:extLst>
              <a:ext uri="{FF2B5EF4-FFF2-40B4-BE49-F238E27FC236}">
                <a16:creationId xmlns:a16="http://schemas.microsoft.com/office/drawing/2014/main" id="{48FBD3ED-41B3-4F2D-8CCE-E2EF306CCDFB}"/>
              </a:ext>
            </a:extLst>
          </p:cNvPr>
          <p:cNvSpPr>
            <a:spLocks noGrp="1" noChangeArrowheads="1"/>
          </p:cNvSpPr>
          <p:nvPr>
            <p:ph idx="1"/>
          </p:nvPr>
        </p:nvSpPr>
        <p:spPr>
          <a:xfrm>
            <a:off x="829733" y="1125539"/>
            <a:ext cx="10684934" cy="4713287"/>
          </a:xfrm>
        </p:spPr>
        <p:txBody>
          <a:bodyPr/>
          <a:lstStyle/>
          <a:p>
            <a:pPr>
              <a:buFontTx/>
              <a:buNone/>
            </a:pPr>
            <a:r>
              <a:rPr lang="en-US" altLang="en-US" b="1" dirty="0"/>
              <a:t>Brushing</a:t>
            </a:r>
          </a:p>
          <a:p>
            <a:pPr>
              <a:buFontTx/>
              <a:buNone/>
            </a:pPr>
            <a:r>
              <a:rPr lang="en-US" altLang="en-US" dirty="0"/>
              <a:t>	</a:t>
            </a:r>
            <a:r>
              <a:rPr lang="en-US" altLang="en-US" sz="2400" dirty="0"/>
              <a:t>In this method the preservative is brushed on. It can be used for all types, but the effect is very limited as only a surface coating is achieved (very little penetration of the preservative into the timber).</a:t>
            </a:r>
          </a:p>
          <a:p>
            <a:pPr>
              <a:buFontTx/>
              <a:buNone/>
            </a:pPr>
            <a:endParaRPr lang="en-US" altLang="en-US" sz="2400" dirty="0"/>
          </a:p>
          <a:p>
            <a:pPr>
              <a:buFontTx/>
              <a:buNone/>
            </a:pPr>
            <a:r>
              <a:rPr lang="en-US" altLang="en-US" b="1" dirty="0"/>
              <a:t>Spraying</a:t>
            </a:r>
          </a:p>
          <a:p>
            <a:pPr>
              <a:buFontTx/>
              <a:buNone/>
            </a:pPr>
            <a:r>
              <a:rPr lang="en-US" altLang="en-US" dirty="0"/>
              <a:t>	</a:t>
            </a:r>
            <a:r>
              <a:rPr lang="en-US" altLang="en-US" sz="2400" dirty="0"/>
              <a:t>The preservative is sprayed on, but the effect is similar to brushing, that is, little penetration is achieved.</a:t>
            </a:r>
          </a:p>
        </p:txBody>
      </p:sp>
      <p:sp>
        <p:nvSpPr>
          <p:cNvPr id="2" name="Footer Placeholder 1">
            <a:extLst>
              <a:ext uri="{FF2B5EF4-FFF2-40B4-BE49-F238E27FC236}">
                <a16:creationId xmlns:a16="http://schemas.microsoft.com/office/drawing/2014/main" id="{259DAC76-AE41-46D7-AD73-6D0F33C8275B}"/>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D2A1220E-2B17-44B2-A647-23CA1DD7D1B1}"/>
              </a:ext>
            </a:extLst>
          </p:cNvPr>
          <p:cNvSpPr>
            <a:spLocks noGrp="1"/>
          </p:cNvSpPr>
          <p:nvPr>
            <p:ph type="sldNum" sz="quarter" idx="12"/>
          </p:nvPr>
        </p:nvSpPr>
        <p:spPr/>
        <p:txBody>
          <a:bodyPr/>
          <a:lstStyle/>
          <a:p>
            <a:fld id="{27CE633F-9882-4A5C-83A2-1109D0C73261}"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B6682247-4DDC-46F4-8AF8-1A268EAC0648}"/>
              </a:ext>
            </a:extLst>
          </p:cNvPr>
          <p:cNvSpPr>
            <a:spLocks noGrp="1" noChangeArrowheads="1"/>
          </p:cNvSpPr>
          <p:nvPr>
            <p:ph type="title"/>
          </p:nvPr>
        </p:nvSpPr>
        <p:spPr>
          <a:xfrm>
            <a:off x="1981200" y="188914"/>
            <a:ext cx="8229600" cy="936625"/>
          </a:xfrm>
          <a:noFill/>
        </p:spPr>
        <p:txBody>
          <a:bodyPr/>
          <a:lstStyle/>
          <a:p>
            <a:r>
              <a:rPr lang="en-US" altLang="en-US"/>
              <a:t>Non-pressure treatments</a:t>
            </a:r>
          </a:p>
        </p:txBody>
      </p:sp>
      <p:sp>
        <p:nvSpPr>
          <p:cNvPr id="29698" name="Rectangle 2">
            <a:extLst>
              <a:ext uri="{FF2B5EF4-FFF2-40B4-BE49-F238E27FC236}">
                <a16:creationId xmlns:a16="http://schemas.microsoft.com/office/drawing/2014/main" id="{B8C44969-C6AF-4AAD-8547-884F5DB0B0BA}"/>
              </a:ext>
            </a:extLst>
          </p:cNvPr>
          <p:cNvSpPr>
            <a:spLocks noGrp="1" noChangeArrowheads="1"/>
          </p:cNvSpPr>
          <p:nvPr>
            <p:ph idx="1"/>
          </p:nvPr>
        </p:nvSpPr>
        <p:spPr>
          <a:xfrm>
            <a:off x="694266" y="1196976"/>
            <a:ext cx="10786533" cy="5256213"/>
          </a:xfrm>
        </p:spPr>
        <p:txBody>
          <a:bodyPr>
            <a:normAutofit/>
          </a:bodyPr>
          <a:lstStyle/>
          <a:p>
            <a:pPr>
              <a:lnSpc>
                <a:spcPct val="80000"/>
              </a:lnSpc>
              <a:buFontTx/>
              <a:buNone/>
            </a:pPr>
            <a:r>
              <a:rPr lang="en-US" altLang="en-US" b="1" dirty="0"/>
              <a:t>Dipping</a:t>
            </a:r>
          </a:p>
          <a:p>
            <a:pPr>
              <a:lnSpc>
                <a:spcPct val="80000"/>
              </a:lnSpc>
              <a:buFontTx/>
              <a:buNone/>
            </a:pPr>
            <a:r>
              <a:rPr lang="en-US" altLang="en-US" sz="2400" dirty="0"/>
              <a:t>   In this method the timber is immersed in a container full of preservative. After a certain length of time the timber is taken out and allowed to drain. The depth of penetration depends upon the length of time that the timber is immersed. Although better than brushing or spraying, penetration may still be very limited.</a:t>
            </a:r>
          </a:p>
          <a:p>
            <a:pPr>
              <a:lnSpc>
                <a:spcPct val="80000"/>
              </a:lnSpc>
              <a:buFontTx/>
              <a:buNone/>
            </a:pPr>
            <a:endParaRPr lang="en-US" altLang="en-US" sz="1000" dirty="0"/>
          </a:p>
          <a:p>
            <a:pPr>
              <a:lnSpc>
                <a:spcPct val="80000"/>
              </a:lnSpc>
              <a:buFontTx/>
              <a:buNone/>
            </a:pPr>
            <a:r>
              <a:rPr lang="en-US" altLang="en-US" b="1" dirty="0"/>
              <a:t>Steeping</a:t>
            </a:r>
          </a:p>
          <a:p>
            <a:pPr>
              <a:lnSpc>
                <a:spcPct val="80000"/>
              </a:lnSpc>
              <a:buFontTx/>
              <a:buNone/>
            </a:pPr>
            <a:r>
              <a:rPr lang="en-US" altLang="en-US" sz="2400" dirty="0"/>
              <a:t>	This is known as the hot and cold method. The timber is immersed in large tanks containing the preservative. The preservative is then heated for about two hours, the heat is then removed, and the preservative allowed to cool. As the preservative is heated, the air in the cells of the timber expands and escapes as bubbles to the surface. On cooling the preservative is sucked into the spaces left by the air. Fairly good penetration can be achieved, making this by far the best non-pressure method.</a:t>
            </a:r>
          </a:p>
        </p:txBody>
      </p:sp>
      <p:sp>
        <p:nvSpPr>
          <p:cNvPr id="2" name="Footer Placeholder 1">
            <a:extLst>
              <a:ext uri="{FF2B5EF4-FFF2-40B4-BE49-F238E27FC236}">
                <a16:creationId xmlns:a16="http://schemas.microsoft.com/office/drawing/2014/main" id="{CA473D6E-E35A-46B0-B601-C4C05C3DA156}"/>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0ADAF4C7-7EDA-4290-942E-7221F6E3094C}"/>
              </a:ext>
            </a:extLst>
          </p:cNvPr>
          <p:cNvSpPr>
            <a:spLocks noGrp="1"/>
          </p:cNvSpPr>
          <p:nvPr>
            <p:ph type="sldNum" sz="quarter" idx="12"/>
          </p:nvPr>
        </p:nvSpPr>
        <p:spPr/>
        <p:txBody>
          <a:bodyPr/>
          <a:lstStyle/>
          <a:p>
            <a:fld id="{27CE633F-9882-4A5C-83A2-1109D0C73261}"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475858D9-67B6-45A5-A66C-A518479593EB}"/>
              </a:ext>
            </a:extLst>
          </p:cNvPr>
          <p:cNvSpPr>
            <a:spLocks noGrp="1" noChangeArrowheads="1"/>
          </p:cNvSpPr>
          <p:nvPr>
            <p:ph type="title"/>
          </p:nvPr>
        </p:nvSpPr>
        <p:spPr>
          <a:xfrm>
            <a:off x="1981200" y="188914"/>
            <a:ext cx="8229600" cy="936625"/>
          </a:xfrm>
          <a:noFill/>
        </p:spPr>
        <p:txBody>
          <a:bodyPr/>
          <a:lstStyle/>
          <a:p>
            <a:r>
              <a:rPr lang="en-US" altLang="en-US"/>
              <a:t>Pressure treatments</a:t>
            </a:r>
          </a:p>
        </p:txBody>
      </p:sp>
      <p:sp>
        <p:nvSpPr>
          <p:cNvPr id="30722" name="Rectangle 2">
            <a:extLst>
              <a:ext uri="{FF2B5EF4-FFF2-40B4-BE49-F238E27FC236}">
                <a16:creationId xmlns:a16="http://schemas.microsoft.com/office/drawing/2014/main" id="{0620D023-EB79-4832-8086-0B9AEA7D60C3}"/>
              </a:ext>
            </a:extLst>
          </p:cNvPr>
          <p:cNvSpPr>
            <a:spLocks noGrp="1" noChangeArrowheads="1"/>
          </p:cNvSpPr>
          <p:nvPr>
            <p:ph idx="1"/>
          </p:nvPr>
        </p:nvSpPr>
        <p:spPr>
          <a:xfrm>
            <a:off x="838200" y="1268414"/>
            <a:ext cx="10515600" cy="5087936"/>
          </a:xfrm>
        </p:spPr>
        <p:txBody>
          <a:bodyPr>
            <a:normAutofit/>
          </a:bodyPr>
          <a:lstStyle/>
          <a:p>
            <a:pPr>
              <a:lnSpc>
                <a:spcPct val="80000"/>
              </a:lnSpc>
            </a:pPr>
            <a:r>
              <a:rPr lang="en-US" altLang="en-US" sz="2400" dirty="0"/>
              <a:t>What is </a:t>
            </a:r>
            <a:r>
              <a:rPr lang="en-US" altLang="en-US" sz="2400" dirty="0">
                <a:solidFill>
                  <a:schemeClr val="accent6">
                    <a:lumMod val="75000"/>
                  </a:schemeClr>
                </a:solidFill>
                <a:hlinkClick r:id="rId3">
                  <a:extLst>
                    <a:ext uri="{A12FA001-AC4F-418D-AE19-62706E023703}">
                      <ahyp:hlinkClr xmlns:ahyp="http://schemas.microsoft.com/office/drawing/2018/hyperlinkcolor" val="tx"/>
                    </a:ext>
                  </a:extLst>
                </a:hlinkClick>
              </a:rPr>
              <a:t>Pressure Treatment Timber</a:t>
            </a:r>
            <a:r>
              <a:rPr lang="en-US" altLang="en-US" sz="2400" dirty="0">
                <a:solidFill>
                  <a:schemeClr val="accent6">
                    <a:lumMod val="75000"/>
                  </a:schemeClr>
                </a:solidFill>
              </a:rPr>
              <a:t>?</a:t>
            </a:r>
          </a:p>
          <a:p>
            <a:pPr>
              <a:lnSpc>
                <a:spcPct val="80000"/>
              </a:lnSpc>
            </a:pPr>
            <a:endParaRPr lang="en-US" altLang="en-US" sz="2400" dirty="0"/>
          </a:p>
          <a:p>
            <a:pPr>
              <a:lnSpc>
                <a:spcPct val="80000"/>
              </a:lnSpc>
            </a:pPr>
            <a:endParaRPr lang="en-US" altLang="en-US" sz="2400" dirty="0"/>
          </a:p>
          <a:p>
            <a:pPr marL="0" indent="0">
              <a:lnSpc>
                <a:spcPct val="80000"/>
              </a:lnSpc>
              <a:buNone/>
            </a:pPr>
            <a:endParaRPr lang="en-US" altLang="en-US" sz="2400" dirty="0"/>
          </a:p>
          <a:p>
            <a:pPr marL="0" indent="0">
              <a:lnSpc>
                <a:spcPct val="80000"/>
              </a:lnSpc>
              <a:buNone/>
            </a:pPr>
            <a:endParaRPr lang="en-US" altLang="en-US" sz="2400" dirty="0"/>
          </a:p>
          <a:p>
            <a:pPr marL="0" indent="0">
              <a:lnSpc>
                <a:spcPct val="80000"/>
              </a:lnSpc>
              <a:buNone/>
            </a:pPr>
            <a:endParaRPr lang="en-US" altLang="en-US" sz="2400" dirty="0"/>
          </a:p>
          <a:p>
            <a:pPr marL="0" indent="0">
              <a:lnSpc>
                <a:spcPct val="80000"/>
              </a:lnSpc>
              <a:buNone/>
            </a:pPr>
            <a:endParaRPr lang="en-US" altLang="en-US" sz="2400" dirty="0"/>
          </a:p>
          <a:p>
            <a:pPr marL="0" indent="0">
              <a:lnSpc>
                <a:spcPct val="80000"/>
              </a:lnSpc>
              <a:buNone/>
            </a:pPr>
            <a:endParaRPr lang="en-US" altLang="en-US" sz="2400" dirty="0"/>
          </a:p>
          <a:p>
            <a:pPr marL="0" indent="0">
              <a:lnSpc>
                <a:spcPct val="80000"/>
              </a:lnSpc>
              <a:buNone/>
            </a:pPr>
            <a:endParaRPr lang="en-US" altLang="en-US" sz="2400" dirty="0"/>
          </a:p>
          <a:p>
            <a:pPr marL="0" indent="0">
              <a:lnSpc>
                <a:spcPct val="80000"/>
              </a:lnSpc>
              <a:buNone/>
            </a:pPr>
            <a:endParaRPr lang="en-US" altLang="en-US" sz="2400" dirty="0"/>
          </a:p>
          <a:p>
            <a:pPr marL="0" indent="0">
              <a:lnSpc>
                <a:spcPct val="80000"/>
              </a:lnSpc>
              <a:buNone/>
            </a:pPr>
            <a:endParaRPr lang="en-US" altLang="en-US" sz="2400" dirty="0"/>
          </a:p>
          <a:p>
            <a:pPr>
              <a:lnSpc>
                <a:spcPct val="80000"/>
              </a:lnSpc>
            </a:pPr>
            <a:r>
              <a:rPr lang="en-US" altLang="en-US" sz="2000" dirty="0">
                <a:solidFill>
                  <a:schemeClr val="accent6">
                    <a:lumMod val="75000"/>
                  </a:schemeClr>
                </a:solidFill>
                <a:hlinkClick r:id="rId4">
                  <a:extLst>
                    <a:ext uri="{A12FA001-AC4F-418D-AE19-62706E023703}">
                      <ahyp:hlinkClr xmlns:ahyp="http://schemas.microsoft.com/office/drawing/2018/hyperlinkcolor" val="tx"/>
                    </a:ext>
                  </a:extLst>
                </a:hlinkClick>
              </a:rPr>
              <a:t>Arnold Laver(5.38 Mins)</a:t>
            </a:r>
            <a:endParaRPr lang="en-US" altLang="en-US" sz="2000" dirty="0">
              <a:solidFill>
                <a:schemeClr val="accent6">
                  <a:lumMod val="75000"/>
                </a:schemeClr>
              </a:solidFill>
            </a:endParaRPr>
          </a:p>
          <a:p>
            <a:pPr>
              <a:lnSpc>
                <a:spcPct val="80000"/>
              </a:lnSpc>
            </a:pPr>
            <a:endParaRPr lang="en-US" altLang="en-US" sz="2400" dirty="0"/>
          </a:p>
          <a:p>
            <a:pPr>
              <a:lnSpc>
                <a:spcPct val="80000"/>
              </a:lnSpc>
            </a:pPr>
            <a:endParaRPr lang="en-US" altLang="en-US" sz="2400" dirty="0"/>
          </a:p>
        </p:txBody>
      </p:sp>
      <p:sp>
        <p:nvSpPr>
          <p:cNvPr id="2" name="Footer Placeholder 1">
            <a:extLst>
              <a:ext uri="{FF2B5EF4-FFF2-40B4-BE49-F238E27FC236}">
                <a16:creationId xmlns:a16="http://schemas.microsoft.com/office/drawing/2014/main" id="{2F8A7653-363C-4F6F-BB1F-BAE638C6E2C1}"/>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C549BD40-FFA9-4384-A113-FE369044D66F}"/>
              </a:ext>
            </a:extLst>
          </p:cNvPr>
          <p:cNvSpPr>
            <a:spLocks noGrp="1"/>
          </p:cNvSpPr>
          <p:nvPr>
            <p:ph type="sldNum" sz="quarter" idx="12"/>
          </p:nvPr>
        </p:nvSpPr>
        <p:spPr/>
        <p:txBody>
          <a:bodyPr/>
          <a:lstStyle/>
          <a:p>
            <a:fld id="{27CE633F-9882-4A5C-83A2-1109D0C73261}" type="slidenum">
              <a:rPr lang="en-US" smtClean="0"/>
              <a:t>12</a:t>
            </a:fld>
            <a:endParaRPr lang="en-US"/>
          </a:p>
        </p:txBody>
      </p:sp>
      <p:pic>
        <p:nvPicPr>
          <p:cNvPr id="4" name="Online Media 3" title="What is Pressure Treated Timber?">
            <a:hlinkClick r:id="" action="ppaction://media"/>
            <a:extLst>
              <a:ext uri="{FF2B5EF4-FFF2-40B4-BE49-F238E27FC236}">
                <a16:creationId xmlns:a16="http://schemas.microsoft.com/office/drawing/2014/main" id="{9A76E8F6-7E7E-82C3-3F34-5096EDCEF948}"/>
              </a:ext>
            </a:extLst>
          </p:cNvPr>
          <p:cNvPicPr>
            <a:picLocks noRot="1" noChangeAspect="1"/>
          </p:cNvPicPr>
          <p:nvPr>
            <a:videoFile r:link="rId1"/>
          </p:nvPr>
        </p:nvPicPr>
        <p:blipFill>
          <a:blip r:embed="rId5"/>
          <a:stretch>
            <a:fillRect/>
          </a:stretch>
        </p:blipFill>
        <p:spPr>
          <a:xfrm>
            <a:off x="1981200" y="1619037"/>
            <a:ext cx="7490862" cy="4232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475858D9-67B6-45A5-A66C-A518479593EB}"/>
              </a:ext>
            </a:extLst>
          </p:cNvPr>
          <p:cNvSpPr>
            <a:spLocks noGrp="1" noChangeArrowheads="1"/>
          </p:cNvSpPr>
          <p:nvPr>
            <p:ph type="title"/>
          </p:nvPr>
        </p:nvSpPr>
        <p:spPr>
          <a:xfrm>
            <a:off x="1981200" y="188914"/>
            <a:ext cx="8229600" cy="936625"/>
          </a:xfrm>
          <a:noFill/>
        </p:spPr>
        <p:txBody>
          <a:bodyPr/>
          <a:lstStyle/>
          <a:p>
            <a:r>
              <a:rPr lang="en-US" altLang="en-US"/>
              <a:t>Pressure treatments</a:t>
            </a:r>
          </a:p>
        </p:txBody>
      </p:sp>
      <p:sp>
        <p:nvSpPr>
          <p:cNvPr id="30722" name="Rectangle 2">
            <a:extLst>
              <a:ext uri="{FF2B5EF4-FFF2-40B4-BE49-F238E27FC236}">
                <a16:creationId xmlns:a16="http://schemas.microsoft.com/office/drawing/2014/main" id="{0620D023-EB79-4832-8086-0B9AEA7D60C3}"/>
              </a:ext>
            </a:extLst>
          </p:cNvPr>
          <p:cNvSpPr>
            <a:spLocks noGrp="1" noChangeArrowheads="1"/>
          </p:cNvSpPr>
          <p:nvPr>
            <p:ph idx="1"/>
          </p:nvPr>
        </p:nvSpPr>
        <p:spPr>
          <a:xfrm>
            <a:off x="838200" y="1196976"/>
            <a:ext cx="10515600" cy="5256213"/>
          </a:xfrm>
        </p:spPr>
        <p:txBody>
          <a:bodyPr>
            <a:normAutofit/>
          </a:bodyPr>
          <a:lstStyle/>
          <a:p>
            <a:pPr>
              <a:lnSpc>
                <a:spcPct val="80000"/>
              </a:lnSpc>
            </a:pPr>
            <a:r>
              <a:rPr lang="en-US" altLang="en-US" sz="2400" dirty="0"/>
              <a:t>This is the most effective form of timber preservation, as almost full penetration of the cells can be achieved.</a:t>
            </a:r>
          </a:p>
          <a:p>
            <a:pPr>
              <a:lnSpc>
                <a:spcPct val="80000"/>
              </a:lnSpc>
              <a:buFontTx/>
              <a:buNone/>
            </a:pPr>
            <a:endParaRPr lang="en-US" altLang="en-US" sz="2400" dirty="0"/>
          </a:p>
          <a:p>
            <a:pPr>
              <a:lnSpc>
                <a:spcPct val="80000"/>
              </a:lnSpc>
              <a:buFontTx/>
              <a:buNone/>
            </a:pPr>
            <a:r>
              <a:rPr lang="en-US" altLang="en-US" sz="2400" b="1" dirty="0"/>
              <a:t>Empty-cell process</a:t>
            </a:r>
          </a:p>
          <a:p>
            <a:pPr>
              <a:lnSpc>
                <a:spcPct val="80000"/>
              </a:lnSpc>
            </a:pPr>
            <a:r>
              <a:rPr lang="en-US" altLang="en-US" sz="2400" dirty="0"/>
              <a:t>The timber is placed in a sealed cylinder. The air in the cylinder is then subjected to pressure which causes the air in the timber cells to compress. At this stage preservative is run into the cylinder and the pressure increased further.</a:t>
            </a:r>
          </a:p>
          <a:p>
            <a:pPr>
              <a:lnSpc>
                <a:spcPct val="80000"/>
              </a:lnSpc>
            </a:pPr>
            <a:r>
              <a:rPr lang="en-US" altLang="en-US" sz="2400" dirty="0"/>
              <a:t>This forces the preservative into the timber. The pressure is maintained at this high level until the required amount of penetration is achieved. The pressure is then released, and the surplus preservative is pumped back into a storage container. As the air pressure is reduced, the compressed air in the cells expands and forces out most of the preservative, leaving only the cell walls coated.</a:t>
            </a:r>
          </a:p>
          <a:p>
            <a:pPr>
              <a:lnSpc>
                <a:spcPct val="80000"/>
              </a:lnSpc>
            </a:pPr>
            <a:endParaRPr lang="en-US" altLang="en-US" sz="2400" dirty="0"/>
          </a:p>
        </p:txBody>
      </p:sp>
      <p:sp>
        <p:nvSpPr>
          <p:cNvPr id="2" name="Footer Placeholder 1">
            <a:extLst>
              <a:ext uri="{FF2B5EF4-FFF2-40B4-BE49-F238E27FC236}">
                <a16:creationId xmlns:a16="http://schemas.microsoft.com/office/drawing/2014/main" id="{2F8A7653-363C-4F6F-BB1F-BAE638C6E2C1}"/>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C549BD40-FFA9-4384-A113-FE369044D66F}"/>
              </a:ext>
            </a:extLst>
          </p:cNvPr>
          <p:cNvSpPr>
            <a:spLocks noGrp="1"/>
          </p:cNvSpPr>
          <p:nvPr>
            <p:ph type="sldNum" sz="quarter" idx="12"/>
          </p:nvPr>
        </p:nvSpPr>
        <p:spPr/>
        <p:txBody>
          <a:bodyPr/>
          <a:lstStyle/>
          <a:p>
            <a:fld id="{27CE633F-9882-4A5C-83A2-1109D0C73261}" type="slidenum">
              <a:rPr lang="en-US" smtClean="0"/>
              <a:t>13</a:t>
            </a:fld>
            <a:endParaRPr lang="en-US"/>
          </a:p>
        </p:txBody>
      </p:sp>
    </p:spTree>
    <p:extLst>
      <p:ext uri="{BB962C8B-B14F-4D97-AF65-F5344CB8AC3E}">
        <p14:creationId xmlns:p14="http://schemas.microsoft.com/office/powerpoint/2010/main" val="109703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9EC301C9-8B87-4387-AFAE-940D4FDFD8D4}"/>
              </a:ext>
            </a:extLst>
          </p:cNvPr>
          <p:cNvSpPr>
            <a:spLocks noGrp="1" noChangeArrowheads="1"/>
          </p:cNvSpPr>
          <p:nvPr>
            <p:ph type="title"/>
          </p:nvPr>
        </p:nvSpPr>
        <p:spPr>
          <a:xfrm>
            <a:off x="1981200" y="188914"/>
            <a:ext cx="8229600" cy="936625"/>
          </a:xfrm>
          <a:noFill/>
        </p:spPr>
        <p:txBody>
          <a:bodyPr/>
          <a:lstStyle/>
          <a:p>
            <a:r>
              <a:rPr lang="en-US" altLang="en-US"/>
              <a:t>Pressure treatments</a:t>
            </a:r>
          </a:p>
        </p:txBody>
      </p:sp>
      <p:sp>
        <p:nvSpPr>
          <p:cNvPr id="31746" name="Rectangle 2">
            <a:extLst>
              <a:ext uri="{FF2B5EF4-FFF2-40B4-BE49-F238E27FC236}">
                <a16:creationId xmlns:a16="http://schemas.microsoft.com/office/drawing/2014/main" id="{2BA7332C-5B67-473D-9769-F951EC9C6ADE}"/>
              </a:ext>
            </a:extLst>
          </p:cNvPr>
          <p:cNvSpPr>
            <a:spLocks noGrp="1" noChangeArrowheads="1"/>
          </p:cNvSpPr>
          <p:nvPr>
            <p:ph idx="1"/>
          </p:nvPr>
        </p:nvSpPr>
        <p:spPr>
          <a:xfrm>
            <a:off x="1016000" y="981076"/>
            <a:ext cx="9652000" cy="5472113"/>
          </a:xfrm>
        </p:spPr>
        <p:txBody>
          <a:bodyPr>
            <a:normAutofit/>
          </a:bodyPr>
          <a:lstStyle/>
          <a:p>
            <a:pPr>
              <a:lnSpc>
                <a:spcPct val="80000"/>
              </a:lnSpc>
              <a:buFontTx/>
              <a:buNone/>
            </a:pPr>
            <a:r>
              <a:rPr lang="en-US" altLang="en-US" sz="2400" b="1" dirty="0"/>
              <a:t>Full-cell process</a:t>
            </a:r>
          </a:p>
          <a:p>
            <a:pPr>
              <a:lnSpc>
                <a:spcPct val="80000"/>
              </a:lnSpc>
            </a:pPr>
            <a:r>
              <a:rPr lang="en-US" altLang="en-US" sz="2400" dirty="0"/>
              <a:t>The timber is placed into the sealed cylinder as before but this time, instead of compressing the air, it is drawn out. </a:t>
            </a:r>
          </a:p>
          <a:p>
            <a:pPr>
              <a:lnSpc>
                <a:spcPct val="80000"/>
              </a:lnSpc>
            </a:pPr>
            <a:r>
              <a:rPr lang="en-US" altLang="en-US" sz="2400" dirty="0"/>
              <a:t>This creates a vacuum in the cylinder, as well as a partial one in the cells of the timber. </a:t>
            </a:r>
          </a:p>
          <a:p>
            <a:pPr>
              <a:lnSpc>
                <a:spcPct val="80000"/>
              </a:lnSpc>
            </a:pPr>
            <a:r>
              <a:rPr lang="en-US" altLang="en-US" sz="2400" dirty="0"/>
              <a:t>At this stage, the preservative is introduced into the cylinder. When the cylinder is full, the vacuum is released, and the preservative is sucked into the timber cells by their partial vacuum. </a:t>
            </a:r>
          </a:p>
          <a:p>
            <a:pPr>
              <a:lnSpc>
                <a:spcPct val="80000"/>
              </a:lnSpc>
            </a:pPr>
            <a:r>
              <a:rPr lang="en-US" altLang="en-US" sz="2400" dirty="0"/>
              <a:t>This method is ideal for timbers which are to be used in wet locations, for example, marine work, docks, piers, jetties, etc. as water cannot penetrate into the timbers cells because they are already full of preservative.</a:t>
            </a:r>
          </a:p>
          <a:p>
            <a:pPr>
              <a:lnSpc>
                <a:spcPct val="80000"/>
              </a:lnSpc>
              <a:buFontTx/>
              <a:buNone/>
            </a:pPr>
            <a:endParaRPr lang="en-US" altLang="en-US" sz="2400" dirty="0"/>
          </a:p>
        </p:txBody>
      </p:sp>
      <p:sp>
        <p:nvSpPr>
          <p:cNvPr id="2" name="Footer Placeholder 1">
            <a:extLst>
              <a:ext uri="{FF2B5EF4-FFF2-40B4-BE49-F238E27FC236}">
                <a16:creationId xmlns:a16="http://schemas.microsoft.com/office/drawing/2014/main" id="{62EB26FD-DEED-45E0-8D27-139598120A7B}"/>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F98134DD-2B39-4713-A7F2-428405F3D7EC}"/>
              </a:ext>
            </a:extLst>
          </p:cNvPr>
          <p:cNvSpPr>
            <a:spLocks noGrp="1"/>
          </p:cNvSpPr>
          <p:nvPr>
            <p:ph type="sldNum" sz="quarter" idx="12"/>
          </p:nvPr>
        </p:nvSpPr>
        <p:spPr/>
        <p:txBody>
          <a:bodyPr/>
          <a:lstStyle/>
          <a:p>
            <a:fld id="{27CE633F-9882-4A5C-83A2-1109D0C73261}" type="slidenum">
              <a:rPr lang="en-US" smtClean="0"/>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9EC301C9-8B87-4387-AFAE-940D4FDFD8D4}"/>
              </a:ext>
            </a:extLst>
          </p:cNvPr>
          <p:cNvSpPr>
            <a:spLocks noGrp="1" noChangeArrowheads="1"/>
          </p:cNvSpPr>
          <p:nvPr>
            <p:ph type="title"/>
          </p:nvPr>
        </p:nvSpPr>
        <p:spPr>
          <a:xfrm>
            <a:off x="1981200" y="188914"/>
            <a:ext cx="8229600" cy="936625"/>
          </a:xfrm>
          <a:noFill/>
        </p:spPr>
        <p:txBody>
          <a:bodyPr/>
          <a:lstStyle/>
          <a:p>
            <a:r>
              <a:rPr lang="en-US" altLang="en-US"/>
              <a:t>Pressure treatments</a:t>
            </a:r>
          </a:p>
        </p:txBody>
      </p:sp>
      <p:sp>
        <p:nvSpPr>
          <p:cNvPr id="31746" name="Rectangle 2">
            <a:extLst>
              <a:ext uri="{FF2B5EF4-FFF2-40B4-BE49-F238E27FC236}">
                <a16:creationId xmlns:a16="http://schemas.microsoft.com/office/drawing/2014/main" id="{2BA7332C-5B67-473D-9769-F951EC9C6ADE}"/>
              </a:ext>
            </a:extLst>
          </p:cNvPr>
          <p:cNvSpPr>
            <a:spLocks noGrp="1" noChangeArrowheads="1"/>
          </p:cNvSpPr>
          <p:nvPr>
            <p:ph idx="1"/>
          </p:nvPr>
        </p:nvSpPr>
        <p:spPr>
          <a:xfrm>
            <a:off x="1016000" y="981076"/>
            <a:ext cx="9652000" cy="5472113"/>
          </a:xfrm>
        </p:spPr>
        <p:txBody>
          <a:bodyPr>
            <a:normAutofit/>
          </a:bodyPr>
          <a:lstStyle/>
          <a:p>
            <a:pPr>
              <a:lnSpc>
                <a:spcPct val="80000"/>
              </a:lnSpc>
              <a:buFontTx/>
              <a:buNone/>
            </a:pPr>
            <a:r>
              <a:rPr lang="en-US" altLang="en-US" sz="2400" b="1" dirty="0"/>
              <a:t>Full-cell process Double Vacuum Method</a:t>
            </a:r>
          </a:p>
          <a:p>
            <a:pPr>
              <a:lnSpc>
                <a:spcPct val="80000"/>
              </a:lnSpc>
            </a:pPr>
            <a:r>
              <a:rPr lang="en-US" altLang="en-US" sz="2200" dirty="0"/>
              <a:t>A variation of these pressure treatments which is often used is the </a:t>
            </a:r>
            <a:r>
              <a:rPr lang="en-US" altLang="en-US" sz="2200" b="1" i="1" dirty="0"/>
              <a:t>double-vacuum method</a:t>
            </a:r>
            <a:r>
              <a:rPr lang="en-US" altLang="en-US" sz="2200" dirty="0"/>
              <a:t>. The timber is placed in a sealed cylinder as before and a vacuum is applied. An organic solvent preservative is introduced into the cylinder.</a:t>
            </a:r>
          </a:p>
          <a:p>
            <a:pPr>
              <a:lnSpc>
                <a:spcPct val="80000"/>
              </a:lnSpc>
            </a:pPr>
            <a:r>
              <a:rPr lang="en-US" altLang="en-US" sz="2200" dirty="0"/>
              <a:t>With the cylinder full the vacuum is released, and a positive air pressure applied. This causes the preservative to be sucked and forced into the timber. </a:t>
            </a:r>
          </a:p>
          <a:p>
            <a:pPr>
              <a:lnSpc>
                <a:spcPct val="80000"/>
              </a:lnSpc>
            </a:pPr>
            <a:r>
              <a:rPr lang="en-US" altLang="en-US" sz="2200" dirty="0"/>
              <a:t>Finally, the vacuum is once again applied to remove the excess preservative. </a:t>
            </a:r>
          </a:p>
          <a:p>
            <a:pPr>
              <a:lnSpc>
                <a:spcPct val="80000"/>
              </a:lnSpc>
            </a:pPr>
            <a:r>
              <a:rPr lang="en-US" altLang="en-US" sz="2200" dirty="0"/>
              <a:t>No further seasoning or drying of the timber is required before use.</a:t>
            </a:r>
            <a:r>
              <a:rPr lang="en-US" altLang="en-US" sz="2400" dirty="0"/>
              <a:t> </a:t>
            </a:r>
          </a:p>
          <a:p>
            <a:pPr>
              <a:lnSpc>
                <a:spcPct val="80000"/>
              </a:lnSpc>
              <a:buFontTx/>
              <a:buNone/>
            </a:pPr>
            <a:endParaRPr lang="en-US" altLang="en-US" sz="2400" dirty="0"/>
          </a:p>
        </p:txBody>
      </p:sp>
      <p:sp>
        <p:nvSpPr>
          <p:cNvPr id="2" name="Footer Placeholder 1">
            <a:extLst>
              <a:ext uri="{FF2B5EF4-FFF2-40B4-BE49-F238E27FC236}">
                <a16:creationId xmlns:a16="http://schemas.microsoft.com/office/drawing/2014/main" id="{62EB26FD-DEED-45E0-8D27-139598120A7B}"/>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F98134DD-2B39-4713-A7F2-428405F3D7EC}"/>
              </a:ext>
            </a:extLst>
          </p:cNvPr>
          <p:cNvSpPr>
            <a:spLocks noGrp="1"/>
          </p:cNvSpPr>
          <p:nvPr>
            <p:ph type="sldNum" sz="quarter" idx="12"/>
          </p:nvPr>
        </p:nvSpPr>
        <p:spPr/>
        <p:txBody>
          <a:bodyPr/>
          <a:lstStyle/>
          <a:p>
            <a:fld id="{27CE633F-9882-4A5C-83A2-1109D0C73261}" type="slidenum">
              <a:rPr lang="en-US" smtClean="0"/>
              <a:t>15</a:t>
            </a:fld>
            <a:endParaRPr lang="en-US"/>
          </a:p>
        </p:txBody>
      </p:sp>
    </p:spTree>
    <p:extLst>
      <p:ext uri="{BB962C8B-B14F-4D97-AF65-F5344CB8AC3E}">
        <p14:creationId xmlns:p14="http://schemas.microsoft.com/office/powerpoint/2010/main" val="4004905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83AD176E-2AA7-4D37-BAA5-FE2BF8EC273C}"/>
              </a:ext>
            </a:extLst>
          </p:cNvPr>
          <p:cNvSpPr>
            <a:spLocks noGrp="1"/>
          </p:cNvSpPr>
          <p:nvPr>
            <p:ph type="title"/>
          </p:nvPr>
        </p:nvSpPr>
        <p:spPr/>
        <p:txBody>
          <a:bodyPr/>
          <a:lstStyle/>
          <a:p>
            <a:r>
              <a:rPr lang="en-GB" altLang="en-US" dirty="0"/>
              <a:t>Pressure Treatment Cylinder/Vessel</a:t>
            </a:r>
            <a:endParaRPr lang="en-IE" altLang="en-US" dirty="0"/>
          </a:p>
        </p:txBody>
      </p:sp>
      <p:pic>
        <p:nvPicPr>
          <p:cNvPr id="32772" name="Picture 15" descr="C:\Documents and Settings\niall.delaney\My Documents\New Folder (2)\4Jun2013 149.jpg">
            <a:extLst>
              <a:ext uri="{FF2B5EF4-FFF2-40B4-BE49-F238E27FC236}">
                <a16:creationId xmlns:a16="http://schemas.microsoft.com/office/drawing/2014/main" id="{619E8014-4EFD-4921-82BA-13EDDD88A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1356450"/>
            <a:ext cx="6187459" cy="463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62775FD-51CC-4320-AC24-CD8B4D7E8035}"/>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9E744511-B7DA-4335-A3F0-F60369D748B1}"/>
              </a:ext>
            </a:extLst>
          </p:cNvPr>
          <p:cNvSpPr>
            <a:spLocks noGrp="1"/>
          </p:cNvSpPr>
          <p:nvPr>
            <p:ph type="sldNum" sz="quarter" idx="12"/>
          </p:nvPr>
        </p:nvSpPr>
        <p:spPr/>
        <p:txBody>
          <a:bodyPr/>
          <a:lstStyle/>
          <a:p>
            <a:fld id="{27CE633F-9882-4A5C-83A2-1109D0C73261}" type="slidenum">
              <a:rPr lang="en-US" smtClean="0"/>
              <a:t>16</a:t>
            </a:fld>
            <a:endParaRPr lang="en-US"/>
          </a:p>
        </p:txBody>
      </p:sp>
      <p:sp>
        <p:nvSpPr>
          <p:cNvPr id="4" name="TextBox 3">
            <a:extLst>
              <a:ext uri="{FF2B5EF4-FFF2-40B4-BE49-F238E27FC236}">
                <a16:creationId xmlns:a16="http://schemas.microsoft.com/office/drawing/2014/main" id="{ED4F1520-C397-4D77-BFD6-4F5E4E686078}"/>
              </a:ext>
            </a:extLst>
          </p:cNvPr>
          <p:cNvSpPr txBox="1"/>
          <p:nvPr/>
        </p:nvSpPr>
        <p:spPr>
          <a:xfrm>
            <a:off x="838201" y="1690687"/>
            <a:ext cx="3553458" cy="1983846"/>
          </a:xfrm>
          <a:prstGeom prst="rect">
            <a:avLst/>
          </a:prstGeom>
          <a:noFill/>
        </p:spPr>
        <p:txBody>
          <a:bodyPr wrap="square" rtlCol="0">
            <a:spAutoFit/>
          </a:bodyPr>
          <a:lstStyle/>
          <a:p>
            <a:r>
              <a:rPr lang="en-GB" sz="2400" dirty="0"/>
              <a:t>Photographs taken</a:t>
            </a:r>
          </a:p>
          <a:p>
            <a:r>
              <a:rPr lang="en-GB" sz="2400" dirty="0"/>
              <a:t>by Niall Delaney in Woodfab Timber Industries</a:t>
            </a:r>
          </a:p>
          <a:p>
            <a:r>
              <a:rPr lang="en-GB" sz="2400" dirty="0"/>
              <a:t>Aughrim Co. Wicklow.  </a:t>
            </a:r>
            <a:endParaRPr lang="en-IE"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60083A0-C755-4DFD-9B2F-E0CA888A1EC6}"/>
              </a:ext>
            </a:extLst>
          </p:cNvPr>
          <p:cNvSpPr>
            <a:spLocks noGrp="1"/>
          </p:cNvSpPr>
          <p:nvPr>
            <p:ph type="title"/>
          </p:nvPr>
        </p:nvSpPr>
        <p:spPr/>
        <p:txBody>
          <a:bodyPr/>
          <a:lstStyle/>
          <a:p>
            <a:r>
              <a:rPr lang="en-GB" altLang="en-US" dirty="0"/>
              <a:t>Original Pressure Treatment Vessel</a:t>
            </a:r>
            <a:endParaRPr lang="en-IE" altLang="en-US" dirty="0"/>
          </a:p>
        </p:txBody>
      </p:sp>
      <p:pic>
        <p:nvPicPr>
          <p:cNvPr id="36868" name="Picture 11" descr="C:\Documents and Settings\niall.delaney\My Documents\New Folder (2)\4Jun2013 145.jpg">
            <a:extLst>
              <a:ext uri="{FF2B5EF4-FFF2-40B4-BE49-F238E27FC236}">
                <a16:creationId xmlns:a16="http://schemas.microsoft.com/office/drawing/2014/main" id="{834E69C1-56B2-4A4F-A046-326021BED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325" y="1311082"/>
            <a:ext cx="6476382" cy="48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B51F24A7-7C33-4E5F-BA03-1AD3919A2912}"/>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650114FD-92FC-4521-9CB1-7207CE58915D}"/>
              </a:ext>
            </a:extLst>
          </p:cNvPr>
          <p:cNvSpPr>
            <a:spLocks noGrp="1"/>
          </p:cNvSpPr>
          <p:nvPr>
            <p:ph type="sldNum" sz="quarter" idx="12"/>
          </p:nvPr>
        </p:nvSpPr>
        <p:spPr/>
        <p:txBody>
          <a:bodyPr/>
          <a:lstStyle/>
          <a:p>
            <a:fld id="{27CE633F-9882-4A5C-83A2-1109D0C73261}" type="slidenum">
              <a:rPr lang="en-US" smtClean="0"/>
              <a:t>17</a:t>
            </a:fld>
            <a:endParaRPr lang="en-US"/>
          </a:p>
        </p:txBody>
      </p:sp>
      <p:sp>
        <p:nvSpPr>
          <p:cNvPr id="4" name="TextBox 3">
            <a:extLst>
              <a:ext uri="{FF2B5EF4-FFF2-40B4-BE49-F238E27FC236}">
                <a16:creationId xmlns:a16="http://schemas.microsoft.com/office/drawing/2014/main" id="{47A87A3E-F583-4ED8-8060-EE8B51C48A95}"/>
              </a:ext>
            </a:extLst>
          </p:cNvPr>
          <p:cNvSpPr txBox="1"/>
          <p:nvPr/>
        </p:nvSpPr>
        <p:spPr>
          <a:xfrm>
            <a:off x="881163" y="1462703"/>
            <a:ext cx="3634162" cy="4524315"/>
          </a:xfrm>
          <a:prstGeom prst="rect">
            <a:avLst/>
          </a:prstGeom>
          <a:noFill/>
        </p:spPr>
        <p:txBody>
          <a:bodyPr wrap="square" rtlCol="0">
            <a:spAutoFit/>
          </a:bodyPr>
          <a:lstStyle/>
          <a:p>
            <a:r>
              <a:rPr lang="en-GB" sz="2400" dirty="0"/>
              <a:t>This vessel/tank is situated at the bottom of the sawmill and is used to pressure treat stakes and railings. </a:t>
            </a:r>
          </a:p>
          <a:p>
            <a:r>
              <a:rPr lang="en-GB" sz="2400" dirty="0"/>
              <a:t>Bales of timber is manually fed into this chamber using a forklift. </a:t>
            </a:r>
          </a:p>
          <a:p>
            <a:r>
              <a:rPr lang="en-GB" sz="2400" dirty="0"/>
              <a:t>After treatment the bales are pulled out again using the forklift.  </a:t>
            </a:r>
            <a:endParaRPr lang="en-IE"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60083A0-C755-4DFD-9B2F-E0CA888A1EC6}"/>
              </a:ext>
            </a:extLst>
          </p:cNvPr>
          <p:cNvSpPr>
            <a:spLocks noGrp="1"/>
          </p:cNvSpPr>
          <p:nvPr>
            <p:ph type="title"/>
          </p:nvPr>
        </p:nvSpPr>
        <p:spPr/>
        <p:txBody>
          <a:bodyPr/>
          <a:lstStyle/>
          <a:p>
            <a:r>
              <a:rPr lang="en-GB" altLang="en-US" dirty="0"/>
              <a:t>Tracks Inside the Tank.</a:t>
            </a:r>
            <a:endParaRPr lang="en-IE" altLang="en-US" dirty="0"/>
          </a:p>
        </p:txBody>
      </p:sp>
      <p:sp>
        <p:nvSpPr>
          <p:cNvPr id="2" name="Footer Placeholder 1">
            <a:extLst>
              <a:ext uri="{FF2B5EF4-FFF2-40B4-BE49-F238E27FC236}">
                <a16:creationId xmlns:a16="http://schemas.microsoft.com/office/drawing/2014/main" id="{B51F24A7-7C33-4E5F-BA03-1AD3919A2912}"/>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650114FD-92FC-4521-9CB1-7207CE58915D}"/>
              </a:ext>
            </a:extLst>
          </p:cNvPr>
          <p:cNvSpPr>
            <a:spLocks noGrp="1"/>
          </p:cNvSpPr>
          <p:nvPr>
            <p:ph type="sldNum" sz="quarter" idx="12"/>
          </p:nvPr>
        </p:nvSpPr>
        <p:spPr/>
        <p:txBody>
          <a:bodyPr/>
          <a:lstStyle/>
          <a:p>
            <a:fld id="{27CE633F-9882-4A5C-83A2-1109D0C73261}" type="slidenum">
              <a:rPr lang="en-US" smtClean="0"/>
              <a:t>18</a:t>
            </a:fld>
            <a:endParaRPr lang="en-US"/>
          </a:p>
        </p:txBody>
      </p:sp>
      <p:pic>
        <p:nvPicPr>
          <p:cNvPr id="4" name="Picture 3">
            <a:extLst>
              <a:ext uri="{FF2B5EF4-FFF2-40B4-BE49-F238E27FC236}">
                <a16:creationId xmlns:a16="http://schemas.microsoft.com/office/drawing/2014/main" id="{52976489-BF8F-4EF0-9EFC-932BC81A9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402821"/>
            <a:ext cx="6389717" cy="4786798"/>
          </a:xfrm>
          <a:prstGeom prst="rect">
            <a:avLst/>
          </a:prstGeom>
        </p:spPr>
      </p:pic>
      <p:sp>
        <p:nvSpPr>
          <p:cNvPr id="6" name="TextBox 5">
            <a:extLst>
              <a:ext uri="{FF2B5EF4-FFF2-40B4-BE49-F238E27FC236}">
                <a16:creationId xmlns:a16="http://schemas.microsoft.com/office/drawing/2014/main" id="{E9CF1F0A-FF68-4626-A4D1-6170A9B447C8}"/>
              </a:ext>
            </a:extLst>
          </p:cNvPr>
          <p:cNvSpPr txBox="1"/>
          <p:nvPr/>
        </p:nvSpPr>
        <p:spPr>
          <a:xfrm>
            <a:off x="881163" y="1462703"/>
            <a:ext cx="3272069" cy="2308324"/>
          </a:xfrm>
          <a:prstGeom prst="rect">
            <a:avLst/>
          </a:prstGeom>
          <a:noFill/>
        </p:spPr>
        <p:txBody>
          <a:bodyPr wrap="square" rtlCol="0">
            <a:spAutoFit/>
          </a:bodyPr>
          <a:lstStyle/>
          <a:p>
            <a:r>
              <a:rPr lang="en-GB" sz="2400" dirty="0"/>
              <a:t>As the bales are pulled out excess treatment flows into the vat below. This will be reused in further treatments.</a:t>
            </a:r>
            <a:endParaRPr lang="en-IE" sz="2400" dirty="0"/>
          </a:p>
        </p:txBody>
      </p:sp>
    </p:spTree>
    <p:extLst>
      <p:ext uri="{BB962C8B-B14F-4D97-AF65-F5344CB8AC3E}">
        <p14:creationId xmlns:p14="http://schemas.microsoft.com/office/powerpoint/2010/main" val="3902862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D5C223BB-FB38-46C8-92BD-F9E8A017DD49}"/>
              </a:ext>
            </a:extLst>
          </p:cNvPr>
          <p:cNvSpPr>
            <a:spLocks noGrp="1"/>
          </p:cNvSpPr>
          <p:nvPr>
            <p:ph type="title"/>
          </p:nvPr>
        </p:nvSpPr>
        <p:spPr>
          <a:xfrm>
            <a:off x="838200" y="365126"/>
            <a:ext cx="10515600" cy="788426"/>
          </a:xfrm>
        </p:spPr>
        <p:txBody>
          <a:bodyPr/>
          <a:lstStyle/>
          <a:p>
            <a:r>
              <a:rPr lang="en-GB" altLang="en-US" dirty="0"/>
              <a:t>Treated Timber in the Post Plant</a:t>
            </a:r>
            <a:endParaRPr lang="en-IE" altLang="en-US" dirty="0"/>
          </a:p>
        </p:txBody>
      </p:sp>
      <p:pic>
        <p:nvPicPr>
          <p:cNvPr id="33796" name="Picture 14" descr="C:\Documents and Settings\niall.delaney\My Documents\New Folder (2)\4Jun2013 148.jpg">
            <a:extLst>
              <a:ext uri="{FF2B5EF4-FFF2-40B4-BE49-F238E27FC236}">
                <a16:creationId xmlns:a16="http://schemas.microsoft.com/office/drawing/2014/main" id="{CCBD7958-0D64-413F-94A9-14CACEB95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8021" y="1240818"/>
            <a:ext cx="6710758" cy="502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0E8DAC7-3D62-4383-AC75-24D002897B55}"/>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12799EDE-0199-49DA-8B28-AB5BAE50629E}"/>
              </a:ext>
            </a:extLst>
          </p:cNvPr>
          <p:cNvSpPr>
            <a:spLocks noGrp="1"/>
          </p:cNvSpPr>
          <p:nvPr>
            <p:ph type="sldNum" sz="quarter" idx="12"/>
          </p:nvPr>
        </p:nvSpPr>
        <p:spPr/>
        <p:txBody>
          <a:bodyPr/>
          <a:lstStyle/>
          <a:p>
            <a:fld id="{27CE633F-9882-4A5C-83A2-1109D0C73261}" type="slidenum">
              <a:rPr lang="en-US" smtClean="0"/>
              <a:t>19</a:t>
            </a:fld>
            <a:endParaRPr lang="en-US"/>
          </a:p>
        </p:txBody>
      </p:sp>
      <p:sp>
        <p:nvSpPr>
          <p:cNvPr id="6" name="TextBox 5">
            <a:extLst>
              <a:ext uri="{FF2B5EF4-FFF2-40B4-BE49-F238E27FC236}">
                <a16:creationId xmlns:a16="http://schemas.microsoft.com/office/drawing/2014/main" id="{87C3DFDC-6169-4024-B24A-5B9D50B99AFF}"/>
              </a:ext>
            </a:extLst>
          </p:cNvPr>
          <p:cNvSpPr txBox="1"/>
          <p:nvPr/>
        </p:nvSpPr>
        <p:spPr>
          <a:xfrm>
            <a:off x="838200" y="1240818"/>
            <a:ext cx="3272069" cy="4893647"/>
          </a:xfrm>
          <a:prstGeom prst="rect">
            <a:avLst/>
          </a:prstGeom>
          <a:noFill/>
        </p:spPr>
        <p:txBody>
          <a:bodyPr wrap="square" rtlCol="0">
            <a:spAutoFit/>
          </a:bodyPr>
          <a:lstStyle/>
          <a:p>
            <a:r>
              <a:rPr lang="en-GB" sz="2400" dirty="0"/>
              <a:t>Treated bales of timber sitting on the trolley. </a:t>
            </a:r>
          </a:p>
          <a:p>
            <a:r>
              <a:rPr lang="en-GB" sz="2400" dirty="0"/>
              <a:t>This trolley is pushed and pulled using the forklift. </a:t>
            </a:r>
          </a:p>
          <a:p>
            <a:r>
              <a:rPr lang="en-GB" sz="2400" dirty="0"/>
              <a:t>After treatment the bales are set aside and allowed to drip dry. The trolley then gets loaded up with the next lot of timber. </a:t>
            </a:r>
            <a:endParaRPr lang="en-IE"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2D099F1-6FF7-454B-B486-F1323BDB2C63}"/>
              </a:ext>
            </a:extLst>
          </p:cNvPr>
          <p:cNvSpPr>
            <a:spLocks noGrp="1" noChangeArrowheads="1"/>
          </p:cNvSpPr>
          <p:nvPr>
            <p:ph type="title"/>
          </p:nvPr>
        </p:nvSpPr>
        <p:spPr/>
        <p:txBody>
          <a:bodyPr/>
          <a:lstStyle/>
          <a:p>
            <a:r>
              <a:rPr lang="en-IE" altLang="en-US" dirty="0"/>
              <a:t>Preservation of Timber</a:t>
            </a:r>
            <a:endParaRPr lang="en-US" altLang="en-US" dirty="0"/>
          </a:p>
        </p:txBody>
      </p:sp>
      <p:sp>
        <p:nvSpPr>
          <p:cNvPr id="19459" name="Rectangle 3">
            <a:extLst>
              <a:ext uri="{FF2B5EF4-FFF2-40B4-BE49-F238E27FC236}">
                <a16:creationId xmlns:a16="http://schemas.microsoft.com/office/drawing/2014/main" id="{74847B3F-E5E2-43CE-9A4A-58422F0AB3D7}"/>
              </a:ext>
            </a:extLst>
          </p:cNvPr>
          <p:cNvSpPr>
            <a:spLocks noGrp="1" noChangeArrowheads="1"/>
          </p:cNvSpPr>
          <p:nvPr>
            <p:ph idx="1"/>
          </p:nvPr>
        </p:nvSpPr>
        <p:spPr>
          <a:xfrm>
            <a:off x="838200" y="1825625"/>
            <a:ext cx="5616388" cy="4351338"/>
          </a:xfrm>
        </p:spPr>
        <p:txBody>
          <a:bodyPr/>
          <a:lstStyle/>
          <a:p>
            <a:r>
              <a:rPr lang="en-US" altLang="en-US" dirty="0"/>
              <a:t>All timbers, especially the sapwood, contain food on which fungi and insects live. The idea behind timber preservation is to poison the food supply by applying a toxic liquid to the timber.</a:t>
            </a:r>
          </a:p>
          <a:p>
            <a:r>
              <a:rPr lang="en-US" altLang="en-US" dirty="0"/>
              <a:t>Photo taken by Niall Delaney Timber Expo Birmingham. </a:t>
            </a:r>
          </a:p>
        </p:txBody>
      </p:sp>
      <p:pic>
        <p:nvPicPr>
          <p:cNvPr id="4" name="Picture 2">
            <a:extLst>
              <a:ext uri="{FF2B5EF4-FFF2-40B4-BE49-F238E27FC236}">
                <a16:creationId xmlns:a16="http://schemas.microsoft.com/office/drawing/2014/main" id="{9E2B6A31-B760-4418-92A2-D2A7FF0158E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228823" y="497541"/>
            <a:ext cx="4378188" cy="586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600CFFB-3A97-44B7-9890-C6D20830485D}"/>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7DDF6F54-78A5-4769-A9BE-5FD6FEC8079A}"/>
              </a:ext>
            </a:extLst>
          </p:cNvPr>
          <p:cNvSpPr>
            <a:spLocks noGrp="1"/>
          </p:cNvSpPr>
          <p:nvPr>
            <p:ph type="sldNum" sz="quarter" idx="12"/>
          </p:nvPr>
        </p:nvSpPr>
        <p:spPr/>
        <p:txBody>
          <a:bodyPr/>
          <a:lstStyle/>
          <a:p>
            <a:fld id="{27CE633F-9882-4A5C-83A2-1109D0C73261}"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D5C223BB-FB38-46C8-92BD-F9E8A017DD49}"/>
              </a:ext>
            </a:extLst>
          </p:cNvPr>
          <p:cNvSpPr>
            <a:spLocks noGrp="1"/>
          </p:cNvSpPr>
          <p:nvPr>
            <p:ph type="title"/>
          </p:nvPr>
        </p:nvSpPr>
        <p:spPr/>
        <p:txBody>
          <a:bodyPr/>
          <a:lstStyle/>
          <a:p>
            <a:r>
              <a:rPr lang="en-GB" altLang="en-US" dirty="0"/>
              <a:t>Stacked Treated Timber in the Post Plant </a:t>
            </a:r>
            <a:endParaRPr lang="en-IE" altLang="en-US" dirty="0"/>
          </a:p>
        </p:txBody>
      </p:sp>
      <p:sp>
        <p:nvSpPr>
          <p:cNvPr id="2" name="Footer Placeholder 1">
            <a:extLst>
              <a:ext uri="{FF2B5EF4-FFF2-40B4-BE49-F238E27FC236}">
                <a16:creationId xmlns:a16="http://schemas.microsoft.com/office/drawing/2014/main" id="{10E8DAC7-3D62-4383-AC75-24D002897B55}"/>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12799EDE-0199-49DA-8B28-AB5BAE50629E}"/>
              </a:ext>
            </a:extLst>
          </p:cNvPr>
          <p:cNvSpPr>
            <a:spLocks noGrp="1"/>
          </p:cNvSpPr>
          <p:nvPr>
            <p:ph type="sldNum" sz="quarter" idx="12"/>
          </p:nvPr>
        </p:nvSpPr>
        <p:spPr/>
        <p:txBody>
          <a:bodyPr/>
          <a:lstStyle/>
          <a:p>
            <a:fld id="{27CE633F-9882-4A5C-83A2-1109D0C73261}" type="slidenum">
              <a:rPr lang="en-US" smtClean="0"/>
              <a:t>20</a:t>
            </a:fld>
            <a:endParaRPr lang="en-US"/>
          </a:p>
        </p:txBody>
      </p:sp>
      <p:pic>
        <p:nvPicPr>
          <p:cNvPr id="6" name="Picture 13" descr="C:\Documents and Settings\niall.delaney\My Documents\New Folder (2)\4Jun2013 147.jpg">
            <a:extLst>
              <a:ext uri="{FF2B5EF4-FFF2-40B4-BE49-F238E27FC236}">
                <a16:creationId xmlns:a16="http://schemas.microsoft.com/office/drawing/2014/main" id="{C16A202C-A61A-4962-B416-B63D06B20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239143"/>
            <a:ext cx="6629400" cy="496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BE67745-FE55-4D55-A4BA-E4E7DF548989}"/>
              </a:ext>
            </a:extLst>
          </p:cNvPr>
          <p:cNvSpPr txBox="1"/>
          <p:nvPr/>
        </p:nvSpPr>
        <p:spPr>
          <a:xfrm>
            <a:off x="838200" y="1840590"/>
            <a:ext cx="3272069" cy="1569660"/>
          </a:xfrm>
          <a:prstGeom prst="rect">
            <a:avLst/>
          </a:prstGeom>
          <a:noFill/>
        </p:spPr>
        <p:txBody>
          <a:bodyPr wrap="square" rtlCol="0">
            <a:spAutoFit/>
          </a:bodyPr>
          <a:lstStyle/>
          <a:p>
            <a:r>
              <a:rPr lang="en-GB" sz="2400" dirty="0"/>
              <a:t>Same trolley load of timber bales photo taken from the opposite side. </a:t>
            </a:r>
            <a:endParaRPr lang="en-IE" sz="2400" dirty="0"/>
          </a:p>
        </p:txBody>
      </p:sp>
    </p:spTree>
    <p:extLst>
      <p:ext uri="{BB962C8B-B14F-4D97-AF65-F5344CB8AC3E}">
        <p14:creationId xmlns:p14="http://schemas.microsoft.com/office/powerpoint/2010/main" val="2633388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69F3354E-6360-433D-AC82-5F1818A921E8}"/>
              </a:ext>
            </a:extLst>
          </p:cNvPr>
          <p:cNvSpPr>
            <a:spLocks noGrp="1"/>
          </p:cNvSpPr>
          <p:nvPr>
            <p:ph type="title"/>
          </p:nvPr>
        </p:nvSpPr>
        <p:spPr/>
        <p:txBody>
          <a:bodyPr/>
          <a:lstStyle/>
          <a:p>
            <a:r>
              <a:rPr lang="en-GB" altLang="en-US" dirty="0"/>
              <a:t>Second Treatment Plant </a:t>
            </a:r>
            <a:endParaRPr lang="en-IE" altLang="en-US" dirty="0"/>
          </a:p>
        </p:txBody>
      </p:sp>
      <p:pic>
        <p:nvPicPr>
          <p:cNvPr id="38916" name="Picture 9" descr="C:\Documents and Settings\niall.delaney\My Documents\New Folder (2)\4Jun2013 159.jpg">
            <a:extLst>
              <a:ext uri="{FF2B5EF4-FFF2-40B4-BE49-F238E27FC236}">
                <a16:creationId xmlns:a16="http://schemas.microsoft.com/office/drawing/2014/main" id="{A7F6F654-EB3D-498D-ADF0-127C4770C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460" y="1332397"/>
            <a:ext cx="5916377" cy="443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52E2A64-2855-4F96-AD97-C649B39ACA07}"/>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F9F53605-8116-479D-B34B-EFA61CE00AAB}"/>
              </a:ext>
            </a:extLst>
          </p:cNvPr>
          <p:cNvSpPr>
            <a:spLocks noGrp="1"/>
          </p:cNvSpPr>
          <p:nvPr>
            <p:ph type="sldNum" sz="quarter" idx="12"/>
          </p:nvPr>
        </p:nvSpPr>
        <p:spPr/>
        <p:txBody>
          <a:bodyPr/>
          <a:lstStyle/>
          <a:p>
            <a:fld id="{27CE633F-9882-4A5C-83A2-1109D0C73261}" type="slidenum">
              <a:rPr lang="en-US" smtClean="0"/>
              <a:t>21</a:t>
            </a:fld>
            <a:endParaRPr lang="en-US"/>
          </a:p>
        </p:txBody>
      </p:sp>
      <p:sp>
        <p:nvSpPr>
          <p:cNvPr id="6" name="TextBox 5">
            <a:extLst>
              <a:ext uri="{FF2B5EF4-FFF2-40B4-BE49-F238E27FC236}">
                <a16:creationId xmlns:a16="http://schemas.microsoft.com/office/drawing/2014/main" id="{4633106F-372C-41C4-AFDB-6A3D228F909C}"/>
              </a:ext>
            </a:extLst>
          </p:cNvPr>
          <p:cNvSpPr txBox="1"/>
          <p:nvPr/>
        </p:nvSpPr>
        <p:spPr>
          <a:xfrm>
            <a:off x="881163" y="1462703"/>
            <a:ext cx="3272069" cy="3785652"/>
          </a:xfrm>
          <a:prstGeom prst="rect">
            <a:avLst/>
          </a:prstGeom>
          <a:noFill/>
        </p:spPr>
        <p:txBody>
          <a:bodyPr wrap="square" rtlCol="0">
            <a:spAutoFit/>
          </a:bodyPr>
          <a:lstStyle/>
          <a:p>
            <a:r>
              <a:rPr lang="en-GB" sz="2400" dirty="0"/>
              <a:t>This tank is situated at the top of the yard and is used to pressure treat structural timber and fencing timber. </a:t>
            </a:r>
          </a:p>
          <a:p>
            <a:endParaRPr lang="en-GB" sz="2400" dirty="0"/>
          </a:p>
          <a:p>
            <a:r>
              <a:rPr lang="en-GB" sz="2400" dirty="0"/>
              <a:t>Bales of timber are automatically fed into this chamber.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19318814-F35D-4D4B-AFD3-E5F01186BA01}"/>
              </a:ext>
            </a:extLst>
          </p:cNvPr>
          <p:cNvSpPr>
            <a:spLocks noGrp="1"/>
          </p:cNvSpPr>
          <p:nvPr>
            <p:ph type="title"/>
          </p:nvPr>
        </p:nvSpPr>
        <p:spPr/>
        <p:txBody>
          <a:bodyPr/>
          <a:lstStyle/>
          <a:p>
            <a:r>
              <a:rPr lang="en-GB" altLang="en-US" dirty="0"/>
              <a:t>Treated Timber emerging from vessel </a:t>
            </a:r>
            <a:endParaRPr lang="en-IE" altLang="en-US" dirty="0"/>
          </a:p>
        </p:txBody>
      </p:sp>
      <p:pic>
        <p:nvPicPr>
          <p:cNvPr id="39940" name="Picture 8" descr="C:\Documents and Settings\niall.delaney\My Documents\New Folder (2)\4Jun2013 160.jpg">
            <a:extLst>
              <a:ext uri="{FF2B5EF4-FFF2-40B4-BE49-F238E27FC236}">
                <a16:creationId xmlns:a16="http://schemas.microsoft.com/office/drawing/2014/main" id="{D5D12DB0-889C-4944-A5AB-1FA18767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024" y="1411597"/>
            <a:ext cx="6196751" cy="46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270F5B6-9E51-471E-8B85-957882442F6B}"/>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275A864E-8AF1-4B51-973E-068F79D9EE05}"/>
              </a:ext>
            </a:extLst>
          </p:cNvPr>
          <p:cNvSpPr>
            <a:spLocks noGrp="1"/>
          </p:cNvSpPr>
          <p:nvPr>
            <p:ph type="sldNum" sz="quarter" idx="12"/>
          </p:nvPr>
        </p:nvSpPr>
        <p:spPr/>
        <p:txBody>
          <a:bodyPr/>
          <a:lstStyle/>
          <a:p>
            <a:fld id="{27CE633F-9882-4A5C-83A2-1109D0C73261}" type="slidenum">
              <a:rPr lang="en-US" smtClean="0"/>
              <a:t>22</a:t>
            </a:fld>
            <a:endParaRPr lang="en-US"/>
          </a:p>
        </p:txBody>
      </p:sp>
      <p:sp>
        <p:nvSpPr>
          <p:cNvPr id="6" name="TextBox 5">
            <a:extLst>
              <a:ext uri="{FF2B5EF4-FFF2-40B4-BE49-F238E27FC236}">
                <a16:creationId xmlns:a16="http://schemas.microsoft.com/office/drawing/2014/main" id="{426ABBAB-5C59-4D64-A77D-67E2D8155795}"/>
              </a:ext>
            </a:extLst>
          </p:cNvPr>
          <p:cNvSpPr txBox="1"/>
          <p:nvPr/>
        </p:nvSpPr>
        <p:spPr>
          <a:xfrm>
            <a:off x="881163" y="1462703"/>
            <a:ext cx="3272069" cy="3785652"/>
          </a:xfrm>
          <a:prstGeom prst="rect">
            <a:avLst/>
          </a:prstGeom>
          <a:noFill/>
        </p:spPr>
        <p:txBody>
          <a:bodyPr wrap="square" rtlCol="0">
            <a:spAutoFit/>
          </a:bodyPr>
          <a:lstStyle/>
          <a:p>
            <a:r>
              <a:rPr lang="en-GB" sz="2400" dirty="0"/>
              <a:t>After treatment the chamber is drained and the bales of timber are removed from this chamber using automation. </a:t>
            </a:r>
          </a:p>
          <a:p>
            <a:r>
              <a:rPr lang="en-GB" sz="2400" dirty="0"/>
              <a:t>This is controlled by the operator. </a:t>
            </a:r>
          </a:p>
          <a:p>
            <a:endParaRPr lang="en-GB" sz="2400" dirty="0"/>
          </a:p>
          <a:p>
            <a:endParaRPr lang="en-GB"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A7309E88-8183-4848-AA56-7C9D58FB091F}"/>
              </a:ext>
            </a:extLst>
          </p:cNvPr>
          <p:cNvSpPr>
            <a:spLocks noGrp="1"/>
          </p:cNvSpPr>
          <p:nvPr>
            <p:ph type="title"/>
          </p:nvPr>
        </p:nvSpPr>
        <p:spPr/>
        <p:txBody>
          <a:bodyPr/>
          <a:lstStyle/>
          <a:p>
            <a:r>
              <a:rPr lang="en-GB" altLang="en-US" dirty="0"/>
              <a:t>Post Treatment</a:t>
            </a:r>
            <a:endParaRPr lang="en-IE" altLang="en-US" dirty="0"/>
          </a:p>
        </p:txBody>
      </p:sp>
      <p:pic>
        <p:nvPicPr>
          <p:cNvPr id="40964" name="Picture 7" descr="C:\Documents and Settings\niall.delaney\My Documents\New Folder (2)\4Jun2013 161.jpg">
            <a:extLst>
              <a:ext uri="{FF2B5EF4-FFF2-40B4-BE49-F238E27FC236}">
                <a16:creationId xmlns:a16="http://schemas.microsoft.com/office/drawing/2014/main" id="{0CF2DD33-2375-4453-9F90-386AA77DA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1" y="1302312"/>
            <a:ext cx="6103898" cy="457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A42A8C59-E8A2-484B-BF47-931FD65CB69F}"/>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55320FD4-309F-41C5-88E7-E6F3936F364C}"/>
              </a:ext>
            </a:extLst>
          </p:cNvPr>
          <p:cNvSpPr>
            <a:spLocks noGrp="1"/>
          </p:cNvSpPr>
          <p:nvPr>
            <p:ph type="sldNum" sz="quarter" idx="12"/>
          </p:nvPr>
        </p:nvSpPr>
        <p:spPr/>
        <p:txBody>
          <a:bodyPr/>
          <a:lstStyle/>
          <a:p>
            <a:fld id="{27CE633F-9882-4A5C-83A2-1109D0C73261}" type="slidenum">
              <a:rPr lang="en-US" smtClean="0"/>
              <a:t>23</a:t>
            </a:fld>
            <a:endParaRPr lang="en-US"/>
          </a:p>
        </p:txBody>
      </p:sp>
      <p:sp>
        <p:nvSpPr>
          <p:cNvPr id="6" name="TextBox 5">
            <a:extLst>
              <a:ext uri="{FF2B5EF4-FFF2-40B4-BE49-F238E27FC236}">
                <a16:creationId xmlns:a16="http://schemas.microsoft.com/office/drawing/2014/main" id="{A6CE3C3F-A72A-4DF9-B144-B41C0B635ADD}"/>
              </a:ext>
            </a:extLst>
          </p:cNvPr>
          <p:cNvSpPr txBox="1"/>
          <p:nvPr/>
        </p:nvSpPr>
        <p:spPr>
          <a:xfrm>
            <a:off x="881163" y="1462703"/>
            <a:ext cx="3272069" cy="3416320"/>
          </a:xfrm>
          <a:prstGeom prst="rect">
            <a:avLst/>
          </a:prstGeom>
          <a:noFill/>
        </p:spPr>
        <p:txBody>
          <a:bodyPr wrap="square" rtlCol="0">
            <a:spAutoFit/>
          </a:bodyPr>
          <a:lstStyle/>
          <a:p>
            <a:r>
              <a:rPr lang="en-GB" sz="2400" dirty="0"/>
              <a:t>Operator controlling the speed at which  the bale of timber emerges.</a:t>
            </a:r>
          </a:p>
          <a:p>
            <a:endParaRPr lang="en-GB" sz="2400" dirty="0"/>
          </a:p>
          <a:p>
            <a:r>
              <a:rPr lang="en-GB" sz="2400" dirty="0"/>
              <a:t>Note that the bales are strapped down to the trolley. Why? </a:t>
            </a:r>
          </a:p>
          <a:p>
            <a:endParaRPr lang="en-GB"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4B7EA9A2-5B73-4170-81D8-4E86E926F979}"/>
              </a:ext>
            </a:extLst>
          </p:cNvPr>
          <p:cNvSpPr>
            <a:spLocks noGrp="1"/>
          </p:cNvSpPr>
          <p:nvPr>
            <p:ph type="title"/>
          </p:nvPr>
        </p:nvSpPr>
        <p:spPr/>
        <p:txBody>
          <a:bodyPr/>
          <a:lstStyle/>
          <a:p>
            <a:r>
              <a:rPr lang="en-GB" altLang="en-US" dirty="0"/>
              <a:t>Bales of Freshly Treated Timber </a:t>
            </a:r>
            <a:endParaRPr lang="en-IE" altLang="en-US" dirty="0"/>
          </a:p>
        </p:txBody>
      </p:sp>
      <p:pic>
        <p:nvPicPr>
          <p:cNvPr id="43012" name="Picture 5" descr="C:\Documents and Settings\niall.delaney\My Documents\New Folder (2)\4Jun2013 163.jpg">
            <a:extLst>
              <a:ext uri="{FF2B5EF4-FFF2-40B4-BE49-F238E27FC236}">
                <a16:creationId xmlns:a16="http://schemas.microsoft.com/office/drawing/2014/main" id="{636CBB13-C8BC-45DE-BC27-C28129368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700" y="1447800"/>
            <a:ext cx="6113123" cy="458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241A0E7-3B8F-4E2E-9E39-C37BFE19D150}"/>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1DC0D316-9C4E-4F0A-A34B-B1F8BB964067}"/>
              </a:ext>
            </a:extLst>
          </p:cNvPr>
          <p:cNvSpPr>
            <a:spLocks noGrp="1"/>
          </p:cNvSpPr>
          <p:nvPr>
            <p:ph type="sldNum" sz="quarter" idx="12"/>
          </p:nvPr>
        </p:nvSpPr>
        <p:spPr/>
        <p:txBody>
          <a:bodyPr/>
          <a:lstStyle/>
          <a:p>
            <a:fld id="{27CE633F-9882-4A5C-83A2-1109D0C73261}" type="slidenum">
              <a:rPr lang="en-US" smtClean="0"/>
              <a:t>24</a:t>
            </a:fld>
            <a:endParaRPr lang="en-US"/>
          </a:p>
        </p:txBody>
      </p:sp>
      <p:sp>
        <p:nvSpPr>
          <p:cNvPr id="6" name="TextBox 5">
            <a:extLst>
              <a:ext uri="{FF2B5EF4-FFF2-40B4-BE49-F238E27FC236}">
                <a16:creationId xmlns:a16="http://schemas.microsoft.com/office/drawing/2014/main" id="{24E87F8C-F415-42C1-9FD3-A06D80C9BA2A}"/>
              </a:ext>
            </a:extLst>
          </p:cNvPr>
          <p:cNvSpPr txBox="1"/>
          <p:nvPr/>
        </p:nvSpPr>
        <p:spPr>
          <a:xfrm>
            <a:off x="881163" y="1462703"/>
            <a:ext cx="3272069" cy="4524315"/>
          </a:xfrm>
          <a:prstGeom prst="rect">
            <a:avLst/>
          </a:prstGeom>
          <a:noFill/>
        </p:spPr>
        <p:txBody>
          <a:bodyPr wrap="square" rtlCol="0">
            <a:spAutoFit/>
          </a:bodyPr>
          <a:lstStyle/>
          <a:p>
            <a:r>
              <a:rPr lang="en-GB" sz="2400" dirty="0"/>
              <a:t>After a few minutes the timber is fully out of the tank. </a:t>
            </a:r>
          </a:p>
          <a:p>
            <a:endParaRPr lang="en-GB" sz="2400" dirty="0"/>
          </a:p>
          <a:p>
            <a:r>
              <a:rPr lang="en-GB" sz="2400" dirty="0"/>
              <a:t>This timber will be removed to the drip dry area. </a:t>
            </a:r>
          </a:p>
          <a:p>
            <a:endParaRPr lang="en-GB" sz="2400" dirty="0"/>
          </a:p>
          <a:p>
            <a:endParaRPr lang="en-GB" sz="2400" dirty="0"/>
          </a:p>
          <a:p>
            <a:endParaRPr lang="en-GB" sz="2400" dirty="0"/>
          </a:p>
          <a:p>
            <a:endParaRPr lang="en-GB" sz="2400" dirty="0"/>
          </a:p>
          <a:p>
            <a:endParaRPr lang="en-GB"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63E349C5-50B2-4C16-9C88-6A22AA92C75E}"/>
              </a:ext>
            </a:extLst>
          </p:cNvPr>
          <p:cNvSpPr>
            <a:spLocks noGrp="1"/>
          </p:cNvSpPr>
          <p:nvPr>
            <p:ph type="title"/>
          </p:nvPr>
        </p:nvSpPr>
        <p:spPr/>
        <p:txBody>
          <a:bodyPr/>
          <a:lstStyle/>
          <a:p>
            <a:r>
              <a:rPr lang="en-GB" altLang="en-US" dirty="0"/>
              <a:t>Bunch of Extremely Interested Observers </a:t>
            </a:r>
            <a:endParaRPr lang="en-IE" altLang="en-US" dirty="0"/>
          </a:p>
        </p:txBody>
      </p:sp>
      <p:pic>
        <p:nvPicPr>
          <p:cNvPr id="44036" name="Picture 4" descr="C:\Documents and Settings\niall.delaney\My Documents\New Folder (2)\4Jun2013 164.jpg">
            <a:extLst>
              <a:ext uri="{FF2B5EF4-FFF2-40B4-BE49-F238E27FC236}">
                <a16:creationId xmlns:a16="http://schemas.microsoft.com/office/drawing/2014/main" id="{365EC530-F3F8-44C9-B1CC-4DA754A9B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4411" y="1393973"/>
            <a:ext cx="6395489" cy="479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9040F8F-C17D-4576-8160-47EB68A798E3}"/>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9F4F9592-41A6-4C2F-ACB0-F057DC6F162A}"/>
              </a:ext>
            </a:extLst>
          </p:cNvPr>
          <p:cNvSpPr>
            <a:spLocks noGrp="1"/>
          </p:cNvSpPr>
          <p:nvPr>
            <p:ph type="sldNum" sz="quarter" idx="12"/>
          </p:nvPr>
        </p:nvSpPr>
        <p:spPr/>
        <p:txBody>
          <a:bodyPr/>
          <a:lstStyle/>
          <a:p>
            <a:fld id="{27CE633F-9882-4A5C-83A2-1109D0C73261}" type="slidenum">
              <a:rPr lang="en-US" smtClean="0"/>
              <a:t>25</a:t>
            </a:fld>
            <a:endParaRPr lang="en-US"/>
          </a:p>
        </p:txBody>
      </p:sp>
      <p:sp>
        <p:nvSpPr>
          <p:cNvPr id="4" name="TextBox 3">
            <a:extLst>
              <a:ext uri="{FF2B5EF4-FFF2-40B4-BE49-F238E27FC236}">
                <a16:creationId xmlns:a16="http://schemas.microsoft.com/office/drawing/2014/main" id="{683B8690-E19E-4BBA-BC4C-3FA7C7BFC795}"/>
              </a:ext>
            </a:extLst>
          </p:cNvPr>
          <p:cNvSpPr txBox="1"/>
          <p:nvPr/>
        </p:nvSpPr>
        <p:spPr>
          <a:xfrm>
            <a:off x="838200" y="2066091"/>
            <a:ext cx="2558714" cy="830997"/>
          </a:xfrm>
          <a:prstGeom prst="rect">
            <a:avLst/>
          </a:prstGeom>
          <a:noFill/>
        </p:spPr>
        <p:txBody>
          <a:bodyPr wrap="none" rtlCol="0">
            <a:spAutoFit/>
          </a:bodyPr>
          <a:lstStyle/>
          <a:p>
            <a:r>
              <a:rPr lang="en-GB" sz="2400" dirty="0"/>
              <a:t>Can you identify</a:t>
            </a:r>
          </a:p>
          <a:p>
            <a:r>
              <a:rPr lang="en-GB" sz="2400" dirty="0"/>
              <a:t> anyone? </a:t>
            </a:r>
            <a:endParaRPr lang="en-IE"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33F293F2-1CA8-4D98-87CB-C7F314CEFFC8}"/>
              </a:ext>
            </a:extLst>
          </p:cNvPr>
          <p:cNvSpPr>
            <a:spLocks noGrp="1"/>
          </p:cNvSpPr>
          <p:nvPr>
            <p:ph type="title"/>
          </p:nvPr>
        </p:nvSpPr>
        <p:spPr/>
        <p:txBody>
          <a:bodyPr/>
          <a:lstStyle/>
          <a:p>
            <a:r>
              <a:rPr lang="en-GB" altLang="en-US" dirty="0"/>
              <a:t>Wet Bales of Timber Left to Drip Dry </a:t>
            </a:r>
            <a:endParaRPr lang="en-IE" altLang="en-US" dirty="0"/>
          </a:p>
        </p:txBody>
      </p:sp>
      <p:sp>
        <p:nvSpPr>
          <p:cNvPr id="41987" name="Content Placeholder 2">
            <a:extLst>
              <a:ext uri="{FF2B5EF4-FFF2-40B4-BE49-F238E27FC236}">
                <a16:creationId xmlns:a16="http://schemas.microsoft.com/office/drawing/2014/main" id="{FCBA1B3D-F2B3-4275-8467-94DF50C91CC0}"/>
              </a:ext>
            </a:extLst>
          </p:cNvPr>
          <p:cNvSpPr>
            <a:spLocks noGrp="1"/>
          </p:cNvSpPr>
          <p:nvPr>
            <p:ph idx="1"/>
          </p:nvPr>
        </p:nvSpPr>
        <p:spPr>
          <a:xfrm>
            <a:off x="838200" y="1825625"/>
            <a:ext cx="2700867" cy="3542242"/>
          </a:xfrm>
        </p:spPr>
        <p:txBody>
          <a:bodyPr>
            <a:normAutofit fontScale="92500"/>
          </a:bodyPr>
          <a:lstStyle/>
          <a:p>
            <a:pPr marL="0" indent="0">
              <a:buNone/>
            </a:pPr>
            <a:r>
              <a:rPr lang="en-GB" altLang="en-US" dirty="0"/>
              <a:t>Run off flows in gulleys back to the treatment area to be used again.</a:t>
            </a:r>
          </a:p>
          <a:p>
            <a:pPr marL="0" indent="0">
              <a:buNone/>
            </a:pPr>
            <a:r>
              <a:rPr lang="en-GB" altLang="en-US" dirty="0"/>
              <a:t>This is filtered before being used in the tank.  </a:t>
            </a:r>
            <a:endParaRPr lang="en-IE" altLang="en-US" dirty="0"/>
          </a:p>
        </p:txBody>
      </p:sp>
      <p:pic>
        <p:nvPicPr>
          <p:cNvPr id="41988" name="Picture 6" descr="C:\Documents and Settings\niall.delaney\My Documents\New Folder (2)\4Jun2013 162.jpg">
            <a:extLst>
              <a:ext uri="{FF2B5EF4-FFF2-40B4-BE49-F238E27FC236}">
                <a16:creationId xmlns:a16="http://schemas.microsoft.com/office/drawing/2014/main" id="{5FE17126-1B44-4443-A156-A82BF5E0C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867" y="1353917"/>
            <a:ext cx="6676282" cy="500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05027791-162A-415D-B3F5-7F195F585AE4}"/>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86ECAE80-9559-43BB-9FE9-F3859FEB4A33}"/>
              </a:ext>
            </a:extLst>
          </p:cNvPr>
          <p:cNvSpPr>
            <a:spLocks noGrp="1"/>
          </p:cNvSpPr>
          <p:nvPr>
            <p:ph type="sldNum" sz="quarter" idx="12"/>
          </p:nvPr>
        </p:nvSpPr>
        <p:spPr/>
        <p:txBody>
          <a:bodyPr/>
          <a:lstStyle/>
          <a:p>
            <a:fld id="{27CE633F-9882-4A5C-83A2-1109D0C73261}"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CA1F483A-FEFA-4B28-A087-A116C8FC9550}"/>
              </a:ext>
            </a:extLst>
          </p:cNvPr>
          <p:cNvSpPr>
            <a:spLocks noGrp="1"/>
          </p:cNvSpPr>
          <p:nvPr>
            <p:ph type="title"/>
          </p:nvPr>
        </p:nvSpPr>
        <p:spPr/>
        <p:txBody>
          <a:bodyPr/>
          <a:lstStyle/>
          <a:p>
            <a:r>
              <a:rPr lang="en-GB" altLang="en-US" dirty="0"/>
              <a:t>Fun Echo Chamber </a:t>
            </a:r>
            <a:endParaRPr lang="en-IE" altLang="en-US" dirty="0"/>
          </a:p>
        </p:txBody>
      </p:sp>
      <p:sp>
        <p:nvSpPr>
          <p:cNvPr id="45059" name="Content Placeholder 2">
            <a:extLst>
              <a:ext uri="{FF2B5EF4-FFF2-40B4-BE49-F238E27FC236}">
                <a16:creationId xmlns:a16="http://schemas.microsoft.com/office/drawing/2014/main" id="{BB4F6A7F-3A8E-4E36-BC94-AA8D8BB69E86}"/>
              </a:ext>
            </a:extLst>
          </p:cNvPr>
          <p:cNvSpPr>
            <a:spLocks noGrp="1"/>
          </p:cNvSpPr>
          <p:nvPr>
            <p:ph idx="1"/>
          </p:nvPr>
        </p:nvSpPr>
        <p:spPr>
          <a:xfrm>
            <a:off x="838200" y="1825625"/>
            <a:ext cx="3445933" cy="4351338"/>
          </a:xfrm>
        </p:spPr>
        <p:txBody>
          <a:bodyPr/>
          <a:lstStyle/>
          <a:p>
            <a:r>
              <a:rPr lang="en-GB" altLang="en-US" dirty="0"/>
              <a:t>Note gulley at the very bottom.</a:t>
            </a:r>
          </a:p>
          <a:p>
            <a:r>
              <a:rPr lang="en-GB" altLang="en-US" dirty="0"/>
              <a:t>Also the corrosion on the cylinder walls. </a:t>
            </a:r>
            <a:endParaRPr lang="en-IE" altLang="en-US" dirty="0"/>
          </a:p>
        </p:txBody>
      </p:sp>
      <p:pic>
        <p:nvPicPr>
          <p:cNvPr id="45060" name="Picture 3" descr="C:\Documents and Settings\niall.delaney\My Documents\New Folder (2)\4Jun2013 165.jpg">
            <a:extLst>
              <a:ext uri="{FF2B5EF4-FFF2-40B4-BE49-F238E27FC236}">
                <a16:creationId xmlns:a16="http://schemas.microsoft.com/office/drawing/2014/main" id="{6C9C9858-4CC4-4104-B29D-3A6A2A1FB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9134" y="1316038"/>
            <a:ext cx="6341533" cy="475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504B9E4-491E-48F4-BE76-6CEE3106FC85}"/>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3096D898-94BB-4972-9F52-B1552AB5238D}"/>
              </a:ext>
            </a:extLst>
          </p:cNvPr>
          <p:cNvSpPr>
            <a:spLocks noGrp="1"/>
          </p:cNvSpPr>
          <p:nvPr>
            <p:ph type="sldNum" sz="quarter" idx="12"/>
          </p:nvPr>
        </p:nvSpPr>
        <p:spPr/>
        <p:txBody>
          <a:bodyPr/>
          <a:lstStyle/>
          <a:p>
            <a:fld id="{27CE633F-9882-4A5C-83A2-1109D0C73261}" type="slidenum">
              <a:rPr lang="en-US" smtClean="0"/>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4AD14DE-C643-4D65-BF08-09FFCA257BC3}"/>
              </a:ext>
            </a:extLst>
          </p:cNvPr>
          <p:cNvSpPr>
            <a:spLocks noGrp="1"/>
          </p:cNvSpPr>
          <p:nvPr>
            <p:ph type="title"/>
          </p:nvPr>
        </p:nvSpPr>
        <p:spPr/>
        <p:txBody>
          <a:bodyPr/>
          <a:lstStyle/>
          <a:p>
            <a:r>
              <a:rPr lang="en-GB" altLang="en-US" dirty="0"/>
              <a:t>School Trip </a:t>
            </a:r>
            <a:endParaRPr lang="en-IE" altLang="en-US" dirty="0"/>
          </a:p>
        </p:txBody>
      </p:sp>
      <p:sp>
        <p:nvSpPr>
          <p:cNvPr id="46083" name="Content Placeholder 2">
            <a:extLst>
              <a:ext uri="{FF2B5EF4-FFF2-40B4-BE49-F238E27FC236}">
                <a16:creationId xmlns:a16="http://schemas.microsoft.com/office/drawing/2014/main" id="{77587C3C-BE77-4520-9BE2-1F188AFACC8E}"/>
              </a:ext>
            </a:extLst>
          </p:cNvPr>
          <p:cNvSpPr>
            <a:spLocks noGrp="1"/>
          </p:cNvSpPr>
          <p:nvPr>
            <p:ph idx="1"/>
          </p:nvPr>
        </p:nvSpPr>
        <p:spPr>
          <a:xfrm>
            <a:off x="838200" y="1825625"/>
            <a:ext cx="3598889" cy="4351338"/>
          </a:xfrm>
        </p:spPr>
        <p:txBody>
          <a:bodyPr/>
          <a:lstStyle/>
          <a:p>
            <a:pPr marL="0" indent="0">
              <a:buNone/>
            </a:pPr>
            <a:r>
              <a:rPr lang="en-GB" altLang="en-US" dirty="0"/>
              <a:t>These photos were taken during a school visit.</a:t>
            </a:r>
          </a:p>
          <a:p>
            <a:pPr marL="0" indent="0">
              <a:buNone/>
            </a:pPr>
            <a:r>
              <a:rPr lang="en-GB" altLang="en-US" dirty="0"/>
              <a:t> </a:t>
            </a:r>
            <a:endParaRPr lang="en-IE" altLang="en-US" dirty="0"/>
          </a:p>
        </p:txBody>
      </p:sp>
      <p:pic>
        <p:nvPicPr>
          <p:cNvPr id="46084" name="Picture 2" descr="C:\Documents and Settings\niall.delaney\My Documents\New Folder (2)\4Jun2013 166.jpg">
            <a:extLst>
              <a:ext uri="{FF2B5EF4-FFF2-40B4-BE49-F238E27FC236}">
                <a16:creationId xmlns:a16="http://schemas.microsoft.com/office/drawing/2014/main" id="{1311EDE6-5BDC-4279-B593-43486CA09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197" y="1130831"/>
            <a:ext cx="6734603" cy="504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EF66B20-5606-427E-8F81-C627EDA41000}"/>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FFC92740-6B30-4F0C-8CD9-94A168389E88}"/>
              </a:ext>
            </a:extLst>
          </p:cNvPr>
          <p:cNvSpPr>
            <a:spLocks noGrp="1"/>
          </p:cNvSpPr>
          <p:nvPr>
            <p:ph type="sldNum" sz="quarter" idx="12"/>
          </p:nvPr>
        </p:nvSpPr>
        <p:spPr/>
        <p:txBody>
          <a:bodyPr/>
          <a:lstStyle/>
          <a:p>
            <a:fld id="{27CE633F-9882-4A5C-83A2-1109D0C73261}" type="slidenum">
              <a:rPr lang="en-US" smtClean="0"/>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27D11974-A465-4491-99C4-7EE8AF84404F}"/>
              </a:ext>
            </a:extLst>
          </p:cNvPr>
          <p:cNvSpPr>
            <a:spLocks noGrp="1" noChangeArrowheads="1"/>
          </p:cNvSpPr>
          <p:nvPr>
            <p:ph type="title"/>
          </p:nvPr>
        </p:nvSpPr>
        <p:spPr>
          <a:xfrm>
            <a:off x="1981200" y="188914"/>
            <a:ext cx="8229600" cy="936625"/>
          </a:xfrm>
          <a:noFill/>
        </p:spPr>
        <p:txBody>
          <a:bodyPr/>
          <a:lstStyle/>
          <a:p>
            <a:r>
              <a:rPr lang="en-US" altLang="en-US"/>
              <a:t>Alternative treatments</a:t>
            </a:r>
          </a:p>
        </p:txBody>
      </p:sp>
      <p:sp>
        <p:nvSpPr>
          <p:cNvPr id="47106" name="Rectangle 2">
            <a:extLst>
              <a:ext uri="{FF2B5EF4-FFF2-40B4-BE49-F238E27FC236}">
                <a16:creationId xmlns:a16="http://schemas.microsoft.com/office/drawing/2014/main" id="{0C0F650D-E947-485E-B8BD-46DEB0E1C90A}"/>
              </a:ext>
            </a:extLst>
          </p:cNvPr>
          <p:cNvSpPr>
            <a:spLocks noGrp="1" noChangeArrowheads="1"/>
          </p:cNvSpPr>
          <p:nvPr>
            <p:ph idx="1"/>
          </p:nvPr>
        </p:nvSpPr>
        <p:spPr>
          <a:xfrm>
            <a:off x="965200" y="1196976"/>
            <a:ext cx="10388600" cy="5256213"/>
          </a:xfrm>
        </p:spPr>
        <p:txBody>
          <a:bodyPr/>
          <a:lstStyle/>
          <a:p>
            <a:pPr>
              <a:lnSpc>
                <a:spcPct val="80000"/>
              </a:lnSpc>
              <a:buFontTx/>
              <a:buNone/>
            </a:pPr>
            <a:endParaRPr lang="en-US" altLang="en-US" sz="2400" b="1" dirty="0"/>
          </a:p>
          <a:p>
            <a:pPr>
              <a:lnSpc>
                <a:spcPct val="80000"/>
              </a:lnSpc>
              <a:buFontTx/>
              <a:buNone/>
            </a:pPr>
            <a:r>
              <a:rPr lang="en-US" altLang="en-US" sz="2400" b="1" dirty="0"/>
              <a:t>Diffusion</a:t>
            </a:r>
          </a:p>
          <a:p>
            <a:pPr>
              <a:lnSpc>
                <a:spcPct val="80000"/>
              </a:lnSpc>
              <a:buFontTx/>
              <a:buNone/>
            </a:pPr>
            <a:endParaRPr lang="en-US" altLang="en-US" sz="2400" b="1" dirty="0"/>
          </a:p>
          <a:p>
            <a:pPr>
              <a:lnSpc>
                <a:spcPct val="80000"/>
              </a:lnSpc>
            </a:pPr>
            <a:r>
              <a:rPr lang="en-US" altLang="en-US" sz="2400" dirty="0"/>
              <a:t>This method of application can only be used with green unseasoned timber and is mainly carried out in the country of origin before being shipped. Immediately after conversion a water-soluble preservative is applied to the timber, preferably by dipping. The timber is then close stacked and covered for several weeks, allowing the preservative to diffuse through the timber.</a:t>
            </a:r>
          </a:p>
          <a:p>
            <a:pPr>
              <a:lnSpc>
                <a:spcPct val="80000"/>
              </a:lnSpc>
            </a:pPr>
            <a:endParaRPr lang="en-US" altLang="en-US" sz="2400" dirty="0"/>
          </a:p>
          <a:p>
            <a:pPr>
              <a:lnSpc>
                <a:spcPct val="80000"/>
              </a:lnSpc>
            </a:pPr>
            <a:r>
              <a:rPr lang="en-IE" altLang="en-US" sz="2400" dirty="0"/>
              <a:t>The main drawback to this method is that the timber is prone to leaching.</a:t>
            </a:r>
            <a:endParaRPr lang="en-US" altLang="en-US" sz="2400" dirty="0"/>
          </a:p>
          <a:p>
            <a:pPr>
              <a:lnSpc>
                <a:spcPct val="80000"/>
              </a:lnSpc>
            </a:pPr>
            <a:endParaRPr lang="en-US" altLang="en-US" sz="2400" dirty="0"/>
          </a:p>
        </p:txBody>
      </p:sp>
      <p:sp>
        <p:nvSpPr>
          <p:cNvPr id="2" name="Footer Placeholder 1">
            <a:extLst>
              <a:ext uri="{FF2B5EF4-FFF2-40B4-BE49-F238E27FC236}">
                <a16:creationId xmlns:a16="http://schemas.microsoft.com/office/drawing/2014/main" id="{34748AF8-6261-4E4D-BDF1-DE568753F18D}"/>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2F8129FF-3208-4353-9868-7947789D90C5}"/>
              </a:ext>
            </a:extLst>
          </p:cNvPr>
          <p:cNvSpPr>
            <a:spLocks noGrp="1"/>
          </p:cNvSpPr>
          <p:nvPr>
            <p:ph type="sldNum" sz="quarter" idx="12"/>
          </p:nvPr>
        </p:nvSpPr>
        <p:spPr/>
        <p:txBody>
          <a:bodyPr/>
          <a:lstStyle/>
          <a:p>
            <a:fld id="{27CE633F-9882-4A5C-83A2-1109D0C73261}"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227F3AF-33BF-4EC8-99CC-6F9A5F10F4B0}"/>
              </a:ext>
            </a:extLst>
          </p:cNvPr>
          <p:cNvSpPr>
            <a:spLocks noGrp="1" noChangeArrowheads="1"/>
          </p:cNvSpPr>
          <p:nvPr>
            <p:ph type="title"/>
          </p:nvPr>
        </p:nvSpPr>
        <p:spPr>
          <a:xfrm>
            <a:off x="838200" y="365126"/>
            <a:ext cx="10515600" cy="623888"/>
          </a:xfrm>
        </p:spPr>
        <p:txBody>
          <a:bodyPr>
            <a:normAutofit fontScale="90000"/>
          </a:bodyPr>
          <a:lstStyle/>
          <a:p>
            <a:r>
              <a:rPr lang="en-IE" altLang="en-US" dirty="0"/>
              <a:t>Preservation Requirements</a:t>
            </a:r>
            <a:endParaRPr lang="en-US" altLang="en-US" dirty="0"/>
          </a:p>
        </p:txBody>
      </p:sp>
      <p:sp>
        <p:nvSpPr>
          <p:cNvPr id="69635" name="Rectangle 3">
            <a:extLst>
              <a:ext uri="{FF2B5EF4-FFF2-40B4-BE49-F238E27FC236}">
                <a16:creationId xmlns:a16="http://schemas.microsoft.com/office/drawing/2014/main" id="{3B6F3C9F-27EF-4D9E-ADBE-EC168CFDE172}"/>
              </a:ext>
            </a:extLst>
          </p:cNvPr>
          <p:cNvSpPr>
            <a:spLocks noGrp="1" noChangeArrowheads="1"/>
          </p:cNvSpPr>
          <p:nvPr>
            <p:ph idx="1"/>
          </p:nvPr>
        </p:nvSpPr>
        <p:spPr>
          <a:xfrm>
            <a:off x="264826" y="1125538"/>
            <a:ext cx="11662347" cy="5732462"/>
          </a:xfrm>
        </p:spPr>
        <p:txBody>
          <a:bodyPr>
            <a:normAutofit/>
          </a:bodyPr>
          <a:lstStyle/>
          <a:p>
            <a:pPr lvl="1">
              <a:lnSpc>
                <a:spcPct val="80000"/>
              </a:lnSpc>
              <a:buFontTx/>
              <a:buNone/>
            </a:pPr>
            <a:r>
              <a:rPr lang="en-US" altLang="en-US" dirty="0"/>
              <a:t>The ideal requirements of a timber preservative are as follows:</a:t>
            </a:r>
          </a:p>
          <a:p>
            <a:pPr lvl="1">
              <a:lnSpc>
                <a:spcPct val="80000"/>
              </a:lnSpc>
              <a:buFontTx/>
              <a:buNone/>
            </a:pPr>
            <a:endParaRPr lang="en-US" altLang="en-US" dirty="0"/>
          </a:p>
          <a:p>
            <a:pPr lvl="2">
              <a:lnSpc>
                <a:spcPct val="80000"/>
              </a:lnSpc>
            </a:pPr>
            <a:r>
              <a:rPr lang="en-US" altLang="en-US" sz="2400" dirty="0"/>
              <a:t>It must be toxic to the fungi and insects, but safe to animals and humans.</a:t>
            </a:r>
          </a:p>
          <a:p>
            <a:pPr lvl="2">
              <a:lnSpc>
                <a:spcPct val="80000"/>
              </a:lnSpc>
            </a:pPr>
            <a:r>
              <a:rPr lang="en-US" altLang="en-US" sz="2400" dirty="0"/>
              <a:t>It should be permanent and not liable to be bleached out by sunshine or leached out by rain.</a:t>
            </a:r>
          </a:p>
          <a:p>
            <a:pPr lvl="2">
              <a:lnSpc>
                <a:spcPct val="80000"/>
              </a:lnSpc>
            </a:pPr>
            <a:r>
              <a:rPr lang="en-US" altLang="en-US" sz="2400" dirty="0"/>
              <a:t>It should be economical and easy to obtain.</a:t>
            </a:r>
          </a:p>
          <a:p>
            <a:pPr lvl="2">
              <a:lnSpc>
                <a:spcPct val="80000"/>
              </a:lnSpc>
            </a:pPr>
            <a:r>
              <a:rPr lang="en-US" altLang="en-US" sz="2400" dirty="0"/>
              <a:t>It should not corrode or affect metal in any way.</a:t>
            </a:r>
          </a:p>
          <a:p>
            <a:pPr lvl="2">
              <a:lnSpc>
                <a:spcPct val="80000"/>
              </a:lnSpc>
            </a:pPr>
            <a:r>
              <a:rPr lang="en-US" altLang="en-US" sz="2400" dirty="0"/>
              <a:t>It should be easy to handle and apply.</a:t>
            </a:r>
          </a:p>
          <a:p>
            <a:pPr lvl="2">
              <a:lnSpc>
                <a:spcPct val="80000"/>
              </a:lnSpc>
            </a:pPr>
            <a:r>
              <a:rPr lang="en-US" altLang="en-US" sz="2400" dirty="0"/>
              <a:t>It should, as far as possible, be odourless.</a:t>
            </a:r>
          </a:p>
          <a:p>
            <a:pPr lvl="2">
              <a:lnSpc>
                <a:spcPct val="80000"/>
              </a:lnSpc>
            </a:pPr>
            <a:r>
              <a:rPr lang="en-US" altLang="en-US" sz="2400" dirty="0"/>
              <a:t>It should not affect the subsequent finishing of the timber, for example, painting or polishing.</a:t>
            </a:r>
          </a:p>
          <a:p>
            <a:pPr lvl="2">
              <a:lnSpc>
                <a:spcPct val="80000"/>
              </a:lnSpc>
            </a:pPr>
            <a:r>
              <a:rPr lang="en-US" altLang="en-US" sz="2400" dirty="0"/>
              <a:t>It should be non-flammable.</a:t>
            </a:r>
          </a:p>
          <a:p>
            <a:pPr>
              <a:lnSpc>
                <a:spcPct val="80000"/>
              </a:lnSpc>
              <a:buFontTx/>
              <a:buNone/>
            </a:pPr>
            <a:r>
              <a:rPr lang="en-US" altLang="en-US" sz="2400" i="1" dirty="0"/>
              <a:t>	</a:t>
            </a:r>
            <a:r>
              <a:rPr lang="en-US" altLang="en-US" sz="2400" i="1" dirty="0">
                <a:solidFill>
                  <a:srgbClr val="FF0000"/>
                </a:solidFill>
              </a:rPr>
              <a:t>    </a:t>
            </a:r>
            <a:r>
              <a:rPr lang="en-US" altLang="en-US" sz="2400" i="1" u="sng" dirty="0">
                <a:solidFill>
                  <a:srgbClr val="FF0000"/>
                </a:solidFill>
              </a:rPr>
              <a:t>(Note:</a:t>
            </a:r>
            <a:r>
              <a:rPr lang="en-US" altLang="en-US" sz="2400" i="1" dirty="0">
                <a:solidFill>
                  <a:srgbClr val="FF0000"/>
                </a:solidFill>
              </a:rPr>
              <a:t> Although these are the ideal requirements of a preservative, bear in               </a:t>
            </a:r>
          </a:p>
          <a:p>
            <a:pPr>
              <a:lnSpc>
                <a:spcPct val="80000"/>
              </a:lnSpc>
              <a:buFontTx/>
              <a:buNone/>
            </a:pPr>
            <a:r>
              <a:rPr lang="en-US" altLang="en-US" sz="2400" i="1" dirty="0">
                <a:solidFill>
                  <a:srgbClr val="FF0000"/>
                </a:solidFill>
              </a:rPr>
              <a:t>        mind that most preservatives will not embody all these points.)</a:t>
            </a:r>
          </a:p>
          <a:p>
            <a:pPr>
              <a:lnSpc>
                <a:spcPct val="80000"/>
              </a:lnSpc>
            </a:pPr>
            <a:endParaRPr lang="en-US" altLang="en-US" sz="2400" i="1" dirty="0"/>
          </a:p>
        </p:txBody>
      </p:sp>
      <p:sp>
        <p:nvSpPr>
          <p:cNvPr id="2" name="Footer Placeholder 1">
            <a:extLst>
              <a:ext uri="{FF2B5EF4-FFF2-40B4-BE49-F238E27FC236}">
                <a16:creationId xmlns:a16="http://schemas.microsoft.com/office/drawing/2014/main" id="{6C3FEC05-7C45-4A95-BC69-0ACC80F003DB}"/>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6EE595EB-E037-4A82-A7C6-5E68F4DC69BD}"/>
              </a:ext>
            </a:extLst>
          </p:cNvPr>
          <p:cNvSpPr>
            <a:spLocks noGrp="1"/>
          </p:cNvSpPr>
          <p:nvPr>
            <p:ph type="sldNum" sz="quarter" idx="12"/>
          </p:nvPr>
        </p:nvSpPr>
        <p:spPr/>
        <p:txBody>
          <a:bodyPr/>
          <a:lstStyle/>
          <a:p>
            <a:fld id="{27CE633F-9882-4A5C-83A2-1109D0C73261}" type="slidenum">
              <a:rPr lang="en-US" smtClean="0"/>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9635">
                                            <p:txEl>
                                              <p:pRg st="2" end="2"/>
                                            </p:txEl>
                                          </p:spTgt>
                                        </p:tgtEl>
                                        <p:attrNameLst>
                                          <p:attrName>style.visibility</p:attrName>
                                        </p:attrNameLst>
                                      </p:cBhvr>
                                      <p:to>
                                        <p:strVal val="visible"/>
                                      </p:to>
                                    </p:set>
                                    <p:animEffect transition="in" filter="fade">
                                      <p:cBhvr>
                                        <p:cTn id="7" dur="1000"/>
                                        <p:tgtEl>
                                          <p:spTgt spid="69635">
                                            <p:txEl>
                                              <p:pRg st="2" end="2"/>
                                            </p:txEl>
                                          </p:spTgt>
                                        </p:tgtEl>
                                      </p:cBhvr>
                                    </p:animEffect>
                                    <p:anim calcmode="lin" valueType="num">
                                      <p:cBhvr>
                                        <p:cTn id="8" dur="10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96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9635">
                                            <p:txEl>
                                              <p:pRg st="3" end="3"/>
                                            </p:txEl>
                                          </p:spTgt>
                                        </p:tgtEl>
                                        <p:attrNameLst>
                                          <p:attrName>style.visibility</p:attrName>
                                        </p:attrNameLst>
                                      </p:cBhvr>
                                      <p:to>
                                        <p:strVal val="visible"/>
                                      </p:to>
                                    </p:set>
                                    <p:animEffect transition="in" filter="fade">
                                      <p:cBhvr>
                                        <p:cTn id="14" dur="1000"/>
                                        <p:tgtEl>
                                          <p:spTgt spid="69635">
                                            <p:txEl>
                                              <p:pRg st="3" end="3"/>
                                            </p:txEl>
                                          </p:spTgt>
                                        </p:tgtEl>
                                      </p:cBhvr>
                                    </p:animEffect>
                                    <p:anim calcmode="lin" valueType="num">
                                      <p:cBhvr>
                                        <p:cTn id="15" dur="10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96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9635">
                                            <p:txEl>
                                              <p:pRg st="4" end="4"/>
                                            </p:txEl>
                                          </p:spTgt>
                                        </p:tgtEl>
                                        <p:attrNameLst>
                                          <p:attrName>style.visibility</p:attrName>
                                        </p:attrNameLst>
                                      </p:cBhvr>
                                      <p:to>
                                        <p:strVal val="visible"/>
                                      </p:to>
                                    </p:set>
                                    <p:animEffect transition="in" filter="fade">
                                      <p:cBhvr>
                                        <p:cTn id="21" dur="1000"/>
                                        <p:tgtEl>
                                          <p:spTgt spid="69635">
                                            <p:txEl>
                                              <p:pRg st="4" end="4"/>
                                            </p:txEl>
                                          </p:spTgt>
                                        </p:tgtEl>
                                      </p:cBhvr>
                                    </p:animEffect>
                                    <p:anim calcmode="lin" valueType="num">
                                      <p:cBhvr>
                                        <p:cTn id="22" dur="10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963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69635">
                                            <p:txEl>
                                              <p:pRg st="5" end="5"/>
                                            </p:txEl>
                                          </p:spTgt>
                                        </p:tgtEl>
                                        <p:attrNameLst>
                                          <p:attrName>style.visibility</p:attrName>
                                        </p:attrNameLst>
                                      </p:cBhvr>
                                      <p:to>
                                        <p:strVal val="visible"/>
                                      </p:to>
                                    </p:set>
                                    <p:animEffect transition="in" filter="fade">
                                      <p:cBhvr>
                                        <p:cTn id="28" dur="1000"/>
                                        <p:tgtEl>
                                          <p:spTgt spid="69635">
                                            <p:txEl>
                                              <p:pRg st="5" end="5"/>
                                            </p:txEl>
                                          </p:spTgt>
                                        </p:tgtEl>
                                      </p:cBhvr>
                                    </p:animEffect>
                                    <p:anim calcmode="lin" valueType="num">
                                      <p:cBhvr>
                                        <p:cTn id="29" dur="1000" fill="hold"/>
                                        <p:tgtEl>
                                          <p:spTgt spid="6963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963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69635">
                                            <p:txEl>
                                              <p:pRg st="6" end="6"/>
                                            </p:txEl>
                                          </p:spTgt>
                                        </p:tgtEl>
                                        <p:attrNameLst>
                                          <p:attrName>style.visibility</p:attrName>
                                        </p:attrNameLst>
                                      </p:cBhvr>
                                      <p:to>
                                        <p:strVal val="visible"/>
                                      </p:to>
                                    </p:set>
                                    <p:animEffect transition="in" filter="fade">
                                      <p:cBhvr>
                                        <p:cTn id="35" dur="1000"/>
                                        <p:tgtEl>
                                          <p:spTgt spid="69635">
                                            <p:txEl>
                                              <p:pRg st="6" end="6"/>
                                            </p:txEl>
                                          </p:spTgt>
                                        </p:tgtEl>
                                      </p:cBhvr>
                                    </p:animEffect>
                                    <p:anim calcmode="lin" valueType="num">
                                      <p:cBhvr>
                                        <p:cTn id="36" dur="1000" fill="hold"/>
                                        <p:tgtEl>
                                          <p:spTgt spid="6963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6963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69635">
                                            <p:txEl>
                                              <p:pRg st="7" end="7"/>
                                            </p:txEl>
                                          </p:spTgt>
                                        </p:tgtEl>
                                        <p:attrNameLst>
                                          <p:attrName>style.visibility</p:attrName>
                                        </p:attrNameLst>
                                      </p:cBhvr>
                                      <p:to>
                                        <p:strVal val="visible"/>
                                      </p:to>
                                    </p:set>
                                    <p:animEffect transition="in" filter="fade">
                                      <p:cBhvr>
                                        <p:cTn id="42" dur="1000"/>
                                        <p:tgtEl>
                                          <p:spTgt spid="69635">
                                            <p:txEl>
                                              <p:pRg st="7" end="7"/>
                                            </p:txEl>
                                          </p:spTgt>
                                        </p:tgtEl>
                                      </p:cBhvr>
                                    </p:animEffect>
                                    <p:anim calcmode="lin" valueType="num">
                                      <p:cBhvr>
                                        <p:cTn id="43" dur="1000" fill="hold"/>
                                        <p:tgtEl>
                                          <p:spTgt spid="69635">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6963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69635">
                                            <p:txEl>
                                              <p:pRg st="8" end="8"/>
                                            </p:txEl>
                                          </p:spTgt>
                                        </p:tgtEl>
                                        <p:attrNameLst>
                                          <p:attrName>style.visibility</p:attrName>
                                        </p:attrNameLst>
                                      </p:cBhvr>
                                      <p:to>
                                        <p:strVal val="visible"/>
                                      </p:to>
                                    </p:set>
                                    <p:animEffect transition="in" filter="fade">
                                      <p:cBhvr>
                                        <p:cTn id="49" dur="1000"/>
                                        <p:tgtEl>
                                          <p:spTgt spid="69635">
                                            <p:txEl>
                                              <p:pRg st="8" end="8"/>
                                            </p:txEl>
                                          </p:spTgt>
                                        </p:tgtEl>
                                      </p:cBhvr>
                                    </p:animEffect>
                                    <p:anim calcmode="lin" valueType="num">
                                      <p:cBhvr>
                                        <p:cTn id="50" dur="1000" fill="hold"/>
                                        <p:tgtEl>
                                          <p:spTgt spid="69635">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6963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69635">
                                            <p:txEl>
                                              <p:pRg st="9" end="9"/>
                                            </p:txEl>
                                          </p:spTgt>
                                        </p:tgtEl>
                                        <p:attrNameLst>
                                          <p:attrName>style.visibility</p:attrName>
                                        </p:attrNameLst>
                                      </p:cBhvr>
                                      <p:to>
                                        <p:strVal val="visible"/>
                                      </p:to>
                                    </p:set>
                                    <p:animEffect transition="in" filter="fade">
                                      <p:cBhvr>
                                        <p:cTn id="56" dur="1000"/>
                                        <p:tgtEl>
                                          <p:spTgt spid="69635">
                                            <p:txEl>
                                              <p:pRg st="9" end="9"/>
                                            </p:txEl>
                                          </p:spTgt>
                                        </p:tgtEl>
                                      </p:cBhvr>
                                    </p:animEffect>
                                    <p:anim calcmode="lin" valueType="num">
                                      <p:cBhvr>
                                        <p:cTn id="57" dur="1000" fill="hold"/>
                                        <p:tgtEl>
                                          <p:spTgt spid="6963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6963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69635">
                                            <p:txEl>
                                              <p:pRg st="10" end="10"/>
                                            </p:txEl>
                                          </p:spTgt>
                                        </p:tgtEl>
                                        <p:attrNameLst>
                                          <p:attrName>style.visibility</p:attrName>
                                        </p:attrNameLst>
                                      </p:cBhvr>
                                      <p:to>
                                        <p:strVal val="visible"/>
                                      </p:to>
                                    </p:set>
                                    <p:animEffect transition="in" filter="fade">
                                      <p:cBhvr>
                                        <p:cTn id="63" dur="1000"/>
                                        <p:tgtEl>
                                          <p:spTgt spid="69635">
                                            <p:txEl>
                                              <p:pRg st="10" end="10"/>
                                            </p:txEl>
                                          </p:spTgt>
                                        </p:tgtEl>
                                      </p:cBhvr>
                                    </p:animEffect>
                                    <p:anim calcmode="lin" valueType="num">
                                      <p:cBhvr>
                                        <p:cTn id="64" dur="1000" fill="hold"/>
                                        <p:tgtEl>
                                          <p:spTgt spid="69635">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69635">
                                            <p:txEl>
                                              <p:pRg st="10" end="10"/>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9635">
                                            <p:txEl>
                                              <p:pRg st="11" end="11"/>
                                            </p:txEl>
                                          </p:spTgt>
                                        </p:tgtEl>
                                        <p:attrNameLst>
                                          <p:attrName>style.visibility</p:attrName>
                                        </p:attrNameLst>
                                      </p:cBhvr>
                                      <p:to>
                                        <p:strVal val="visible"/>
                                      </p:to>
                                    </p:set>
                                    <p:animEffect transition="in" filter="fade">
                                      <p:cBhvr>
                                        <p:cTn id="68" dur="1000"/>
                                        <p:tgtEl>
                                          <p:spTgt spid="69635">
                                            <p:txEl>
                                              <p:pRg st="11" end="11"/>
                                            </p:txEl>
                                          </p:spTgt>
                                        </p:tgtEl>
                                      </p:cBhvr>
                                    </p:animEffect>
                                    <p:anim calcmode="lin" valueType="num">
                                      <p:cBhvr>
                                        <p:cTn id="69" dur="1000" fill="hold"/>
                                        <p:tgtEl>
                                          <p:spTgt spid="69635">
                                            <p:txEl>
                                              <p:pRg st="11" end="11"/>
                                            </p:txEl>
                                          </p:spTgt>
                                        </p:tgtEl>
                                        <p:attrNameLst>
                                          <p:attrName>ppt_x</p:attrName>
                                        </p:attrNameLst>
                                      </p:cBhvr>
                                      <p:tavLst>
                                        <p:tav tm="0">
                                          <p:val>
                                            <p:strVal val="#ppt_x"/>
                                          </p:val>
                                        </p:tav>
                                        <p:tav tm="100000">
                                          <p:val>
                                            <p:strVal val="#ppt_x"/>
                                          </p:val>
                                        </p:tav>
                                      </p:tavLst>
                                    </p:anim>
                                    <p:anim calcmode="lin" valueType="num">
                                      <p:cBhvr>
                                        <p:cTn id="70" dur="1000" fill="hold"/>
                                        <p:tgtEl>
                                          <p:spTgt spid="6963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B34C058C-42A5-4C13-8EBE-5C0695D9D811}"/>
              </a:ext>
            </a:extLst>
          </p:cNvPr>
          <p:cNvSpPr>
            <a:spLocks noGrp="1"/>
          </p:cNvSpPr>
          <p:nvPr>
            <p:ph type="title"/>
          </p:nvPr>
        </p:nvSpPr>
        <p:spPr>
          <a:xfrm>
            <a:off x="838200" y="838200"/>
            <a:ext cx="10515600" cy="498231"/>
          </a:xfrm>
        </p:spPr>
        <p:txBody>
          <a:bodyPr>
            <a:normAutofit fontScale="90000"/>
          </a:bodyPr>
          <a:lstStyle/>
          <a:p>
            <a:r>
              <a:rPr lang="en-US" altLang="en-US" b="1" dirty="0"/>
              <a:t>Penetration of Treatment </a:t>
            </a:r>
            <a:r>
              <a:rPr lang="en-US" altLang="en-US" sz="4400" b="1" dirty="0"/>
              <a:t> </a:t>
            </a:r>
            <a:br>
              <a:rPr lang="en-US" altLang="en-US" sz="4400" b="1" dirty="0"/>
            </a:br>
            <a:endParaRPr lang="en-GB" altLang="en-US" dirty="0"/>
          </a:p>
        </p:txBody>
      </p:sp>
      <p:pic>
        <p:nvPicPr>
          <p:cNvPr id="48132" name="Picture 2" descr="C:\Users\niall.delaney\Pictures\2015-10-15 oct2015\oct2015 033.JPG">
            <a:extLst>
              <a:ext uri="{FF2B5EF4-FFF2-40B4-BE49-F238E27FC236}">
                <a16:creationId xmlns:a16="http://schemas.microsoft.com/office/drawing/2014/main" id="{D3A6CD92-29D3-4C9B-BFBB-EE90A5F13B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38200" y="1690689"/>
            <a:ext cx="5422209" cy="38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niall.delaney\Pictures\2015-10-15 oct2015\oct2015 032.JPG">
            <a:extLst>
              <a:ext uri="{FF2B5EF4-FFF2-40B4-BE49-F238E27FC236}">
                <a16:creationId xmlns:a16="http://schemas.microsoft.com/office/drawing/2014/main" id="{C5D5766D-B7FF-4011-8743-810309B27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409" y="1690688"/>
            <a:ext cx="5129213" cy="383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A1091ED5-81FD-4366-94E2-7FA5F004C0FC}"/>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213C7A57-D626-4209-B879-7BFF259FAFAB}"/>
              </a:ext>
            </a:extLst>
          </p:cNvPr>
          <p:cNvSpPr>
            <a:spLocks noGrp="1"/>
          </p:cNvSpPr>
          <p:nvPr>
            <p:ph type="sldNum" sz="quarter" idx="12"/>
          </p:nvPr>
        </p:nvSpPr>
        <p:spPr/>
        <p:txBody>
          <a:bodyPr/>
          <a:lstStyle/>
          <a:p>
            <a:fld id="{27CE633F-9882-4A5C-83A2-1109D0C73261}" type="slidenum">
              <a:rPr lang="en-US" smtClean="0"/>
              <a:t>30</a:t>
            </a:fld>
            <a:endParaRPr lang="en-US"/>
          </a:p>
        </p:txBody>
      </p:sp>
      <p:sp>
        <p:nvSpPr>
          <p:cNvPr id="4" name="TextBox 3">
            <a:extLst>
              <a:ext uri="{FF2B5EF4-FFF2-40B4-BE49-F238E27FC236}">
                <a16:creationId xmlns:a16="http://schemas.microsoft.com/office/drawing/2014/main" id="{D5703C89-A36B-4177-A7C9-62CCCFFC29D5}"/>
              </a:ext>
            </a:extLst>
          </p:cNvPr>
          <p:cNvSpPr txBox="1"/>
          <p:nvPr/>
        </p:nvSpPr>
        <p:spPr>
          <a:xfrm>
            <a:off x="838200" y="5538625"/>
            <a:ext cx="2060179" cy="461665"/>
          </a:xfrm>
          <a:prstGeom prst="rect">
            <a:avLst/>
          </a:prstGeom>
          <a:noFill/>
        </p:spPr>
        <p:txBody>
          <a:bodyPr wrap="none" rtlCol="0">
            <a:spAutoFit/>
          </a:bodyPr>
          <a:lstStyle/>
          <a:p>
            <a:r>
              <a:rPr lang="en-GB" sz="2400" dirty="0"/>
              <a:t>No incisions </a:t>
            </a:r>
            <a:endParaRPr lang="en-IE" sz="2400" dirty="0"/>
          </a:p>
        </p:txBody>
      </p:sp>
      <p:sp>
        <p:nvSpPr>
          <p:cNvPr id="8" name="TextBox 7">
            <a:extLst>
              <a:ext uri="{FF2B5EF4-FFF2-40B4-BE49-F238E27FC236}">
                <a16:creationId xmlns:a16="http://schemas.microsoft.com/office/drawing/2014/main" id="{E5F567A1-5CD0-45EB-876E-F2155AC27899}"/>
              </a:ext>
            </a:extLst>
          </p:cNvPr>
          <p:cNvSpPr txBox="1"/>
          <p:nvPr/>
        </p:nvSpPr>
        <p:spPr>
          <a:xfrm>
            <a:off x="6255941" y="5552442"/>
            <a:ext cx="3666388" cy="461665"/>
          </a:xfrm>
          <a:prstGeom prst="rect">
            <a:avLst/>
          </a:prstGeom>
          <a:noFill/>
        </p:spPr>
        <p:txBody>
          <a:bodyPr wrap="none" rtlCol="0">
            <a:spAutoFit/>
          </a:bodyPr>
          <a:lstStyle/>
          <a:p>
            <a:r>
              <a:rPr lang="en-GB" sz="2400" dirty="0"/>
              <a:t>Incised along the grain  </a:t>
            </a:r>
            <a:endParaRPr lang="en-IE" sz="2400" dirty="0"/>
          </a:p>
        </p:txBody>
      </p:sp>
    </p:spTree>
    <p:extLst>
      <p:ext uri="{BB962C8B-B14F-4D97-AF65-F5344CB8AC3E}">
        <p14:creationId xmlns:p14="http://schemas.microsoft.com/office/powerpoint/2010/main" val="2230223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D018ED61-03E1-4D50-8F93-8AD7B6C476D0}"/>
              </a:ext>
            </a:extLst>
          </p:cNvPr>
          <p:cNvSpPr>
            <a:spLocks noGrp="1" noChangeArrowheads="1"/>
          </p:cNvSpPr>
          <p:nvPr>
            <p:ph type="title"/>
          </p:nvPr>
        </p:nvSpPr>
        <p:spPr>
          <a:xfrm>
            <a:off x="1017388" y="1585827"/>
            <a:ext cx="3341077" cy="3020646"/>
          </a:xfrm>
        </p:spPr>
        <p:txBody>
          <a:bodyPr vert="horz" lIns="91440" tIns="45720" rIns="91440" bIns="45720" rtlCol="0" anchor="t">
            <a:normAutofit/>
          </a:bodyPr>
          <a:lstStyle/>
          <a:p>
            <a:r>
              <a:rPr lang="en-US" altLang="en-US" sz="3600" b="1" i="0" kern="1200" cap="all" baseline="0" dirty="0">
                <a:latin typeface="+mj-lt"/>
                <a:ea typeface="+mj-ea"/>
                <a:cs typeface="+mj-cs"/>
              </a:rPr>
              <a:t>Pressure Treating Wood at </a:t>
            </a:r>
            <a:r>
              <a:rPr lang="en-US" altLang="en-US" sz="3600" b="1" i="0" kern="1200" cap="all" baseline="0" dirty="0">
                <a:solidFill>
                  <a:srgbClr val="0070C0"/>
                </a:solidFill>
                <a:latin typeface="+mj-lt"/>
                <a:ea typeface="+mj-ea"/>
                <a:cs typeface="+mj-cs"/>
                <a:hlinkClick r:id="rId3">
                  <a:extLst>
                    <a:ext uri="{A12FA001-AC4F-418D-AE19-62706E023703}">
                      <ahyp:hlinkClr xmlns:ahyp="http://schemas.microsoft.com/office/drawing/2018/hyperlinkcolor" val="tx"/>
                    </a:ext>
                  </a:extLst>
                </a:hlinkClick>
              </a:rPr>
              <a:t>Viance</a:t>
            </a:r>
            <a:r>
              <a:rPr lang="en-US" altLang="en-US" sz="3600" b="1" i="0" kern="1200" cap="all" baseline="0" dirty="0">
                <a:latin typeface="+mj-lt"/>
                <a:ea typeface="+mj-ea"/>
                <a:cs typeface="+mj-cs"/>
              </a:rPr>
              <a:t>. </a:t>
            </a:r>
          </a:p>
        </p:txBody>
      </p:sp>
      <p:sp>
        <p:nvSpPr>
          <p:cNvPr id="4" name="Footer Placeholder 3">
            <a:extLst>
              <a:ext uri="{FF2B5EF4-FFF2-40B4-BE49-F238E27FC236}">
                <a16:creationId xmlns:a16="http://schemas.microsoft.com/office/drawing/2014/main" id="{24C3BBB5-02C4-44BC-BB53-5B172366A009}"/>
              </a:ext>
            </a:extLst>
          </p:cNvPr>
          <p:cNvSpPr>
            <a:spLocks noGrp="1"/>
          </p:cNvSpPr>
          <p:nvPr>
            <p:ph type="ftr" sz="quarter" idx="11"/>
          </p:nvPr>
        </p:nvSpPr>
        <p:spPr/>
        <p:txBody>
          <a:bodyPr/>
          <a:lstStyle/>
          <a:p>
            <a:r>
              <a:rPr lang="en-US" dirty="0"/>
              <a:t>Jennifer Byrne 2023</a:t>
            </a:r>
          </a:p>
        </p:txBody>
      </p:sp>
      <p:sp>
        <p:nvSpPr>
          <p:cNvPr id="5" name="Slide Number Placeholder 4">
            <a:extLst>
              <a:ext uri="{FF2B5EF4-FFF2-40B4-BE49-F238E27FC236}">
                <a16:creationId xmlns:a16="http://schemas.microsoft.com/office/drawing/2014/main" id="{226D634B-8DEC-4111-9E5A-FB11880E3153}"/>
              </a:ext>
            </a:extLst>
          </p:cNvPr>
          <p:cNvSpPr>
            <a:spLocks noGrp="1"/>
          </p:cNvSpPr>
          <p:nvPr>
            <p:ph type="sldNum" sz="quarter" idx="12"/>
          </p:nvPr>
        </p:nvSpPr>
        <p:spPr/>
        <p:txBody>
          <a:bodyPr/>
          <a:lstStyle/>
          <a:p>
            <a:fld id="{27CE633F-9882-4A5C-83A2-1109D0C73261}" type="slidenum">
              <a:rPr lang="en-US" smtClean="0"/>
              <a:t>31</a:t>
            </a:fld>
            <a:endParaRPr lang="en-US"/>
          </a:p>
        </p:txBody>
      </p:sp>
      <p:sp>
        <p:nvSpPr>
          <p:cNvPr id="3" name="TextBox 2">
            <a:extLst>
              <a:ext uri="{FF2B5EF4-FFF2-40B4-BE49-F238E27FC236}">
                <a16:creationId xmlns:a16="http://schemas.microsoft.com/office/drawing/2014/main" id="{C6E12D62-FEA7-4DE2-B3CC-490D0BF66F82}"/>
              </a:ext>
            </a:extLst>
          </p:cNvPr>
          <p:cNvSpPr txBox="1"/>
          <p:nvPr/>
        </p:nvSpPr>
        <p:spPr>
          <a:xfrm>
            <a:off x="829340" y="5877241"/>
            <a:ext cx="4185761" cy="369332"/>
          </a:xfrm>
          <a:prstGeom prst="rect">
            <a:avLst/>
          </a:prstGeom>
          <a:noFill/>
        </p:spPr>
        <p:txBody>
          <a:bodyPr wrap="none" rtlCol="0">
            <a:spAutoFit/>
          </a:bodyPr>
          <a:lstStyle/>
          <a:p>
            <a:r>
              <a:rPr lang="en-GB" dirty="0">
                <a:solidFill>
                  <a:srgbClr val="0070C0"/>
                </a:solidFill>
                <a:hlinkClick r:id="rId4">
                  <a:extLst>
                    <a:ext uri="{A12FA001-AC4F-418D-AE19-62706E023703}">
                      <ahyp:hlinkClr xmlns:ahyp="http://schemas.microsoft.com/office/drawing/2018/hyperlinkcolor" val="tx"/>
                    </a:ext>
                  </a:extLst>
                </a:hlinkClick>
              </a:rPr>
              <a:t>How wood is pressure treated </a:t>
            </a:r>
            <a:r>
              <a:rPr lang="en-GB" dirty="0">
                <a:solidFill>
                  <a:srgbClr val="0070C0"/>
                </a:solidFill>
              </a:rPr>
              <a:t>4.42m</a:t>
            </a:r>
            <a:endParaRPr lang="en-IE" dirty="0">
              <a:solidFill>
                <a:srgbClr val="0070C0"/>
              </a:solidFill>
            </a:endParaRPr>
          </a:p>
        </p:txBody>
      </p:sp>
      <p:pic>
        <p:nvPicPr>
          <p:cNvPr id="6" name="Online Media 5" title="Wood Treating Process">
            <a:hlinkClick r:id="" action="ppaction://media"/>
            <a:extLst>
              <a:ext uri="{FF2B5EF4-FFF2-40B4-BE49-F238E27FC236}">
                <a16:creationId xmlns:a16="http://schemas.microsoft.com/office/drawing/2014/main" id="{AB3ADA2B-836C-4A98-A7D1-43052F73B0C7}"/>
              </a:ext>
            </a:extLst>
          </p:cNvPr>
          <p:cNvPicPr>
            <a:picLocks noRot="1" noChangeAspect="1"/>
          </p:cNvPicPr>
          <p:nvPr>
            <a:videoFile r:link="rId1"/>
          </p:nvPr>
        </p:nvPicPr>
        <p:blipFill>
          <a:blip r:embed="rId5"/>
          <a:stretch>
            <a:fillRect/>
          </a:stretch>
        </p:blipFill>
        <p:spPr>
          <a:xfrm>
            <a:off x="3747541" y="1098019"/>
            <a:ext cx="7724489" cy="4364336"/>
          </a:xfrm>
          <a:prstGeom prst="rect">
            <a:avLst/>
          </a:prstGeom>
        </p:spPr>
      </p:pic>
    </p:spTree>
    <p:extLst>
      <p:ext uri="{BB962C8B-B14F-4D97-AF65-F5344CB8AC3E}">
        <p14:creationId xmlns:p14="http://schemas.microsoft.com/office/powerpoint/2010/main" val="230738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B34C058C-42A5-4C13-8EBE-5C0695D9D811}"/>
              </a:ext>
            </a:extLst>
          </p:cNvPr>
          <p:cNvSpPr>
            <a:spLocks noGrp="1"/>
          </p:cNvSpPr>
          <p:nvPr>
            <p:ph type="title"/>
          </p:nvPr>
        </p:nvSpPr>
        <p:spPr>
          <a:xfrm>
            <a:off x="838200" y="838200"/>
            <a:ext cx="10515600" cy="498231"/>
          </a:xfrm>
        </p:spPr>
        <p:txBody>
          <a:bodyPr>
            <a:normAutofit fontScale="90000"/>
          </a:bodyPr>
          <a:lstStyle/>
          <a:p>
            <a:r>
              <a:rPr lang="en-US" altLang="en-US" b="1" dirty="0"/>
              <a:t>Shou </a:t>
            </a:r>
            <a:r>
              <a:rPr lang="en-US" altLang="en-US" b="1" dirty="0" err="1"/>
              <a:t>Sugi</a:t>
            </a:r>
            <a:r>
              <a:rPr lang="en-US" altLang="en-US" b="1" dirty="0"/>
              <a:t> Ban? </a:t>
            </a:r>
            <a:br>
              <a:rPr lang="en-US" altLang="en-US" sz="4400" b="1" dirty="0"/>
            </a:br>
            <a:endParaRPr lang="en-GB" altLang="en-US" dirty="0"/>
          </a:p>
        </p:txBody>
      </p:sp>
      <p:sp>
        <p:nvSpPr>
          <p:cNvPr id="2" name="Footer Placeholder 1">
            <a:extLst>
              <a:ext uri="{FF2B5EF4-FFF2-40B4-BE49-F238E27FC236}">
                <a16:creationId xmlns:a16="http://schemas.microsoft.com/office/drawing/2014/main" id="{A1091ED5-81FD-4366-94E2-7FA5F004C0FC}"/>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213C7A57-D626-4209-B879-7BFF259FAFAB}"/>
              </a:ext>
            </a:extLst>
          </p:cNvPr>
          <p:cNvSpPr>
            <a:spLocks noGrp="1"/>
          </p:cNvSpPr>
          <p:nvPr>
            <p:ph type="sldNum" sz="quarter" idx="12"/>
          </p:nvPr>
        </p:nvSpPr>
        <p:spPr/>
        <p:txBody>
          <a:bodyPr/>
          <a:lstStyle/>
          <a:p>
            <a:fld id="{27CE633F-9882-4A5C-83A2-1109D0C73261}" type="slidenum">
              <a:rPr lang="en-US" smtClean="0"/>
              <a:t>32</a:t>
            </a:fld>
            <a:endParaRPr lang="en-US"/>
          </a:p>
        </p:txBody>
      </p:sp>
      <p:sp>
        <p:nvSpPr>
          <p:cNvPr id="4" name="TextBox 3">
            <a:extLst>
              <a:ext uri="{FF2B5EF4-FFF2-40B4-BE49-F238E27FC236}">
                <a16:creationId xmlns:a16="http://schemas.microsoft.com/office/drawing/2014/main" id="{D5703C89-A36B-4177-A7C9-62CCCFFC29D5}"/>
              </a:ext>
            </a:extLst>
          </p:cNvPr>
          <p:cNvSpPr txBox="1"/>
          <p:nvPr/>
        </p:nvSpPr>
        <p:spPr>
          <a:xfrm>
            <a:off x="838200" y="5538625"/>
            <a:ext cx="4128053" cy="461665"/>
          </a:xfrm>
          <a:prstGeom prst="rect">
            <a:avLst/>
          </a:prstGeom>
          <a:noFill/>
        </p:spPr>
        <p:txBody>
          <a:bodyPr wrap="none" rtlCol="0">
            <a:spAutoFit/>
          </a:bodyPr>
          <a:lstStyle/>
          <a:p>
            <a:r>
              <a:rPr lang="en-GB" sz="2400" dirty="0">
                <a:hlinkClick r:id="rId3"/>
              </a:rPr>
              <a:t>Shou </a:t>
            </a:r>
            <a:r>
              <a:rPr lang="en-GB" sz="2400" dirty="0" err="1">
                <a:hlinkClick r:id="rId3"/>
              </a:rPr>
              <a:t>Sugi</a:t>
            </a:r>
            <a:r>
              <a:rPr lang="en-GB" sz="2400" dirty="0">
                <a:hlinkClick r:id="rId3"/>
              </a:rPr>
              <a:t> Ban (6.54 Mins) </a:t>
            </a:r>
            <a:endParaRPr lang="en-IE" sz="2400" dirty="0"/>
          </a:p>
        </p:txBody>
      </p:sp>
      <p:sp>
        <p:nvSpPr>
          <p:cNvPr id="8" name="TextBox 7">
            <a:extLst>
              <a:ext uri="{FF2B5EF4-FFF2-40B4-BE49-F238E27FC236}">
                <a16:creationId xmlns:a16="http://schemas.microsoft.com/office/drawing/2014/main" id="{E5F567A1-5CD0-45EB-876E-F2155AC27899}"/>
              </a:ext>
            </a:extLst>
          </p:cNvPr>
          <p:cNvSpPr txBox="1"/>
          <p:nvPr/>
        </p:nvSpPr>
        <p:spPr>
          <a:xfrm>
            <a:off x="6267371" y="5511731"/>
            <a:ext cx="354584" cy="461665"/>
          </a:xfrm>
          <a:prstGeom prst="rect">
            <a:avLst/>
          </a:prstGeom>
          <a:noFill/>
        </p:spPr>
        <p:txBody>
          <a:bodyPr wrap="none" rtlCol="0">
            <a:spAutoFit/>
          </a:bodyPr>
          <a:lstStyle/>
          <a:p>
            <a:r>
              <a:rPr lang="en-GB" sz="2400" dirty="0"/>
              <a:t>  </a:t>
            </a:r>
            <a:endParaRPr lang="en-IE" sz="2400" dirty="0"/>
          </a:p>
        </p:txBody>
      </p:sp>
      <p:pic>
        <p:nvPicPr>
          <p:cNvPr id="6" name="Online Media 5" title="Traditional Japanese Way to Preserve Wood with Fire using Shou Sugi Ban, Yakisugi on my log cabin">
            <a:hlinkClick r:id="" action="ppaction://media"/>
            <a:extLst>
              <a:ext uri="{FF2B5EF4-FFF2-40B4-BE49-F238E27FC236}">
                <a16:creationId xmlns:a16="http://schemas.microsoft.com/office/drawing/2014/main" id="{A5E89D73-F7E7-3DD8-C8D6-F365F2DCD8A5}"/>
              </a:ext>
            </a:extLst>
          </p:cNvPr>
          <p:cNvPicPr>
            <a:picLocks noRot="1" noChangeAspect="1"/>
          </p:cNvPicPr>
          <p:nvPr>
            <a:videoFile r:link="rId1"/>
          </p:nvPr>
        </p:nvPicPr>
        <p:blipFill>
          <a:blip r:embed="rId4"/>
          <a:stretch>
            <a:fillRect/>
          </a:stretch>
        </p:blipFill>
        <p:spPr>
          <a:xfrm>
            <a:off x="2633272" y="1288979"/>
            <a:ext cx="7145843" cy="40374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496DBE14-1D71-4D30-8CF8-B0440EDE7F70}"/>
              </a:ext>
            </a:extLst>
          </p:cNvPr>
          <p:cNvSpPr>
            <a:spLocks noGrp="1" noChangeArrowheads="1"/>
          </p:cNvSpPr>
          <p:nvPr>
            <p:ph type="body" idx="1"/>
          </p:nvPr>
        </p:nvSpPr>
        <p:spPr>
          <a:xfrm>
            <a:off x="838200" y="1825625"/>
            <a:ext cx="3382108" cy="4351338"/>
          </a:xfrm>
        </p:spPr>
        <p:txBody>
          <a:bodyPr>
            <a:normAutofit/>
          </a:bodyPr>
          <a:lstStyle/>
          <a:p>
            <a:pPr eaLnBrk="1" hangingPunct="1"/>
            <a:r>
              <a:rPr lang="en-GB" altLang="en-US" sz="2400" dirty="0"/>
              <a:t>Scan the QR Code and answer the questions </a:t>
            </a:r>
          </a:p>
        </p:txBody>
      </p:sp>
      <p:sp>
        <p:nvSpPr>
          <p:cNvPr id="2" name="Footer Placeholder 1">
            <a:extLst>
              <a:ext uri="{FF2B5EF4-FFF2-40B4-BE49-F238E27FC236}">
                <a16:creationId xmlns:a16="http://schemas.microsoft.com/office/drawing/2014/main" id="{AB9DC18D-6B71-4FC8-8C3C-2C21A96639D8}"/>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2C1D397F-60FC-4313-8BC4-2FF9B511522D}"/>
              </a:ext>
            </a:extLst>
          </p:cNvPr>
          <p:cNvSpPr>
            <a:spLocks noGrp="1"/>
          </p:cNvSpPr>
          <p:nvPr>
            <p:ph type="sldNum" sz="quarter" idx="12"/>
          </p:nvPr>
        </p:nvSpPr>
        <p:spPr/>
        <p:txBody>
          <a:bodyPr/>
          <a:lstStyle/>
          <a:p>
            <a:fld id="{27CE633F-9882-4A5C-83A2-1109D0C73261}" type="slidenum">
              <a:rPr lang="en-US" smtClean="0"/>
              <a:t>33</a:t>
            </a:fld>
            <a:endParaRPr lang="en-US"/>
          </a:p>
        </p:txBody>
      </p:sp>
      <p:sp>
        <p:nvSpPr>
          <p:cNvPr id="6" name="Text Box 6">
            <a:extLst>
              <a:ext uri="{FF2B5EF4-FFF2-40B4-BE49-F238E27FC236}">
                <a16:creationId xmlns:a16="http://schemas.microsoft.com/office/drawing/2014/main" id="{8F317CC3-747F-4288-9C67-446734FB2EAB}"/>
              </a:ext>
            </a:extLst>
          </p:cNvPr>
          <p:cNvSpPr txBox="1">
            <a:spLocks noChangeArrowheads="1"/>
          </p:cNvSpPr>
          <p:nvPr/>
        </p:nvSpPr>
        <p:spPr bwMode="auto">
          <a:xfrm>
            <a:off x="927759" y="499804"/>
            <a:ext cx="91187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200" dirty="0"/>
              <a:t>Revision Questions</a:t>
            </a:r>
          </a:p>
        </p:txBody>
      </p:sp>
      <p:pic>
        <p:nvPicPr>
          <p:cNvPr id="4" name="Picture 3">
            <a:extLst>
              <a:ext uri="{FF2B5EF4-FFF2-40B4-BE49-F238E27FC236}">
                <a16:creationId xmlns:a16="http://schemas.microsoft.com/office/drawing/2014/main" id="{C54DD4F4-01ED-4476-9CBC-971AB651E19E}"/>
              </a:ext>
            </a:extLst>
          </p:cNvPr>
          <p:cNvPicPr>
            <a:picLocks noChangeAspect="1"/>
          </p:cNvPicPr>
          <p:nvPr/>
        </p:nvPicPr>
        <p:blipFill>
          <a:blip r:embed="rId2"/>
          <a:stretch>
            <a:fillRect/>
          </a:stretch>
        </p:blipFill>
        <p:spPr>
          <a:xfrm>
            <a:off x="6300355" y="850974"/>
            <a:ext cx="4963886" cy="4963886"/>
          </a:xfrm>
          <a:prstGeom prst="rect">
            <a:avLst/>
          </a:prstGeom>
        </p:spPr>
      </p:pic>
    </p:spTree>
    <p:extLst>
      <p:ext uri="{BB962C8B-B14F-4D97-AF65-F5344CB8AC3E}">
        <p14:creationId xmlns:p14="http://schemas.microsoft.com/office/powerpoint/2010/main" val="2533047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1349911-4E01-4D97-86EC-D29911AFD7B6}"/>
              </a:ext>
            </a:extLst>
          </p:cNvPr>
          <p:cNvSpPr>
            <a:spLocks noGrp="1" noChangeArrowheads="1"/>
          </p:cNvSpPr>
          <p:nvPr>
            <p:ph type="title"/>
          </p:nvPr>
        </p:nvSpPr>
        <p:spPr/>
        <p:txBody>
          <a:bodyPr/>
          <a:lstStyle/>
          <a:p>
            <a:r>
              <a:rPr lang="en-IE" altLang="en-US" dirty="0"/>
              <a:t>Preservation Types</a:t>
            </a:r>
            <a:endParaRPr lang="en-US" altLang="en-US" dirty="0"/>
          </a:p>
        </p:txBody>
      </p:sp>
      <p:sp>
        <p:nvSpPr>
          <p:cNvPr id="70659" name="Rectangle 3">
            <a:extLst>
              <a:ext uri="{FF2B5EF4-FFF2-40B4-BE49-F238E27FC236}">
                <a16:creationId xmlns:a16="http://schemas.microsoft.com/office/drawing/2014/main" id="{75F79B2B-B70F-46B5-A146-F45E2326CB71}"/>
              </a:ext>
            </a:extLst>
          </p:cNvPr>
          <p:cNvSpPr>
            <a:spLocks noGrp="1" noChangeArrowheads="1"/>
          </p:cNvSpPr>
          <p:nvPr>
            <p:ph idx="1"/>
          </p:nvPr>
        </p:nvSpPr>
        <p:spPr/>
        <p:txBody>
          <a:bodyPr/>
          <a:lstStyle/>
          <a:p>
            <a:r>
              <a:rPr lang="en-US" altLang="en-US" dirty="0"/>
              <a:t>There are three main types of timber preservative available:</a:t>
            </a:r>
          </a:p>
          <a:p>
            <a:r>
              <a:rPr lang="en-US" altLang="en-US" dirty="0"/>
              <a:t>Can you name them? </a:t>
            </a:r>
          </a:p>
          <a:p>
            <a:pPr lvl="1"/>
            <a:r>
              <a:rPr lang="en-US" altLang="en-US" dirty="0"/>
              <a:t>Tar oils</a:t>
            </a:r>
          </a:p>
          <a:p>
            <a:pPr lvl="1"/>
            <a:r>
              <a:rPr lang="en-US" altLang="en-US" dirty="0"/>
              <a:t>Water-soluble preservatives</a:t>
            </a:r>
          </a:p>
          <a:p>
            <a:pPr lvl="1"/>
            <a:r>
              <a:rPr lang="en-US" altLang="en-US" dirty="0"/>
              <a:t>Organic solvent preservatives</a:t>
            </a:r>
          </a:p>
          <a:p>
            <a:endParaRPr lang="en-US" altLang="en-US" dirty="0"/>
          </a:p>
        </p:txBody>
      </p:sp>
      <p:sp>
        <p:nvSpPr>
          <p:cNvPr id="2" name="Footer Placeholder 1">
            <a:extLst>
              <a:ext uri="{FF2B5EF4-FFF2-40B4-BE49-F238E27FC236}">
                <a16:creationId xmlns:a16="http://schemas.microsoft.com/office/drawing/2014/main" id="{5093B07A-2C8A-4729-9B24-9FF3FB9E18EF}"/>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1DFCB3C8-B058-4169-A8AD-EFB6D03D3BB2}"/>
              </a:ext>
            </a:extLst>
          </p:cNvPr>
          <p:cNvSpPr>
            <a:spLocks noGrp="1"/>
          </p:cNvSpPr>
          <p:nvPr>
            <p:ph type="sldNum" sz="quarter" idx="12"/>
          </p:nvPr>
        </p:nvSpPr>
        <p:spPr/>
        <p:txBody>
          <a:bodyPr/>
          <a:lstStyle/>
          <a:p>
            <a:fld id="{27CE633F-9882-4A5C-83A2-1109D0C73261}" type="slidenum">
              <a:rPr lang="en-US" smtClean="0"/>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0659">
                                            <p:txEl>
                                              <p:pRg st="2" end="2"/>
                                            </p:txEl>
                                          </p:spTgt>
                                        </p:tgtEl>
                                        <p:attrNameLst>
                                          <p:attrName>style.visibility</p:attrName>
                                        </p:attrNameLst>
                                      </p:cBhvr>
                                      <p:to>
                                        <p:strVal val="visible"/>
                                      </p:to>
                                    </p:set>
                                    <p:anim calcmode="lin" valueType="num">
                                      <p:cBhvr>
                                        <p:cTn id="7" dur="500" fill="hold"/>
                                        <p:tgtEl>
                                          <p:spTgt spid="7065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70659">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70659">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0659">
                                            <p:txEl>
                                              <p:pRg st="3" end="3"/>
                                            </p:txEl>
                                          </p:spTgt>
                                        </p:tgtEl>
                                        <p:attrNameLst>
                                          <p:attrName>style.visibility</p:attrName>
                                        </p:attrNameLst>
                                      </p:cBhvr>
                                      <p:to>
                                        <p:strVal val="visible"/>
                                      </p:to>
                                    </p:set>
                                    <p:anim calcmode="lin" valueType="num">
                                      <p:cBhvr>
                                        <p:cTn id="14" dur="500" fill="hold"/>
                                        <p:tgtEl>
                                          <p:spTgt spid="70659">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70659">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7065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0659">
                                            <p:txEl>
                                              <p:pRg st="4" end="4"/>
                                            </p:txEl>
                                          </p:spTgt>
                                        </p:tgtEl>
                                        <p:attrNameLst>
                                          <p:attrName>style.visibility</p:attrName>
                                        </p:attrNameLst>
                                      </p:cBhvr>
                                      <p:to>
                                        <p:strVal val="visible"/>
                                      </p:to>
                                    </p:set>
                                    <p:anim calcmode="lin" valueType="num">
                                      <p:cBhvr>
                                        <p:cTn id="21" dur="500" fill="hold"/>
                                        <p:tgtEl>
                                          <p:spTgt spid="7065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70659">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CA15FE1-A29C-4169-B009-48EEEF52C9C7}"/>
              </a:ext>
            </a:extLst>
          </p:cNvPr>
          <p:cNvSpPr>
            <a:spLocks noGrp="1" noChangeArrowheads="1"/>
          </p:cNvSpPr>
          <p:nvPr>
            <p:ph type="title"/>
          </p:nvPr>
        </p:nvSpPr>
        <p:spPr/>
        <p:txBody>
          <a:bodyPr/>
          <a:lstStyle/>
          <a:p>
            <a:r>
              <a:rPr lang="en-IE" altLang="en-US" dirty="0"/>
              <a:t>Preservation Tar Oils</a:t>
            </a:r>
            <a:endParaRPr lang="en-US" altLang="en-US" dirty="0"/>
          </a:p>
        </p:txBody>
      </p:sp>
      <p:sp>
        <p:nvSpPr>
          <p:cNvPr id="71683" name="Rectangle 3">
            <a:extLst>
              <a:ext uri="{FF2B5EF4-FFF2-40B4-BE49-F238E27FC236}">
                <a16:creationId xmlns:a16="http://schemas.microsoft.com/office/drawing/2014/main" id="{A953F562-68C0-4A37-A8D1-F148DAC8517B}"/>
              </a:ext>
            </a:extLst>
          </p:cNvPr>
          <p:cNvSpPr>
            <a:spLocks noGrp="1" noChangeArrowheads="1"/>
          </p:cNvSpPr>
          <p:nvPr>
            <p:ph idx="1"/>
          </p:nvPr>
        </p:nvSpPr>
        <p:spPr/>
        <p:txBody>
          <a:bodyPr/>
          <a:lstStyle/>
          <a:p>
            <a:pPr>
              <a:lnSpc>
                <a:spcPct val="80000"/>
              </a:lnSpc>
              <a:buFontTx/>
              <a:buNone/>
            </a:pPr>
            <a:r>
              <a:rPr lang="en-US" altLang="en-US" dirty="0"/>
              <a:t>Tar oils</a:t>
            </a:r>
          </a:p>
          <a:p>
            <a:pPr>
              <a:lnSpc>
                <a:spcPct val="80000"/>
              </a:lnSpc>
            </a:pPr>
            <a:r>
              <a:rPr lang="en-US" altLang="en-US" sz="2400" dirty="0"/>
              <a:t>These are derived from coal and are dark brown or black in colour. They are fairly permanent, cheap, effective and easy to apply. However, they should not be used internally, as they are flammable and possess a strong lingering odour.</a:t>
            </a:r>
          </a:p>
          <a:p>
            <a:pPr>
              <a:lnSpc>
                <a:spcPct val="80000"/>
              </a:lnSpc>
            </a:pPr>
            <a:r>
              <a:rPr lang="en-US" altLang="en-US" sz="2400" dirty="0"/>
              <a:t>They should never be used near foodstuffs as the odour will contaminate the food. The timber, once treated, will not accept any further finish; that is, it cannot be painted. Its main uses are for the treatment of external timber such as fences, sheds, telegraph poles etc. </a:t>
            </a:r>
          </a:p>
          <a:p>
            <a:pPr>
              <a:lnSpc>
                <a:spcPct val="80000"/>
              </a:lnSpc>
            </a:pPr>
            <a:r>
              <a:rPr lang="en-US" altLang="en-US" dirty="0">
                <a:solidFill>
                  <a:schemeClr val="accent6">
                    <a:lumMod val="75000"/>
                  </a:schemeClr>
                </a:solidFill>
                <a:hlinkClick r:id="rId2">
                  <a:extLst>
                    <a:ext uri="{A12FA001-AC4F-418D-AE19-62706E023703}">
                      <ahyp:hlinkClr xmlns:ahyp="http://schemas.microsoft.com/office/drawing/2018/hyperlinkcolor" val="tx"/>
                    </a:ext>
                  </a:extLst>
                </a:hlinkClick>
              </a:rPr>
              <a:t>Creosote</a:t>
            </a:r>
            <a:r>
              <a:rPr lang="en-US" altLang="en-US" dirty="0"/>
              <a:t> has been replaced with </a:t>
            </a:r>
            <a:r>
              <a:rPr lang="en-US" altLang="en-US" dirty="0">
                <a:solidFill>
                  <a:schemeClr val="accent6">
                    <a:lumMod val="75000"/>
                  </a:schemeClr>
                </a:solidFill>
                <a:hlinkClick r:id="rId3">
                  <a:extLst>
                    <a:ext uri="{A12FA001-AC4F-418D-AE19-62706E023703}">
                      <ahyp:hlinkClr xmlns:ahyp="http://schemas.microsoft.com/office/drawing/2018/hyperlinkcolor" val="tx"/>
                    </a:ext>
                  </a:extLst>
                </a:hlinkClick>
              </a:rPr>
              <a:t>crecote</a:t>
            </a:r>
            <a:r>
              <a:rPr lang="en-US" altLang="en-US" dirty="0"/>
              <a:t>, </a:t>
            </a:r>
            <a:r>
              <a:rPr lang="en-US" altLang="en-US" dirty="0">
                <a:solidFill>
                  <a:schemeClr val="accent6">
                    <a:lumMod val="75000"/>
                  </a:schemeClr>
                </a:solidFill>
                <a:hlinkClick r:id="rId4">
                  <a:extLst>
                    <a:ext uri="{A12FA001-AC4F-418D-AE19-62706E023703}">
                      <ahyp:hlinkClr xmlns:ahyp="http://schemas.microsoft.com/office/drawing/2018/hyperlinkcolor" val="tx"/>
                    </a:ext>
                  </a:extLst>
                </a:hlinkClick>
              </a:rPr>
              <a:t>Creosote sub.</a:t>
            </a:r>
            <a:endParaRPr lang="en-US" altLang="en-US" dirty="0">
              <a:solidFill>
                <a:schemeClr val="accent6">
                  <a:lumMod val="75000"/>
                </a:schemeClr>
              </a:solidFill>
            </a:endParaRPr>
          </a:p>
          <a:p>
            <a:pPr>
              <a:lnSpc>
                <a:spcPct val="80000"/>
              </a:lnSpc>
            </a:pPr>
            <a:r>
              <a:rPr lang="en-US" altLang="en-US" dirty="0">
                <a:solidFill>
                  <a:schemeClr val="accent6">
                    <a:lumMod val="75000"/>
                  </a:schemeClr>
                </a:solidFill>
                <a:hlinkClick r:id="rId5">
                  <a:extLst>
                    <a:ext uri="{A12FA001-AC4F-418D-AE19-62706E023703}">
                      <ahyp:hlinkClr xmlns:ahyp="http://schemas.microsoft.com/office/drawing/2018/hyperlinkcolor" val="tx"/>
                    </a:ext>
                  </a:extLst>
                </a:hlinkClick>
              </a:rPr>
              <a:t>Creosote ban in Ireland </a:t>
            </a:r>
            <a:r>
              <a:rPr lang="en-US" altLang="en-US" dirty="0">
                <a:solidFill>
                  <a:schemeClr val="accent6">
                    <a:lumMod val="75000"/>
                  </a:schemeClr>
                </a:solidFill>
              </a:rPr>
              <a:t>    </a:t>
            </a:r>
            <a:r>
              <a:rPr lang="en-US" altLang="en-US" dirty="0">
                <a:solidFill>
                  <a:schemeClr val="accent6">
                    <a:lumMod val="75000"/>
                  </a:schemeClr>
                </a:solidFill>
                <a:hlinkClick r:id="rId6">
                  <a:extLst>
                    <a:ext uri="{A12FA001-AC4F-418D-AE19-62706E023703}">
                      <ahyp:hlinkClr xmlns:ahyp="http://schemas.microsoft.com/office/drawing/2018/hyperlinkcolor" val="tx"/>
                    </a:ext>
                  </a:extLst>
                </a:hlinkClick>
              </a:rPr>
              <a:t>Independent News </a:t>
            </a:r>
            <a:r>
              <a:rPr lang="en-US" altLang="en-US" dirty="0"/>
              <a:t>Nov. 2022</a:t>
            </a:r>
          </a:p>
        </p:txBody>
      </p:sp>
      <p:sp>
        <p:nvSpPr>
          <p:cNvPr id="2" name="Footer Placeholder 1">
            <a:extLst>
              <a:ext uri="{FF2B5EF4-FFF2-40B4-BE49-F238E27FC236}">
                <a16:creationId xmlns:a16="http://schemas.microsoft.com/office/drawing/2014/main" id="{A1C0010F-09FD-432D-A61E-3D00D5165B7A}"/>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1B63A6A0-91A1-4F9E-AABF-DC464809C121}"/>
              </a:ext>
            </a:extLst>
          </p:cNvPr>
          <p:cNvSpPr>
            <a:spLocks noGrp="1"/>
          </p:cNvSpPr>
          <p:nvPr>
            <p:ph type="sldNum" sz="quarter" idx="12"/>
          </p:nvPr>
        </p:nvSpPr>
        <p:spPr/>
        <p:txBody>
          <a:bodyPr/>
          <a:lstStyle/>
          <a:p>
            <a:fld id="{27CE633F-9882-4A5C-83A2-1109D0C73261}" type="slidenum">
              <a:rPr lang="en-US" smtClean="0"/>
              <a:t>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1683">
                                            <p:txEl>
                                              <p:pRg st="1" end="1"/>
                                            </p:txEl>
                                          </p:spTgt>
                                        </p:tgtEl>
                                        <p:attrNameLst>
                                          <p:attrName>style.visibility</p:attrName>
                                        </p:attrNameLst>
                                      </p:cBhvr>
                                      <p:to>
                                        <p:strVal val="visible"/>
                                      </p:to>
                                    </p:set>
                                    <p:animEffect transition="in" filter="fade">
                                      <p:cBhvr>
                                        <p:cTn id="7" dur="1000"/>
                                        <p:tgtEl>
                                          <p:spTgt spid="71683">
                                            <p:txEl>
                                              <p:pRg st="1" end="1"/>
                                            </p:txEl>
                                          </p:spTgt>
                                        </p:tgtEl>
                                      </p:cBhvr>
                                    </p:animEffect>
                                    <p:anim calcmode="lin" valueType="num">
                                      <p:cBhvr>
                                        <p:cTn id="8" dur="10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16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1683">
                                            <p:txEl>
                                              <p:pRg st="2" end="2"/>
                                            </p:txEl>
                                          </p:spTgt>
                                        </p:tgtEl>
                                        <p:attrNameLst>
                                          <p:attrName>style.visibility</p:attrName>
                                        </p:attrNameLst>
                                      </p:cBhvr>
                                      <p:to>
                                        <p:strVal val="visible"/>
                                      </p:to>
                                    </p:set>
                                    <p:animEffect transition="in" filter="fade">
                                      <p:cBhvr>
                                        <p:cTn id="14" dur="1000"/>
                                        <p:tgtEl>
                                          <p:spTgt spid="71683">
                                            <p:txEl>
                                              <p:pRg st="2" end="2"/>
                                            </p:txEl>
                                          </p:spTgt>
                                        </p:tgtEl>
                                      </p:cBhvr>
                                    </p:animEffect>
                                    <p:anim calcmode="lin" valueType="num">
                                      <p:cBhvr>
                                        <p:cTn id="15" dur="1000" fill="hold"/>
                                        <p:tgtEl>
                                          <p:spTgt spid="7168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16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683">
                                            <p:txEl>
                                              <p:pRg st="3" end="3"/>
                                            </p:txEl>
                                          </p:spTgt>
                                        </p:tgtEl>
                                        <p:attrNameLst>
                                          <p:attrName>style.visibility</p:attrName>
                                        </p:attrNameLst>
                                      </p:cBhvr>
                                      <p:to>
                                        <p:strVal val="visible"/>
                                      </p:to>
                                    </p:set>
                                    <p:animEffect transition="in" filter="fade">
                                      <p:cBhvr>
                                        <p:cTn id="21" dur="1000"/>
                                        <p:tgtEl>
                                          <p:spTgt spid="71683">
                                            <p:txEl>
                                              <p:pRg st="3" end="3"/>
                                            </p:txEl>
                                          </p:spTgt>
                                        </p:tgtEl>
                                      </p:cBhvr>
                                    </p:animEffect>
                                    <p:anim calcmode="lin" valueType="num">
                                      <p:cBhvr>
                                        <p:cTn id="22" dur="1000" fill="hold"/>
                                        <p:tgtEl>
                                          <p:spTgt spid="7168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16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683">
                                            <p:txEl>
                                              <p:pRg st="4" end="4"/>
                                            </p:txEl>
                                          </p:spTgt>
                                        </p:tgtEl>
                                        <p:attrNameLst>
                                          <p:attrName>style.visibility</p:attrName>
                                        </p:attrNameLst>
                                      </p:cBhvr>
                                      <p:to>
                                        <p:strVal val="visible"/>
                                      </p:to>
                                    </p:set>
                                    <p:animEffect transition="in" filter="fade">
                                      <p:cBhvr>
                                        <p:cTn id="28" dur="1000"/>
                                        <p:tgtEl>
                                          <p:spTgt spid="71683">
                                            <p:txEl>
                                              <p:pRg st="4" end="4"/>
                                            </p:txEl>
                                          </p:spTgt>
                                        </p:tgtEl>
                                      </p:cBhvr>
                                    </p:animEffect>
                                    <p:anim calcmode="lin" valueType="num">
                                      <p:cBhvr>
                                        <p:cTn id="29" dur="1000" fill="hold"/>
                                        <p:tgtEl>
                                          <p:spTgt spid="7168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168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6006ECB-77AD-4E40-A720-0F8B5E59F693}"/>
              </a:ext>
            </a:extLst>
          </p:cNvPr>
          <p:cNvSpPr>
            <a:spLocks noGrp="1"/>
          </p:cNvSpPr>
          <p:nvPr>
            <p:ph type="title"/>
          </p:nvPr>
        </p:nvSpPr>
        <p:spPr/>
        <p:txBody>
          <a:bodyPr/>
          <a:lstStyle/>
          <a:p>
            <a:r>
              <a:rPr lang="en-IE" altLang="en-US" dirty="0"/>
              <a:t>Preservation </a:t>
            </a:r>
            <a:r>
              <a:rPr lang="en-GB" altLang="en-US" dirty="0"/>
              <a:t>Tar oils</a:t>
            </a:r>
          </a:p>
        </p:txBody>
      </p:sp>
      <p:pic>
        <p:nvPicPr>
          <p:cNvPr id="24580" name="Picture 2" descr="C:\Users\niall.delaney\Desktop\DT169\Materials\Materials\november2013 001.jpg">
            <a:extLst>
              <a:ext uri="{FF2B5EF4-FFF2-40B4-BE49-F238E27FC236}">
                <a16:creationId xmlns:a16="http://schemas.microsoft.com/office/drawing/2014/main" id="{66D7C732-3F7F-4E62-A810-B791F9961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575" y="1384185"/>
            <a:ext cx="3320373" cy="444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descr="C:\Users\niall.delaney\Desktop\DT169\Materials\Materials\november2013 002.jpg">
            <a:extLst>
              <a:ext uri="{FF2B5EF4-FFF2-40B4-BE49-F238E27FC236}">
                <a16:creationId xmlns:a16="http://schemas.microsoft.com/office/drawing/2014/main" id="{97ED175A-1570-4DD8-8DE6-A0E34A33B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211" y="1384186"/>
            <a:ext cx="3320374"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4927AF5-A788-4CF9-9EBA-BB49B4467007}"/>
              </a:ext>
            </a:extLst>
          </p:cNvPr>
          <p:cNvSpPr txBox="1"/>
          <p:nvPr/>
        </p:nvSpPr>
        <p:spPr>
          <a:xfrm>
            <a:off x="838200" y="1690688"/>
            <a:ext cx="2837160" cy="4401205"/>
          </a:xfrm>
          <a:prstGeom prst="rect">
            <a:avLst/>
          </a:prstGeom>
          <a:noFill/>
        </p:spPr>
        <p:txBody>
          <a:bodyPr wrap="square" rtlCol="0">
            <a:spAutoFit/>
          </a:bodyPr>
          <a:lstStyle/>
          <a:p>
            <a:r>
              <a:rPr lang="en-GB" altLang="en-US" sz="2400" dirty="0"/>
              <a:t>Tar oils paint melts and leaches in the hot weather.</a:t>
            </a:r>
          </a:p>
          <a:p>
            <a:r>
              <a:rPr lang="en-GB" altLang="en-US" sz="2400" dirty="0"/>
              <a:t>Extremely toxic to surrounding plants.  </a:t>
            </a:r>
          </a:p>
          <a:p>
            <a:r>
              <a:rPr lang="en-GB" sz="2400" dirty="0"/>
              <a:t>Nearly impossible to remove from clothes. </a:t>
            </a:r>
          </a:p>
          <a:p>
            <a:r>
              <a:rPr lang="en-GB" sz="2000" dirty="0">
                <a:solidFill>
                  <a:schemeClr val="accent6"/>
                </a:solidFill>
              </a:rPr>
              <a:t>Photo taken by Niall Delaney </a:t>
            </a:r>
            <a:endParaRPr lang="en-IE" sz="2000" dirty="0">
              <a:solidFill>
                <a:schemeClr val="accent6"/>
              </a:solidFill>
            </a:endParaRPr>
          </a:p>
        </p:txBody>
      </p:sp>
      <p:sp>
        <p:nvSpPr>
          <p:cNvPr id="3" name="Footer Placeholder 2">
            <a:extLst>
              <a:ext uri="{FF2B5EF4-FFF2-40B4-BE49-F238E27FC236}">
                <a16:creationId xmlns:a16="http://schemas.microsoft.com/office/drawing/2014/main" id="{E205FD25-26A3-419A-BB5A-9F752A3A0D00}"/>
              </a:ext>
            </a:extLst>
          </p:cNvPr>
          <p:cNvSpPr>
            <a:spLocks noGrp="1"/>
          </p:cNvSpPr>
          <p:nvPr>
            <p:ph type="ftr" sz="quarter" idx="11"/>
          </p:nvPr>
        </p:nvSpPr>
        <p:spPr/>
        <p:txBody>
          <a:bodyPr/>
          <a:lstStyle/>
          <a:p>
            <a:r>
              <a:rPr lang="en-US"/>
              <a:t>Jennifer Byrne 2023</a:t>
            </a:r>
          </a:p>
        </p:txBody>
      </p:sp>
      <p:sp>
        <p:nvSpPr>
          <p:cNvPr id="4" name="Slide Number Placeholder 3">
            <a:extLst>
              <a:ext uri="{FF2B5EF4-FFF2-40B4-BE49-F238E27FC236}">
                <a16:creationId xmlns:a16="http://schemas.microsoft.com/office/drawing/2014/main" id="{3CD11424-94AE-47E7-B041-E92B2A9B9D06}"/>
              </a:ext>
            </a:extLst>
          </p:cNvPr>
          <p:cNvSpPr>
            <a:spLocks noGrp="1"/>
          </p:cNvSpPr>
          <p:nvPr>
            <p:ph type="sldNum" sz="quarter" idx="12"/>
          </p:nvPr>
        </p:nvSpPr>
        <p:spPr/>
        <p:txBody>
          <a:bodyPr/>
          <a:lstStyle/>
          <a:p>
            <a:fld id="{27CE633F-9882-4A5C-83A2-1109D0C73261}"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584309B-DFC1-44FB-9F6B-2573E7D36D42}"/>
              </a:ext>
            </a:extLst>
          </p:cNvPr>
          <p:cNvSpPr>
            <a:spLocks noGrp="1" noChangeArrowheads="1"/>
          </p:cNvSpPr>
          <p:nvPr>
            <p:ph type="title"/>
          </p:nvPr>
        </p:nvSpPr>
        <p:spPr>
          <a:xfrm>
            <a:off x="838200" y="365125"/>
            <a:ext cx="10515600" cy="1281113"/>
          </a:xfrm>
        </p:spPr>
        <p:txBody>
          <a:bodyPr>
            <a:normAutofit fontScale="90000"/>
          </a:bodyPr>
          <a:lstStyle/>
          <a:p>
            <a:r>
              <a:rPr lang="en-US" altLang="en-US" dirty="0"/>
              <a:t>Water-soluble Preservatives</a:t>
            </a:r>
            <a:br>
              <a:rPr lang="en-US" altLang="en-US" dirty="0"/>
            </a:br>
            <a:endParaRPr lang="en-US" altLang="en-US" dirty="0"/>
          </a:p>
        </p:txBody>
      </p:sp>
      <p:sp>
        <p:nvSpPr>
          <p:cNvPr id="72707" name="Rectangle 3">
            <a:extLst>
              <a:ext uri="{FF2B5EF4-FFF2-40B4-BE49-F238E27FC236}">
                <a16:creationId xmlns:a16="http://schemas.microsoft.com/office/drawing/2014/main" id="{20EF96ED-CB56-4EC8-83CD-3A4E0D1C39C7}"/>
              </a:ext>
            </a:extLst>
          </p:cNvPr>
          <p:cNvSpPr>
            <a:spLocks noGrp="1" noChangeArrowheads="1"/>
          </p:cNvSpPr>
          <p:nvPr>
            <p:ph idx="1"/>
          </p:nvPr>
        </p:nvSpPr>
        <p:spPr>
          <a:xfrm>
            <a:off x="838200" y="1646238"/>
            <a:ext cx="10515600" cy="4351338"/>
          </a:xfrm>
        </p:spPr>
        <p:txBody>
          <a:bodyPr/>
          <a:lstStyle/>
          <a:p>
            <a:pPr>
              <a:lnSpc>
                <a:spcPct val="90000"/>
              </a:lnSpc>
            </a:pPr>
            <a:r>
              <a:rPr lang="en-US" altLang="en-US" sz="2400" dirty="0"/>
              <a:t>These are toxic chemicals which are mixed with water. They are suitable for use in both internal and external situations. The wood can be painted subsequently. They are odourless and non-flammable.</a:t>
            </a:r>
          </a:p>
          <a:p>
            <a:pPr>
              <a:lnSpc>
                <a:spcPct val="90000"/>
              </a:lnSpc>
            </a:pPr>
            <a:r>
              <a:rPr lang="en-US" altLang="en-US" sz="2400" dirty="0"/>
              <a:t>Note: As the toxic chemicals are water soluble, some of the types available are prone to leaching out when used in wet or damp conditions.</a:t>
            </a:r>
          </a:p>
          <a:p>
            <a:pPr marL="0" indent="0">
              <a:lnSpc>
                <a:spcPct val="90000"/>
              </a:lnSpc>
              <a:buNone/>
            </a:pPr>
            <a:endParaRPr lang="en-US" altLang="en-US" sz="2400" dirty="0"/>
          </a:p>
          <a:p>
            <a:pPr>
              <a:lnSpc>
                <a:spcPct val="90000"/>
              </a:lnSpc>
            </a:pPr>
            <a:r>
              <a:rPr lang="en-US" altLang="en-US" sz="2400" dirty="0"/>
              <a:t>You don’t need PPE with Water Borne Treatments- Discuss? </a:t>
            </a:r>
          </a:p>
          <a:p>
            <a:pPr>
              <a:lnSpc>
                <a:spcPct val="90000"/>
              </a:lnSpc>
            </a:pPr>
            <a:endParaRPr lang="en-US" altLang="en-US" sz="2400" dirty="0"/>
          </a:p>
          <a:p>
            <a:r>
              <a:rPr lang="en-US" altLang="en-US" sz="2400" dirty="0">
                <a:solidFill>
                  <a:srgbClr val="FF0000"/>
                </a:solidFill>
              </a:rPr>
              <a:t>False</a:t>
            </a:r>
            <a:r>
              <a:rPr lang="en-US" altLang="en-US" sz="2400" dirty="0"/>
              <a:t> PPE should Always be worn- Why?. </a:t>
            </a:r>
          </a:p>
          <a:p>
            <a:pPr marL="0" indent="0">
              <a:lnSpc>
                <a:spcPct val="90000"/>
              </a:lnSpc>
              <a:buNone/>
            </a:pPr>
            <a:endParaRPr lang="en-US" altLang="en-US" dirty="0"/>
          </a:p>
        </p:txBody>
      </p:sp>
      <p:sp>
        <p:nvSpPr>
          <p:cNvPr id="2" name="Footer Placeholder 1">
            <a:extLst>
              <a:ext uri="{FF2B5EF4-FFF2-40B4-BE49-F238E27FC236}">
                <a16:creationId xmlns:a16="http://schemas.microsoft.com/office/drawing/2014/main" id="{57432BA2-6855-4596-9748-06C6034A48A6}"/>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0D633AF4-D495-4BC5-B4F0-D4DAF1CF702C}"/>
              </a:ext>
            </a:extLst>
          </p:cNvPr>
          <p:cNvSpPr>
            <a:spLocks noGrp="1"/>
          </p:cNvSpPr>
          <p:nvPr>
            <p:ph type="sldNum" sz="quarter" idx="12"/>
          </p:nvPr>
        </p:nvSpPr>
        <p:spPr/>
        <p:txBody>
          <a:bodyPr/>
          <a:lstStyle/>
          <a:p>
            <a:fld id="{27CE633F-9882-4A5C-83A2-1109D0C73261}" type="slidenum">
              <a:rPr lang="en-US" smtClean="0"/>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2707">
                                            <p:txEl>
                                              <p:pRg st="1" end="1"/>
                                            </p:txEl>
                                          </p:spTgt>
                                        </p:tgtEl>
                                        <p:attrNameLst>
                                          <p:attrName>style.visibility</p:attrName>
                                        </p:attrNameLst>
                                      </p:cBhvr>
                                      <p:to>
                                        <p:strVal val="visible"/>
                                      </p:to>
                                    </p:set>
                                    <p:animEffect transition="in" filter="fade">
                                      <p:cBhvr>
                                        <p:cTn id="14" dur="1000"/>
                                        <p:tgtEl>
                                          <p:spTgt spid="72707">
                                            <p:txEl>
                                              <p:pRg st="1" end="1"/>
                                            </p:txEl>
                                          </p:spTgt>
                                        </p:tgtEl>
                                      </p:cBhvr>
                                    </p:animEffect>
                                    <p:anim calcmode="lin" valueType="num">
                                      <p:cBhvr>
                                        <p:cTn id="15"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2707">
                                            <p:txEl>
                                              <p:pRg st="3" end="3"/>
                                            </p:txEl>
                                          </p:spTgt>
                                        </p:tgtEl>
                                        <p:attrNameLst>
                                          <p:attrName>style.visibility</p:attrName>
                                        </p:attrNameLst>
                                      </p:cBhvr>
                                      <p:to>
                                        <p:strVal val="visible"/>
                                      </p:to>
                                    </p:set>
                                    <p:animEffect transition="in" filter="fade">
                                      <p:cBhvr>
                                        <p:cTn id="21" dur="1000"/>
                                        <p:tgtEl>
                                          <p:spTgt spid="72707">
                                            <p:txEl>
                                              <p:pRg st="3" end="3"/>
                                            </p:txEl>
                                          </p:spTgt>
                                        </p:tgtEl>
                                      </p:cBhvr>
                                    </p:animEffect>
                                    <p:anim calcmode="lin" valueType="num">
                                      <p:cBhvr>
                                        <p:cTn id="22" dur="1000" fill="hold"/>
                                        <p:tgtEl>
                                          <p:spTgt spid="7270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270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2707">
                                            <p:txEl>
                                              <p:pRg st="5" end="5"/>
                                            </p:txEl>
                                          </p:spTgt>
                                        </p:tgtEl>
                                        <p:attrNameLst>
                                          <p:attrName>style.visibility</p:attrName>
                                        </p:attrNameLst>
                                      </p:cBhvr>
                                      <p:to>
                                        <p:strVal val="visible"/>
                                      </p:to>
                                    </p:set>
                                    <p:animEffect transition="in" filter="fade">
                                      <p:cBhvr>
                                        <p:cTn id="28" dur="1000"/>
                                        <p:tgtEl>
                                          <p:spTgt spid="72707">
                                            <p:txEl>
                                              <p:pRg st="5" end="5"/>
                                            </p:txEl>
                                          </p:spTgt>
                                        </p:tgtEl>
                                      </p:cBhvr>
                                    </p:animEffect>
                                    <p:anim calcmode="lin" valueType="num">
                                      <p:cBhvr>
                                        <p:cTn id="29" dur="1000" fill="hold"/>
                                        <p:tgtEl>
                                          <p:spTgt spid="72707">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7270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D524BA8-E2F0-4F72-9820-5A60BF8C2301}"/>
              </a:ext>
            </a:extLst>
          </p:cNvPr>
          <p:cNvSpPr>
            <a:spLocks noGrp="1" noChangeArrowheads="1"/>
          </p:cNvSpPr>
          <p:nvPr>
            <p:ph type="title"/>
          </p:nvPr>
        </p:nvSpPr>
        <p:spPr/>
        <p:txBody>
          <a:bodyPr>
            <a:normAutofit/>
          </a:bodyPr>
          <a:lstStyle/>
          <a:p>
            <a:r>
              <a:rPr lang="en-US" altLang="en-US" sz="4400" dirty="0"/>
              <a:t>Organic Solvent </a:t>
            </a:r>
            <a:r>
              <a:rPr lang="en-US" altLang="en-US" dirty="0"/>
              <a:t>P</a:t>
            </a:r>
            <a:r>
              <a:rPr lang="en-US" altLang="en-US" sz="4400" dirty="0"/>
              <a:t>reservatives</a:t>
            </a:r>
            <a:br>
              <a:rPr lang="en-US" altLang="en-US" sz="4400" dirty="0"/>
            </a:br>
            <a:endParaRPr lang="en-US" altLang="en-US" dirty="0"/>
          </a:p>
        </p:txBody>
      </p:sp>
      <p:sp>
        <p:nvSpPr>
          <p:cNvPr id="73731" name="Rectangle 3">
            <a:extLst>
              <a:ext uri="{FF2B5EF4-FFF2-40B4-BE49-F238E27FC236}">
                <a16:creationId xmlns:a16="http://schemas.microsoft.com/office/drawing/2014/main" id="{9E915265-1625-4ADF-8C4E-E3A18D377497}"/>
              </a:ext>
            </a:extLst>
          </p:cNvPr>
          <p:cNvSpPr>
            <a:spLocks noGrp="1" noChangeArrowheads="1"/>
          </p:cNvSpPr>
          <p:nvPr>
            <p:ph idx="1"/>
          </p:nvPr>
        </p:nvSpPr>
        <p:spPr>
          <a:xfrm>
            <a:off x="838200" y="1268413"/>
            <a:ext cx="10515600" cy="5256212"/>
          </a:xfrm>
        </p:spPr>
        <p:txBody>
          <a:bodyPr>
            <a:normAutofit lnSpcReduction="10000"/>
          </a:bodyPr>
          <a:lstStyle/>
          <a:p>
            <a:pPr>
              <a:lnSpc>
                <a:spcPct val="80000"/>
              </a:lnSpc>
              <a:buFontTx/>
              <a:buNone/>
            </a:pPr>
            <a:endParaRPr lang="en-US" altLang="en-US" sz="1200" dirty="0"/>
          </a:p>
          <a:p>
            <a:pPr>
              <a:lnSpc>
                <a:spcPct val="80000"/>
              </a:lnSpc>
            </a:pPr>
            <a:r>
              <a:rPr lang="en-US" altLang="en-US" sz="2400" dirty="0"/>
              <a:t>These consist of toxic chemicals which are mixed with a spirit that evaporates after the preservative has been applied. This is an advantage because the moisture content of the timber is not increased. Quicker to dry. (Why?)</a:t>
            </a:r>
          </a:p>
          <a:p>
            <a:pPr>
              <a:lnSpc>
                <a:spcPct val="80000"/>
              </a:lnSpc>
            </a:pPr>
            <a:endParaRPr lang="en-US" altLang="en-US" sz="2400" dirty="0"/>
          </a:p>
          <a:p>
            <a:pPr>
              <a:lnSpc>
                <a:spcPct val="80000"/>
              </a:lnSpc>
            </a:pPr>
            <a:r>
              <a:rPr lang="en-US" altLang="en-US" sz="2400" dirty="0"/>
              <a:t>The use and characteristics of these types of preservatives are similar to those of water-soluble preservatives, but with certain exceptions. Some of the solvents used are flammable, so care must be taken when applying or storing them. </a:t>
            </a:r>
          </a:p>
          <a:p>
            <a:pPr>
              <a:lnSpc>
                <a:spcPct val="80000"/>
              </a:lnSpc>
            </a:pPr>
            <a:endParaRPr lang="en-US" altLang="en-US" sz="2400" dirty="0"/>
          </a:p>
          <a:p>
            <a:pPr>
              <a:lnSpc>
                <a:spcPct val="80000"/>
              </a:lnSpc>
            </a:pPr>
            <a:r>
              <a:rPr lang="en-US" altLang="en-US" sz="2400" dirty="0"/>
              <a:t>Some types also have a strong odour. In general, organic solvent preservatives are the most expensive type to use but are normally considered to be superior because of their excellent preservation properties. </a:t>
            </a:r>
          </a:p>
          <a:p>
            <a:pPr>
              <a:lnSpc>
                <a:spcPct val="80000"/>
              </a:lnSpc>
            </a:pPr>
            <a:r>
              <a:rPr lang="en-US" altLang="en-US" sz="2400" dirty="0"/>
              <a:t>PPE should be worn. </a:t>
            </a:r>
          </a:p>
          <a:p>
            <a:pPr>
              <a:lnSpc>
                <a:spcPct val="80000"/>
              </a:lnSpc>
            </a:pPr>
            <a:endParaRPr lang="en-US" altLang="en-US" sz="2400" dirty="0"/>
          </a:p>
          <a:p>
            <a:pPr>
              <a:lnSpc>
                <a:spcPct val="80000"/>
              </a:lnSpc>
            </a:pPr>
            <a:endParaRPr lang="en-US" altLang="en-US" sz="2600" dirty="0"/>
          </a:p>
        </p:txBody>
      </p:sp>
      <p:sp>
        <p:nvSpPr>
          <p:cNvPr id="2" name="Footer Placeholder 1">
            <a:extLst>
              <a:ext uri="{FF2B5EF4-FFF2-40B4-BE49-F238E27FC236}">
                <a16:creationId xmlns:a16="http://schemas.microsoft.com/office/drawing/2014/main" id="{741D49B2-EBA5-4965-99C0-96846597FA38}"/>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0A1EEB37-38D4-438D-9283-280A02FF2E49}"/>
              </a:ext>
            </a:extLst>
          </p:cNvPr>
          <p:cNvSpPr>
            <a:spLocks noGrp="1"/>
          </p:cNvSpPr>
          <p:nvPr>
            <p:ph type="sldNum" sz="quarter" idx="12"/>
          </p:nvPr>
        </p:nvSpPr>
        <p:spPr/>
        <p:txBody>
          <a:bodyPr/>
          <a:lstStyle/>
          <a:p>
            <a:fld id="{27CE633F-9882-4A5C-83A2-1109D0C73261}" type="slidenum">
              <a:rPr lang="en-US" smtClean="0"/>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3731">
                                            <p:txEl>
                                              <p:pRg st="1" end="1"/>
                                            </p:txEl>
                                          </p:spTgt>
                                        </p:tgtEl>
                                        <p:attrNameLst>
                                          <p:attrName>style.visibility</p:attrName>
                                        </p:attrNameLst>
                                      </p:cBhvr>
                                      <p:to>
                                        <p:strVal val="visible"/>
                                      </p:to>
                                    </p:set>
                                    <p:animEffect transition="in" filter="fade">
                                      <p:cBhvr>
                                        <p:cTn id="7" dur="1000"/>
                                        <p:tgtEl>
                                          <p:spTgt spid="73731">
                                            <p:txEl>
                                              <p:pRg st="1" end="1"/>
                                            </p:txEl>
                                          </p:spTgt>
                                        </p:tgtEl>
                                      </p:cBhvr>
                                    </p:animEffect>
                                    <p:anim calcmode="lin" valueType="num">
                                      <p:cBhvr>
                                        <p:cTn id="8" dur="10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37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3731">
                                            <p:txEl>
                                              <p:pRg st="3" end="3"/>
                                            </p:txEl>
                                          </p:spTgt>
                                        </p:tgtEl>
                                        <p:attrNameLst>
                                          <p:attrName>style.visibility</p:attrName>
                                        </p:attrNameLst>
                                      </p:cBhvr>
                                      <p:to>
                                        <p:strVal val="visible"/>
                                      </p:to>
                                    </p:set>
                                    <p:animEffect transition="in" filter="fade">
                                      <p:cBhvr>
                                        <p:cTn id="14" dur="1000"/>
                                        <p:tgtEl>
                                          <p:spTgt spid="73731">
                                            <p:txEl>
                                              <p:pRg st="3" end="3"/>
                                            </p:txEl>
                                          </p:spTgt>
                                        </p:tgtEl>
                                      </p:cBhvr>
                                    </p:animEffect>
                                    <p:anim calcmode="lin" valueType="num">
                                      <p:cBhvr>
                                        <p:cTn id="15" dur="10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37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73731">
                                            <p:txEl>
                                              <p:pRg st="5" end="5"/>
                                            </p:txEl>
                                          </p:spTgt>
                                        </p:tgtEl>
                                        <p:attrNameLst>
                                          <p:attrName>style.visibility</p:attrName>
                                        </p:attrNameLst>
                                      </p:cBhvr>
                                      <p:to>
                                        <p:strVal val="visible"/>
                                      </p:to>
                                    </p:set>
                                    <p:animEffect transition="in" filter="fade">
                                      <p:cBhvr>
                                        <p:cTn id="21" dur="1000"/>
                                        <p:tgtEl>
                                          <p:spTgt spid="73731">
                                            <p:txEl>
                                              <p:pRg st="5" end="5"/>
                                            </p:txEl>
                                          </p:spTgt>
                                        </p:tgtEl>
                                      </p:cBhvr>
                                    </p:animEffect>
                                    <p:anim calcmode="lin" valueType="num">
                                      <p:cBhvr>
                                        <p:cTn id="22" dur="1000" fill="hold"/>
                                        <p:tgtEl>
                                          <p:spTgt spid="73731">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737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3731">
                                            <p:txEl>
                                              <p:pRg st="6" end="6"/>
                                            </p:txEl>
                                          </p:spTgt>
                                        </p:tgtEl>
                                        <p:attrNameLst>
                                          <p:attrName>style.visibility</p:attrName>
                                        </p:attrNameLst>
                                      </p:cBhvr>
                                      <p:to>
                                        <p:strVal val="visible"/>
                                      </p:to>
                                    </p:set>
                                    <p:animEffect transition="in" filter="fade">
                                      <p:cBhvr>
                                        <p:cTn id="28" dur="1000"/>
                                        <p:tgtEl>
                                          <p:spTgt spid="73731">
                                            <p:txEl>
                                              <p:pRg st="6" end="6"/>
                                            </p:txEl>
                                          </p:spTgt>
                                        </p:tgtEl>
                                      </p:cBhvr>
                                    </p:animEffect>
                                    <p:anim calcmode="lin" valueType="num">
                                      <p:cBhvr>
                                        <p:cTn id="29" dur="1000" fill="hold"/>
                                        <p:tgtEl>
                                          <p:spTgt spid="7373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373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9C97F57-2806-4274-9A3D-CD0BDEDFD8E2}"/>
              </a:ext>
            </a:extLst>
          </p:cNvPr>
          <p:cNvSpPr>
            <a:spLocks noGrp="1" noChangeArrowheads="1"/>
          </p:cNvSpPr>
          <p:nvPr>
            <p:ph type="title"/>
          </p:nvPr>
        </p:nvSpPr>
        <p:spPr/>
        <p:txBody>
          <a:bodyPr/>
          <a:lstStyle/>
          <a:p>
            <a:r>
              <a:rPr lang="en-IE" altLang="en-US" dirty="0"/>
              <a:t>Preservation </a:t>
            </a:r>
            <a:r>
              <a:rPr lang="en-US" altLang="en-US" sz="4400" dirty="0"/>
              <a:t>Methods of Application</a:t>
            </a:r>
            <a:br>
              <a:rPr lang="en-US" altLang="en-US" sz="4400" dirty="0"/>
            </a:br>
            <a:endParaRPr lang="en-US" altLang="en-US" dirty="0"/>
          </a:p>
        </p:txBody>
      </p:sp>
      <p:sp>
        <p:nvSpPr>
          <p:cNvPr id="27651" name="Rectangle 3">
            <a:extLst>
              <a:ext uri="{FF2B5EF4-FFF2-40B4-BE49-F238E27FC236}">
                <a16:creationId xmlns:a16="http://schemas.microsoft.com/office/drawing/2014/main" id="{CD3CC66E-FB8B-42B7-9CFB-5F28DBD47BCC}"/>
              </a:ext>
            </a:extLst>
          </p:cNvPr>
          <p:cNvSpPr>
            <a:spLocks noGrp="1" noChangeArrowheads="1"/>
          </p:cNvSpPr>
          <p:nvPr>
            <p:ph idx="1"/>
          </p:nvPr>
        </p:nvSpPr>
        <p:spPr>
          <a:xfrm>
            <a:off x="838200" y="1341439"/>
            <a:ext cx="10744200" cy="4784725"/>
          </a:xfrm>
        </p:spPr>
        <p:txBody>
          <a:bodyPr>
            <a:normAutofit/>
          </a:bodyPr>
          <a:lstStyle/>
          <a:p>
            <a:pPr marL="457200" indent="-457200">
              <a:lnSpc>
                <a:spcPct val="80000"/>
              </a:lnSpc>
              <a:buNone/>
            </a:pPr>
            <a:endParaRPr lang="en-US" altLang="en-US" sz="1000" dirty="0"/>
          </a:p>
          <a:p>
            <a:pPr marL="457200" indent="-457200">
              <a:lnSpc>
                <a:spcPct val="80000"/>
              </a:lnSpc>
            </a:pPr>
            <a:r>
              <a:rPr lang="en-US" altLang="en-US" sz="2600" dirty="0"/>
              <a:t>To a large extent it is the method of application rather than the preservative that governs the degree of protection obtained. This is because each method of application gives a different depth of preservative penetration. The greater the depth of penetration the higher, the degree of protection. Preservatives can be applied using a number of methods, but all of these can be classed in two groups:</a:t>
            </a:r>
          </a:p>
          <a:p>
            <a:pPr marL="457200" indent="-457200">
              <a:lnSpc>
                <a:spcPct val="80000"/>
              </a:lnSpc>
            </a:pPr>
            <a:endParaRPr lang="en-US" altLang="en-US" sz="1000" dirty="0"/>
          </a:p>
          <a:p>
            <a:pPr marL="457200" indent="-457200">
              <a:lnSpc>
                <a:spcPct val="80000"/>
              </a:lnSpc>
              <a:buFontTx/>
              <a:buAutoNum type="arabicPeriod"/>
            </a:pPr>
            <a:r>
              <a:rPr lang="en-US" altLang="en-US" sz="2600" b="1" u="sng" dirty="0"/>
              <a:t>Non-pressure treatment</a:t>
            </a:r>
            <a:r>
              <a:rPr lang="en-US" altLang="en-US" sz="2600" dirty="0"/>
              <a:t>, for example, brushing, spraying, dipping and steeping</a:t>
            </a:r>
          </a:p>
          <a:p>
            <a:pPr marL="457200" indent="-457200">
              <a:lnSpc>
                <a:spcPct val="80000"/>
              </a:lnSpc>
              <a:buFontTx/>
              <a:buAutoNum type="arabicPeriod"/>
            </a:pPr>
            <a:endParaRPr lang="en-US" altLang="en-US" sz="600" dirty="0"/>
          </a:p>
          <a:p>
            <a:pPr marL="457200" indent="-457200">
              <a:lnSpc>
                <a:spcPct val="80000"/>
              </a:lnSpc>
              <a:buFontTx/>
              <a:buAutoNum type="arabicPeriod"/>
            </a:pPr>
            <a:r>
              <a:rPr lang="en-US" altLang="en-US" sz="2600" b="1" u="sng" dirty="0"/>
              <a:t>Pressure treatment</a:t>
            </a:r>
            <a:r>
              <a:rPr lang="en-US" altLang="en-US" sz="2600" dirty="0"/>
              <a:t>, for example, empty-cell process and full-cell process</a:t>
            </a:r>
          </a:p>
          <a:p>
            <a:pPr marL="838200" lvl="1" indent="-381000" algn="just">
              <a:lnSpc>
                <a:spcPct val="80000"/>
              </a:lnSpc>
              <a:spcBef>
                <a:spcPts val="50"/>
              </a:spcBef>
              <a:buNone/>
            </a:pPr>
            <a:endParaRPr lang="en-US" altLang="en-US" sz="2600" dirty="0"/>
          </a:p>
          <a:p>
            <a:pPr marL="457200" indent="-457200">
              <a:lnSpc>
                <a:spcPct val="80000"/>
              </a:lnSpc>
            </a:pPr>
            <a:endParaRPr lang="en-US" altLang="en-US" sz="2400" dirty="0"/>
          </a:p>
        </p:txBody>
      </p:sp>
      <p:sp>
        <p:nvSpPr>
          <p:cNvPr id="2" name="Footer Placeholder 1">
            <a:extLst>
              <a:ext uri="{FF2B5EF4-FFF2-40B4-BE49-F238E27FC236}">
                <a16:creationId xmlns:a16="http://schemas.microsoft.com/office/drawing/2014/main" id="{6AA3842B-986E-40EE-8365-C7E5A93DBB93}"/>
              </a:ext>
            </a:extLst>
          </p:cNvPr>
          <p:cNvSpPr>
            <a:spLocks noGrp="1"/>
          </p:cNvSpPr>
          <p:nvPr>
            <p:ph type="ftr" sz="quarter" idx="11"/>
          </p:nvPr>
        </p:nvSpPr>
        <p:spPr/>
        <p:txBody>
          <a:bodyPr/>
          <a:lstStyle/>
          <a:p>
            <a:r>
              <a:rPr lang="en-US"/>
              <a:t>Jennifer Byrne 2023</a:t>
            </a:r>
          </a:p>
        </p:txBody>
      </p:sp>
      <p:sp>
        <p:nvSpPr>
          <p:cNvPr id="3" name="Slide Number Placeholder 2">
            <a:extLst>
              <a:ext uri="{FF2B5EF4-FFF2-40B4-BE49-F238E27FC236}">
                <a16:creationId xmlns:a16="http://schemas.microsoft.com/office/drawing/2014/main" id="{E1DA79AB-1F20-494C-953D-FC6A7978ADCC}"/>
              </a:ext>
            </a:extLst>
          </p:cNvPr>
          <p:cNvSpPr>
            <a:spLocks noGrp="1"/>
          </p:cNvSpPr>
          <p:nvPr>
            <p:ph type="sldNum" sz="quarter" idx="12"/>
          </p:nvPr>
        </p:nvSpPr>
        <p:spPr/>
        <p:txBody>
          <a:bodyPr/>
          <a:lstStyle/>
          <a:p>
            <a:fld id="{27CE633F-9882-4A5C-83A2-1109D0C73261}" type="slidenum">
              <a:rPr lang="en-US" smtClean="0"/>
              <a:t>9</a:t>
            </a:fld>
            <a:endParaRPr lang="en-US"/>
          </a:p>
        </p:txBody>
      </p:sp>
    </p:spTree>
  </p:cSld>
  <p:clrMapOvr>
    <a:masterClrMapping/>
  </p:clrMapOvr>
</p:sld>
</file>

<file path=ppt/theme/theme1.xml><?xml version="1.0" encoding="utf-8"?>
<a:theme xmlns:a="http://schemas.openxmlformats.org/drawingml/2006/main" name="GradientVTI">
  <a:themeElements>
    <a:clrScheme name="Facet">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500</TotalTime>
  <Words>1935</Words>
  <Application>Microsoft Office PowerPoint</Application>
  <PresentationFormat>Widescreen</PresentationFormat>
  <Paragraphs>229</Paragraphs>
  <Slides>33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Univers</vt:lpstr>
      <vt:lpstr>GradientVTI</vt:lpstr>
      <vt:lpstr>Timber Preservation  </vt:lpstr>
      <vt:lpstr>Preservation of Timber</vt:lpstr>
      <vt:lpstr>Preservation Requirements</vt:lpstr>
      <vt:lpstr>Preservation Types</vt:lpstr>
      <vt:lpstr>Preservation Tar Oils</vt:lpstr>
      <vt:lpstr>Preservation Tar oils</vt:lpstr>
      <vt:lpstr>Water-soluble Preservatives </vt:lpstr>
      <vt:lpstr>Organic Solvent Preservatives </vt:lpstr>
      <vt:lpstr>Preservation Methods of Application </vt:lpstr>
      <vt:lpstr>Non-pressure treatments</vt:lpstr>
      <vt:lpstr>Non-pressure treatments</vt:lpstr>
      <vt:lpstr>Pressure treatments</vt:lpstr>
      <vt:lpstr>Pressure treatments</vt:lpstr>
      <vt:lpstr>Pressure treatments</vt:lpstr>
      <vt:lpstr>Pressure treatments</vt:lpstr>
      <vt:lpstr>Pressure Treatment Cylinder/Vessel</vt:lpstr>
      <vt:lpstr>Original Pressure Treatment Vessel</vt:lpstr>
      <vt:lpstr>Tracks Inside the Tank.</vt:lpstr>
      <vt:lpstr>Treated Timber in the Post Plant</vt:lpstr>
      <vt:lpstr>Stacked Treated Timber in the Post Plant </vt:lpstr>
      <vt:lpstr>Second Treatment Plant </vt:lpstr>
      <vt:lpstr>Treated Timber emerging from vessel </vt:lpstr>
      <vt:lpstr>Post Treatment</vt:lpstr>
      <vt:lpstr>Bales of Freshly Treated Timber </vt:lpstr>
      <vt:lpstr>Bunch of Extremely Interested Observers </vt:lpstr>
      <vt:lpstr>Wet Bales of Timber Left to Drip Dry </vt:lpstr>
      <vt:lpstr>Fun Echo Chamber </vt:lpstr>
      <vt:lpstr>School Trip </vt:lpstr>
      <vt:lpstr>Alternative treatments</vt:lpstr>
      <vt:lpstr>Penetration of Treatment   </vt:lpstr>
      <vt:lpstr>Pressure Treating Wood at Viance. </vt:lpstr>
      <vt:lpstr>Shou Sugi Ban?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Furniture Pests </dc:title>
  <dc:creator>Jennifer Byrne</dc:creator>
  <cp:lastModifiedBy>Jennifer Byrne</cp:lastModifiedBy>
  <cp:revision>16</cp:revision>
  <dcterms:created xsi:type="dcterms:W3CDTF">2022-02-01T18:38:32Z</dcterms:created>
  <dcterms:modified xsi:type="dcterms:W3CDTF">2023-02-03T14:38:21Z</dcterms:modified>
</cp:coreProperties>
</file>